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5"/>
  </p:notesMasterIdLst>
  <p:handoutMasterIdLst>
    <p:handoutMasterId r:id="rId96"/>
  </p:handoutMasterIdLst>
  <p:sldIdLst>
    <p:sldId id="258" r:id="rId5"/>
    <p:sldId id="257" r:id="rId6"/>
    <p:sldId id="480" r:id="rId7"/>
    <p:sldId id="1009" r:id="rId8"/>
    <p:sldId id="482" r:id="rId9"/>
    <p:sldId id="1026" r:id="rId10"/>
    <p:sldId id="1025" r:id="rId11"/>
    <p:sldId id="1114" r:id="rId12"/>
    <p:sldId id="1115" r:id="rId13"/>
    <p:sldId id="1118" r:id="rId14"/>
    <p:sldId id="1116" r:id="rId15"/>
    <p:sldId id="1027" r:id="rId16"/>
    <p:sldId id="1124" r:id="rId17"/>
    <p:sldId id="1126" r:id="rId18"/>
    <p:sldId id="980" r:id="rId19"/>
    <p:sldId id="1050" r:id="rId20"/>
    <p:sldId id="1129" r:id="rId21"/>
    <p:sldId id="704" r:id="rId22"/>
    <p:sldId id="685" r:id="rId23"/>
    <p:sldId id="982" r:id="rId24"/>
    <p:sldId id="986" r:id="rId25"/>
    <p:sldId id="1052" r:id="rId26"/>
    <p:sldId id="1053" r:id="rId27"/>
    <p:sldId id="705" r:id="rId28"/>
    <p:sldId id="1043" r:id="rId29"/>
    <p:sldId id="995" r:id="rId30"/>
    <p:sldId id="689" r:id="rId31"/>
    <p:sldId id="981" r:id="rId32"/>
    <p:sldId id="996" r:id="rId33"/>
    <p:sldId id="1017" r:id="rId34"/>
    <p:sldId id="686" r:id="rId35"/>
    <p:sldId id="997" r:id="rId36"/>
    <p:sldId id="688" r:id="rId37"/>
    <p:sldId id="983" r:id="rId38"/>
    <p:sldId id="998" r:id="rId39"/>
    <p:sldId id="690" r:id="rId40"/>
    <p:sldId id="695" r:id="rId41"/>
    <p:sldId id="984" r:id="rId42"/>
    <p:sldId id="999" r:id="rId43"/>
    <p:sldId id="985" r:id="rId44"/>
    <p:sldId id="987" r:id="rId45"/>
    <p:sldId id="988" r:id="rId46"/>
    <p:sldId id="989" r:id="rId47"/>
    <p:sldId id="1000" r:id="rId48"/>
    <p:sldId id="990" r:id="rId49"/>
    <p:sldId id="687" r:id="rId50"/>
    <p:sldId id="1001" r:id="rId51"/>
    <p:sldId id="992" r:id="rId52"/>
    <p:sldId id="1002" r:id="rId53"/>
    <p:sldId id="993" r:id="rId54"/>
    <p:sldId id="1123" r:id="rId55"/>
    <p:sldId id="1003" r:id="rId56"/>
    <p:sldId id="1132" r:id="rId57"/>
    <p:sldId id="1004" r:id="rId58"/>
    <p:sldId id="1005" r:id="rId59"/>
    <p:sldId id="1130" r:id="rId60"/>
    <p:sldId id="1131" r:id="rId61"/>
    <p:sldId id="1079" r:id="rId62"/>
    <p:sldId id="1137" r:id="rId63"/>
    <p:sldId id="1133" r:id="rId64"/>
    <p:sldId id="1112" r:id="rId65"/>
    <p:sldId id="1128" r:id="rId66"/>
    <p:sldId id="1134" r:id="rId67"/>
    <p:sldId id="965" r:id="rId68"/>
    <p:sldId id="1073" r:id="rId69"/>
    <p:sldId id="1127" r:id="rId70"/>
    <p:sldId id="1074" r:id="rId71"/>
    <p:sldId id="1075" r:id="rId72"/>
    <p:sldId id="1035" r:id="rId73"/>
    <p:sldId id="260" r:id="rId74"/>
    <p:sldId id="1045" r:id="rId75"/>
    <p:sldId id="1046" r:id="rId76"/>
    <p:sldId id="1135" r:id="rId77"/>
    <p:sldId id="1048" r:id="rId78"/>
    <p:sldId id="1136" r:id="rId79"/>
    <p:sldId id="384" r:id="rId80"/>
    <p:sldId id="1049" r:id="rId81"/>
    <p:sldId id="484" r:id="rId82"/>
    <p:sldId id="994" r:id="rId83"/>
    <p:sldId id="481" r:id="rId84"/>
    <p:sldId id="483" r:id="rId85"/>
    <p:sldId id="479" r:id="rId86"/>
    <p:sldId id="1015" r:id="rId87"/>
    <p:sldId id="1016" r:id="rId88"/>
    <p:sldId id="478" r:id="rId89"/>
    <p:sldId id="975" r:id="rId90"/>
    <p:sldId id="976" r:id="rId91"/>
    <p:sldId id="977" r:id="rId92"/>
    <p:sldId id="978" r:id="rId93"/>
    <p:sldId id="979" r:id="rId94"/>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7828C15-4AD2-5B43-B35A-A208B723B9C7}">
          <p14:sldIdLst>
            <p14:sldId id="258"/>
            <p14:sldId id="257"/>
            <p14:sldId id="480"/>
            <p14:sldId id="1009"/>
            <p14:sldId id="482"/>
            <p14:sldId id="1026"/>
            <p14:sldId id="1025"/>
            <p14:sldId id="1114"/>
            <p14:sldId id="1115"/>
            <p14:sldId id="1118"/>
            <p14:sldId id="1116"/>
            <p14:sldId id="1027"/>
            <p14:sldId id="1124"/>
            <p14:sldId id="1126"/>
            <p14:sldId id="980"/>
            <p14:sldId id="1050"/>
            <p14:sldId id="1129"/>
            <p14:sldId id="704"/>
            <p14:sldId id="685"/>
            <p14:sldId id="982"/>
            <p14:sldId id="986"/>
            <p14:sldId id="1052"/>
            <p14:sldId id="1053"/>
            <p14:sldId id="705"/>
            <p14:sldId id="1043"/>
            <p14:sldId id="995"/>
            <p14:sldId id="689"/>
            <p14:sldId id="981"/>
            <p14:sldId id="996"/>
            <p14:sldId id="1017"/>
            <p14:sldId id="686"/>
            <p14:sldId id="997"/>
            <p14:sldId id="688"/>
            <p14:sldId id="983"/>
            <p14:sldId id="998"/>
            <p14:sldId id="690"/>
            <p14:sldId id="695"/>
            <p14:sldId id="984"/>
            <p14:sldId id="999"/>
            <p14:sldId id="985"/>
            <p14:sldId id="987"/>
            <p14:sldId id="988"/>
            <p14:sldId id="989"/>
            <p14:sldId id="1000"/>
            <p14:sldId id="990"/>
            <p14:sldId id="687"/>
            <p14:sldId id="1001"/>
            <p14:sldId id="992"/>
            <p14:sldId id="1002"/>
            <p14:sldId id="993"/>
            <p14:sldId id="1123"/>
            <p14:sldId id="1003"/>
            <p14:sldId id="1132"/>
            <p14:sldId id="1004"/>
            <p14:sldId id="1005"/>
            <p14:sldId id="1130"/>
            <p14:sldId id="1131"/>
            <p14:sldId id="1079"/>
            <p14:sldId id="1137"/>
            <p14:sldId id="1133"/>
            <p14:sldId id="1112"/>
            <p14:sldId id="1128"/>
            <p14:sldId id="1134"/>
            <p14:sldId id="965"/>
            <p14:sldId id="1073"/>
            <p14:sldId id="1127"/>
            <p14:sldId id="1074"/>
            <p14:sldId id="1075"/>
            <p14:sldId id="1035"/>
            <p14:sldId id="260"/>
            <p14:sldId id="1045"/>
            <p14:sldId id="1046"/>
            <p14:sldId id="1135"/>
            <p14:sldId id="1048"/>
            <p14:sldId id="1136"/>
            <p14:sldId id="384"/>
            <p14:sldId id="1049"/>
          </p14:sldIdLst>
        </p14:section>
        <p14:section name="Unused" id="{BD463AFF-E77A-7141-B2DB-682DF04CED8F}">
          <p14:sldIdLst>
            <p14:sldId id="484"/>
            <p14:sldId id="994"/>
            <p14:sldId id="481"/>
            <p14:sldId id="483"/>
            <p14:sldId id="479"/>
            <p14:sldId id="1015"/>
            <p14:sldId id="1016"/>
            <p14:sldId id="478"/>
            <p14:sldId id="975"/>
            <p14:sldId id="976"/>
            <p14:sldId id="977"/>
            <p14:sldId id="978"/>
            <p14:sldId id="979"/>
          </p14:sldIdLst>
        </p14:section>
      </p14:sectionLst>
    </p:ext>
    <p:ext uri="{EFAFB233-063F-42B5-8137-9DF3F51BA10A}">
      <p15:sldGuideLst xmlns:p15="http://schemas.microsoft.com/office/powerpoint/2012/main">
        <p15:guide id="1" orient="horz" pos="1139" userDrawn="1">
          <p15:clr>
            <a:srgbClr val="A4A3A4"/>
          </p15:clr>
        </p15:guide>
        <p15:guide id="2" pos="3840" userDrawn="1">
          <p15:clr>
            <a:srgbClr val="A4A3A4"/>
          </p15:clr>
        </p15:guide>
        <p15:guide id="3" orient="horz" pos="23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4D2"/>
    <a:srgbClr val="0021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06" autoAdjust="0"/>
    <p:restoredTop sz="94660"/>
  </p:normalViewPr>
  <p:slideViewPr>
    <p:cSldViewPr snapToGrid="0" showGuides="1">
      <p:cViewPr varScale="1">
        <p:scale>
          <a:sx n="110" d="100"/>
          <a:sy n="110" d="100"/>
        </p:scale>
        <p:origin x="176" y="2376"/>
      </p:cViewPr>
      <p:guideLst>
        <p:guide orient="horz" pos="1139"/>
        <p:guide pos="3840"/>
        <p:guide orient="horz" pos="2364"/>
      </p:guideLst>
    </p:cSldViewPr>
  </p:slideViewPr>
  <p:notesTextViewPr>
    <p:cViewPr>
      <p:scale>
        <a:sx n="1" d="1"/>
        <a:sy n="1" d="1"/>
      </p:scale>
      <p:origin x="0" y="0"/>
    </p:cViewPr>
  </p:notesTextViewPr>
  <p:notesViewPr>
    <p:cSldViewPr snapToGrid="0">
      <p:cViewPr varScale="1">
        <p:scale>
          <a:sx n="87" d="100"/>
          <a:sy n="87" d="100"/>
        </p:scale>
        <p:origin x="4238" y="6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B8C7C1-DCE4-F24B-B7B7-CB03294D921A}" type="doc">
      <dgm:prSet loTypeId="urn:microsoft.com/office/officeart/2008/layout/AlternatingHexagons" loCatId="" qsTypeId="urn:microsoft.com/office/officeart/2005/8/quickstyle/simple1" qsCatId="simple" csTypeId="urn:microsoft.com/office/officeart/2005/8/colors/accent1_2" csCatId="accent1" phldr="1"/>
      <dgm:spPr/>
      <dgm:t>
        <a:bodyPr/>
        <a:lstStyle/>
        <a:p>
          <a:endParaRPr lang="en-GB"/>
        </a:p>
      </dgm:t>
    </dgm:pt>
    <dgm:pt modelId="{87678238-DCB0-0A48-B961-978C0794180B}">
      <dgm:prSet phldrT="[Text]"/>
      <dgm:spPr>
        <a:solidFill>
          <a:schemeClr val="accent3">
            <a:lumMod val="20000"/>
            <a:lumOff val="80000"/>
          </a:schemeClr>
        </a:solidFill>
      </dgm:spPr>
      <dgm:t>
        <a:bodyPr/>
        <a:lstStyle/>
        <a:p>
          <a:r>
            <a:rPr lang="en-GB" b="1" i="1" dirty="0" err="1">
              <a:solidFill>
                <a:schemeClr val="tx1"/>
              </a:solidFill>
            </a:rPr>
            <a:t>seroepirecipes</a:t>
          </a:r>
          <a:endParaRPr lang="en-GB" b="1" i="1" dirty="0">
            <a:solidFill>
              <a:schemeClr val="tx1"/>
            </a:solidFill>
          </a:endParaRPr>
        </a:p>
      </dgm:t>
    </dgm:pt>
    <dgm:pt modelId="{1A794A8C-506B-2A43-BEE1-7951CE1E2897}" type="parTrans" cxnId="{1B430C76-27DD-F045-8DFB-65DB3E0A1B0C}">
      <dgm:prSet/>
      <dgm:spPr/>
      <dgm:t>
        <a:bodyPr/>
        <a:lstStyle/>
        <a:p>
          <a:endParaRPr lang="en-GB"/>
        </a:p>
      </dgm:t>
    </dgm:pt>
    <dgm:pt modelId="{167063CC-3E0A-264E-8802-83C8425406C5}" type="sibTrans" cxnId="{1B430C76-27DD-F045-8DFB-65DB3E0A1B0C}">
      <dgm:prSet custT="1"/>
      <dgm:spPr>
        <a:solidFill>
          <a:schemeClr val="accent6">
            <a:lumMod val="40000"/>
            <a:lumOff val="60000"/>
          </a:schemeClr>
        </a:solidFill>
      </dgm:spPr>
      <dgm:t>
        <a:bodyPr/>
        <a:lstStyle/>
        <a:p>
          <a:r>
            <a:rPr lang="en-GB" sz="1000" b="1" dirty="0">
              <a:solidFill>
                <a:schemeClr val="tx1"/>
              </a:solidFill>
            </a:rPr>
            <a:t>Best-practices and training</a:t>
          </a:r>
        </a:p>
      </dgm:t>
    </dgm:pt>
    <dgm:pt modelId="{7FF8AE95-985E-C042-9961-20C4493008E3}">
      <dgm:prSet phldrT="[Text]" custT="1"/>
      <dgm:spPr/>
      <dgm:t>
        <a:bodyPr/>
        <a:lstStyle/>
        <a:p>
          <a:r>
            <a:rPr lang="en-US" sz="1400" dirty="0"/>
            <a:t>Review and codebase of analytical methods using serology</a:t>
          </a:r>
          <a:endParaRPr lang="en-GB" sz="1400" dirty="0"/>
        </a:p>
      </dgm:t>
    </dgm:pt>
    <dgm:pt modelId="{C8EA7B0E-0AC2-8A45-9EB5-9DB46651D85E}" type="parTrans" cxnId="{D267B037-90C4-664F-96F0-0588D7408031}">
      <dgm:prSet/>
      <dgm:spPr/>
      <dgm:t>
        <a:bodyPr/>
        <a:lstStyle/>
        <a:p>
          <a:endParaRPr lang="en-GB"/>
        </a:p>
      </dgm:t>
    </dgm:pt>
    <dgm:pt modelId="{5E154F6C-C858-8243-954A-10EE42632F9F}" type="sibTrans" cxnId="{D267B037-90C4-664F-96F0-0588D7408031}">
      <dgm:prSet/>
      <dgm:spPr/>
      <dgm:t>
        <a:bodyPr/>
        <a:lstStyle/>
        <a:p>
          <a:endParaRPr lang="en-GB"/>
        </a:p>
      </dgm:t>
    </dgm:pt>
    <dgm:pt modelId="{314FF379-DC98-F24A-BABA-23193CD5411B}">
      <dgm:prSet phldrT="[Text]"/>
      <dgm:spPr>
        <a:solidFill>
          <a:schemeClr val="accent3"/>
        </a:solidFill>
      </dgm:spPr>
      <dgm:t>
        <a:bodyPr/>
        <a:lstStyle/>
        <a:p>
          <a:r>
            <a:rPr lang="en-US" b="1" i="1" dirty="0" err="1">
              <a:solidFill>
                <a:schemeClr val="tx1"/>
              </a:solidFill>
            </a:rPr>
            <a:t>serosim</a:t>
          </a:r>
          <a:endParaRPr lang="en-GB" b="1" dirty="0">
            <a:solidFill>
              <a:schemeClr val="tx1"/>
            </a:solidFill>
          </a:endParaRPr>
        </a:p>
      </dgm:t>
    </dgm:pt>
    <dgm:pt modelId="{FECCB452-AB84-714A-BEE1-EAE21122C16F}" type="parTrans" cxnId="{1394A475-2EB1-4F4D-8C8D-72A258DE3DEC}">
      <dgm:prSet/>
      <dgm:spPr/>
      <dgm:t>
        <a:bodyPr/>
        <a:lstStyle/>
        <a:p>
          <a:endParaRPr lang="en-GB"/>
        </a:p>
      </dgm:t>
    </dgm:pt>
    <dgm:pt modelId="{EAF5937D-232C-3A4D-8110-4BC65FB6A35E}" type="sibTrans" cxnId="{1394A475-2EB1-4F4D-8C8D-72A258DE3DEC}">
      <dgm:prSet custT="1"/>
      <dgm:spPr>
        <a:solidFill>
          <a:schemeClr val="accent6">
            <a:lumMod val="40000"/>
            <a:lumOff val="60000"/>
          </a:schemeClr>
        </a:solidFill>
      </dgm:spPr>
      <dgm:t>
        <a:bodyPr/>
        <a:lstStyle/>
        <a:p>
          <a:r>
            <a:rPr lang="en-GB" sz="1000" b="1" dirty="0">
              <a:solidFill>
                <a:schemeClr val="tx1"/>
              </a:solidFill>
            </a:rPr>
            <a:t>Antibody kinetics models</a:t>
          </a:r>
        </a:p>
      </dgm:t>
    </dgm:pt>
    <dgm:pt modelId="{C3AA8824-B54E-254D-B8D6-4470A375A3DD}">
      <dgm:prSet phldrT="[Text]" custT="1"/>
      <dgm:spPr/>
      <dgm:t>
        <a:bodyPr/>
        <a:lstStyle/>
        <a:p>
          <a:r>
            <a:rPr lang="en-US" sz="1400" dirty="0"/>
            <a:t>R package for simulating serosurvey data</a:t>
          </a:r>
          <a:endParaRPr lang="en-GB" sz="1400" dirty="0"/>
        </a:p>
      </dgm:t>
    </dgm:pt>
    <dgm:pt modelId="{658EF973-EE92-7F4A-B6C3-A2D0420D29D2}" type="parTrans" cxnId="{AE1050E4-3A3B-C241-B023-F4D8185CBBDF}">
      <dgm:prSet/>
      <dgm:spPr/>
      <dgm:t>
        <a:bodyPr/>
        <a:lstStyle/>
        <a:p>
          <a:endParaRPr lang="en-GB"/>
        </a:p>
      </dgm:t>
    </dgm:pt>
    <dgm:pt modelId="{C936CB30-6EE8-5F47-AEEF-0193E65E2BA9}" type="sibTrans" cxnId="{AE1050E4-3A3B-C241-B023-F4D8185CBBDF}">
      <dgm:prSet/>
      <dgm:spPr/>
      <dgm:t>
        <a:bodyPr/>
        <a:lstStyle/>
        <a:p>
          <a:endParaRPr lang="en-GB"/>
        </a:p>
      </dgm:t>
    </dgm:pt>
    <dgm:pt modelId="{6C2FDADB-5C56-1C46-BA0D-3B618F7FF0CE}">
      <dgm:prSet phldrT="[Text]"/>
      <dgm:spPr>
        <a:solidFill>
          <a:schemeClr val="accent3">
            <a:lumMod val="20000"/>
            <a:lumOff val="80000"/>
          </a:schemeClr>
        </a:solidFill>
      </dgm:spPr>
      <dgm:t>
        <a:bodyPr/>
        <a:lstStyle/>
        <a:p>
          <a:r>
            <a:rPr lang="en-GB" b="1" i="1" dirty="0" err="1">
              <a:solidFill>
                <a:schemeClr val="tx1"/>
              </a:solidFill>
            </a:rPr>
            <a:t>serosolver</a:t>
          </a:r>
          <a:endParaRPr lang="en-GB" b="1" i="1" dirty="0">
            <a:solidFill>
              <a:schemeClr val="tx1"/>
            </a:solidFill>
          </a:endParaRPr>
        </a:p>
      </dgm:t>
    </dgm:pt>
    <dgm:pt modelId="{3CE2AB35-3B2E-234A-AB9C-2DB7378F4B9D}" type="parTrans" cxnId="{686C8C80-0034-F140-934B-A855D0F4F431}">
      <dgm:prSet/>
      <dgm:spPr/>
      <dgm:t>
        <a:bodyPr/>
        <a:lstStyle/>
        <a:p>
          <a:endParaRPr lang="en-GB"/>
        </a:p>
      </dgm:t>
    </dgm:pt>
    <dgm:pt modelId="{456ABBB5-7D53-E443-B5E0-FDE464A5CCEC}" type="sibTrans" cxnId="{686C8C80-0034-F140-934B-A855D0F4F431}">
      <dgm:prSet custT="1"/>
      <dgm:spPr>
        <a:solidFill>
          <a:schemeClr val="accent3">
            <a:lumMod val="40000"/>
            <a:lumOff val="60000"/>
          </a:schemeClr>
        </a:solidFill>
      </dgm:spPr>
      <dgm:t>
        <a:bodyPr/>
        <a:lstStyle/>
        <a:p>
          <a:r>
            <a:rPr lang="en-GB" sz="1000" b="1" dirty="0">
              <a:solidFill>
                <a:schemeClr val="tx1"/>
              </a:solidFill>
            </a:rPr>
            <a:t>Other inference tools</a:t>
          </a:r>
        </a:p>
      </dgm:t>
    </dgm:pt>
    <dgm:pt modelId="{56DED95A-EBEE-2743-9D09-7CD873B71603}">
      <dgm:prSet phldrT="[Text]" custT="1"/>
      <dgm:spPr/>
      <dgm:t>
        <a:bodyPr/>
        <a:lstStyle/>
        <a:p>
          <a:r>
            <a:rPr lang="en-US" sz="1400" dirty="0"/>
            <a:t>General framework for inference using serology</a:t>
          </a:r>
          <a:endParaRPr lang="en-GB" sz="1400" dirty="0"/>
        </a:p>
      </dgm:t>
    </dgm:pt>
    <dgm:pt modelId="{C970DA05-1AA7-7F45-AE3C-C6EF16927E3C}" type="parTrans" cxnId="{5756D688-67FD-DD48-8825-89A798CBAC25}">
      <dgm:prSet/>
      <dgm:spPr/>
      <dgm:t>
        <a:bodyPr/>
        <a:lstStyle/>
        <a:p>
          <a:endParaRPr lang="en-GB"/>
        </a:p>
      </dgm:t>
    </dgm:pt>
    <dgm:pt modelId="{C1C09B1F-28D7-E143-8277-2CC9DF1EA16F}" type="sibTrans" cxnId="{5756D688-67FD-DD48-8825-89A798CBAC25}">
      <dgm:prSet/>
      <dgm:spPr/>
      <dgm:t>
        <a:bodyPr/>
        <a:lstStyle/>
        <a:p>
          <a:endParaRPr lang="en-GB"/>
        </a:p>
      </dgm:t>
    </dgm:pt>
    <dgm:pt modelId="{2E74F1C1-6528-8A4D-B574-FE54DA021FEE}" type="pres">
      <dgm:prSet presAssocID="{A3B8C7C1-DCE4-F24B-B7B7-CB03294D921A}" presName="Name0" presStyleCnt="0">
        <dgm:presLayoutVars>
          <dgm:chMax/>
          <dgm:chPref/>
          <dgm:dir/>
          <dgm:animLvl val="lvl"/>
        </dgm:presLayoutVars>
      </dgm:prSet>
      <dgm:spPr/>
    </dgm:pt>
    <dgm:pt modelId="{B088E809-646D-9245-B1E2-4224304DE75B}" type="pres">
      <dgm:prSet presAssocID="{87678238-DCB0-0A48-B961-978C0794180B}" presName="composite" presStyleCnt="0"/>
      <dgm:spPr/>
    </dgm:pt>
    <dgm:pt modelId="{552CD4C7-E9E7-AF4A-9F95-A5EF761D0FD2}" type="pres">
      <dgm:prSet presAssocID="{87678238-DCB0-0A48-B961-978C0794180B}" presName="Parent1" presStyleLbl="node1" presStyleIdx="0" presStyleCnt="6">
        <dgm:presLayoutVars>
          <dgm:chMax val="1"/>
          <dgm:chPref val="1"/>
          <dgm:bulletEnabled val="1"/>
        </dgm:presLayoutVars>
      </dgm:prSet>
      <dgm:spPr/>
    </dgm:pt>
    <dgm:pt modelId="{B9AD4043-1177-804D-89F0-2F8763FB9C50}" type="pres">
      <dgm:prSet presAssocID="{87678238-DCB0-0A48-B961-978C0794180B}" presName="Childtext1" presStyleLbl="revTx" presStyleIdx="0" presStyleCnt="3">
        <dgm:presLayoutVars>
          <dgm:chMax val="0"/>
          <dgm:chPref val="0"/>
          <dgm:bulletEnabled val="1"/>
        </dgm:presLayoutVars>
      </dgm:prSet>
      <dgm:spPr/>
    </dgm:pt>
    <dgm:pt modelId="{980F67D8-4E7F-184D-87B8-8D5B1861C9FF}" type="pres">
      <dgm:prSet presAssocID="{87678238-DCB0-0A48-B961-978C0794180B}" presName="BalanceSpacing" presStyleCnt="0"/>
      <dgm:spPr/>
    </dgm:pt>
    <dgm:pt modelId="{59D87E3D-9D4C-C145-A09A-CB3A932C55D2}" type="pres">
      <dgm:prSet presAssocID="{87678238-DCB0-0A48-B961-978C0794180B}" presName="BalanceSpacing1" presStyleCnt="0"/>
      <dgm:spPr/>
    </dgm:pt>
    <dgm:pt modelId="{AF72C596-CA96-D646-8D5F-B15C881E1AE2}" type="pres">
      <dgm:prSet presAssocID="{167063CC-3E0A-264E-8802-83C8425406C5}" presName="Accent1Text" presStyleLbl="node1" presStyleIdx="1" presStyleCnt="6"/>
      <dgm:spPr/>
    </dgm:pt>
    <dgm:pt modelId="{4A245B3A-1808-9941-A1FB-ABD85D638509}" type="pres">
      <dgm:prSet presAssocID="{167063CC-3E0A-264E-8802-83C8425406C5}" presName="spaceBetweenRectangles" presStyleCnt="0"/>
      <dgm:spPr/>
    </dgm:pt>
    <dgm:pt modelId="{530B2468-1BDE-E44D-A2CB-CE725658E70A}" type="pres">
      <dgm:prSet presAssocID="{314FF379-DC98-F24A-BABA-23193CD5411B}" presName="composite" presStyleCnt="0"/>
      <dgm:spPr/>
    </dgm:pt>
    <dgm:pt modelId="{6CE6E020-F52B-3F41-BBDA-671E1EA9AB9C}" type="pres">
      <dgm:prSet presAssocID="{314FF379-DC98-F24A-BABA-23193CD5411B}" presName="Parent1" presStyleLbl="node1" presStyleIdx="2" presStyleCnt="6">
        <dgm:presLayoutVars>
          <dgm:chMax val="1"/>
          <dgm:chPref val="1"/>
          <dgm:bulletEnabled val="1"/>
        </dgm:presLayoutVars>
      </dgm:prSet>
      <dgm:spPr/>
    </dgm:pt>
    <dgm:pt modelId="{2845A56B-0A6F-B644-B865-1880CC26C7E1}" type="pres">
      <dgm:prSet presAssocID="{314FF379-DC98-F24A-BABA-23193CD5411B}" presName="Childtext1" presStyleLbl="revTx" presStyleIdx="1" presStyleCnt="3">
        <dgm:presLayoutVars>
          <dgm:chMax val="0"/>
          <dgm:chPref val="0"/>
          <dgm:bulletEnabled val="1"/>
        </dgm:presLayoutVars>
      </dgm:prSet>
      <dgm:spPr/>
    </dgm:pt>
    <dgm:pt modelId="{4E7AA9D8-52D4-BF49-88A9-18F64A67E860}" type="pres">
      <dgm:prSet presAssocID="{314FF379-DC98-F24A-BABA-23193CD5411B}" presName="BalanceSpacing" presStyleCnt="0"/>
      <dgm:spPr/>
    </dgm:pt>
    <dgm:pt modelId="{08E100CC-D2E5-A843-96EE-895E1672ED6A}" type="pres">
      <dgm:prSet presAssocID="{314FF379-DC98-F24A-BABA-23193CD5411B}" presName="BalanceSpacing1" presStyleCnt="0"/>
      <dgm:spPr/>
    </dgm:pt>
    <dgm:pt modelId="{A7DAF1DD-67D0-7347-99F0-DBE4E96875E7}" type="pres">
      <dgm:prSet presAssocID="{EAF5937D-232C-3A4D-8110-4BC65FB6A35E}" presName="Accent1Text" presStyleLbl="node1" presStyleIdx="3" presStyleCnt="6"/>
      <dgm:spPr/>
    </dgm:pt>
    <dgm:pt modelId="{515602D9-AAAA-6C46-A730-07CE4AAD8AE2}" type="pres">
      <dgm:prSet presAssocID="{EAF5937D-232C-3A4D-8110-4BC65FB6A35E}" presName="spaceBetweenRectangles" presStyleCnt="0"/>
      <dgm:spPr/>
    </dgm:pt>
    <dgm:pt modelId="{BD7C9632-B4A6-344E-B730-2C48314AA591}" type="pres">
      <dgm:prSet presAssocID="{6C2FDADB-5C56-1C46-BA0D-3B618F7FF0CE}" presName="composite" presStyleCnt="0"/>
      <dgm:spPr/>
    </dgm:pt>
    <dgm:pt modelId="{88B7419F-493D-1C47-BB19-51E2D703D7BB}" type="pres">
      <dgm:prSet presAssocID="{6C2FDADB-5C56-1C46-BA0D-3B618F7FF0CE}" presName="Parent1" presStyleLbl="node1" presStyleIdx="4" presStyleCnt="6">
        <dgm:presLayoutVars>
          <dgm:chMax val="1"/>
          <dgm:chPref val="1"/>
          <dgm:bulletEnabled val="1"/>
        </dgm:presLayoutVars>
      </dgm:prSet>
      <dgm:spPr/>
    </dgm:pt>
    <dgm:pt modelId="{B0959D7C-B1D9-D14A-931E-227523FBA1B9}" type="pres">
      <dgm:prSet presAssocID="{6C2FDADB-5C56-1C46-BA0D-3B618F7FF0CE}" presName="Childtext1" presStyleLbl="revTx" presStyleIdx="2" presStyleCnt="3">
        <dgm:presLayoutVars>
          <dgm:chMax val="0"/>
          <dgm:chPref val="0"/>
          <dgm:bulletEnabled val="1"/>
        </dgm:presLayoutVars>
      </dgm:prSet>
      <dgm:spPr/>
    </dgm:pt>
    <dgm:pt modelId="{51A205E7-E0A6-AD41-B2ED-981A1EBD2496}" type="pres">
      <dgm:prSet presAssocID="{6C2FDADB-5C56-1C46-BA0D-3B618F7FF0CE}" presName="BalanceSpacing" presStyleCnt="0"/>
      <dgm:spPr/>
    </dgm:pt>
    <dgm:pt modelId="{2E23F7F0-1444-8A45-8853-5BD9FDAE56DB}" type="pres">
      <dgm:prSet presAssocID="{6C2FDADB-5C56-1C46-BA0D-3B618F7FF0CE}" presName="BalanceSpacing1" presStyleCnt="0"/>
      <dgm:spPr/>
    </dgm:pt>
    <dgm:pt modelId="{9F235A0F-5E5F-F44A-9B87-610E944A50CA}" type="pres">
      <dgm:prSet presAssocID="{456ABBB5-7D53-E443-B5E0-FDE464A5CCEC}" presName="Accent1Text" presStyleLbl="node1" presStyleIdx="5" presStyleCnt="6"/>
      <dgm:spPr/>
    </dgm:pt>
  </dgm:ptLst>
  <dgm:cxnLst>
    <dgm:cxn modelId="{2FBC570F-381B-764D-944A-C2F5A7E79F76}" type="presOf" srcId="{56DED95A-EBEE-2743-9D09-7CD873B71603}" destId="{B0959D7C-B1D9-D14A-931E-227523FBA1B9}" srcOrd="0" destOrd="0" presId="urn:microsoft.com/office/officeart/2008/layout/AlternatingHexagons"/>
    <dgm:cxn modelId="{9DBCC218-C6B9-8C41-887D-0912452B92CF}" type="presOf" srcId="{6C2FDADB-5C56-1C46-BA0D-3B618F7FF0CE}" destId="{88B7419F-493D-1C47-BB19-51E2D703D7BB}" srcOrd="0" destOrd="0" presId="urn:microsoft.com/office/officeart/2008/layout/AlternatingHexagons"/>
    <dgm:cxn modelId="{D267B037-90C4-664F-96F0-0588D7408031}" srcId="{87678238-DCB0-0A48-B961-978C0794180B}" destId="{7FF8AE95-985E-C042-9961-20C4493008E3}" srcOrd="0" destOrd="0" parTransId="{C8EA7B0E-0AC2-8A45-9EB5-9DB46651D85E}" sibTransId="{5E154F6C-C858-8243-954A-10EE42632F9F}"/>
    <dgm:cxn modelId="{4BB0036F-A66A-834B-94B0-805D46E854BE}" type="presOf" srcId="{167063CC-3E0A-264E-8802-83C8425406C5}" destId="{AF72C596-CA96-D646-8D5F-B15C881E1AE2}" srcOrd="0" destOrd="0" presId="urn:microsoft.com/office/officeart/2008/layout/AlternatingHexagons"/>
    <dgm:cxn modelId="{1394A475-2EB1-4F4D-8C8D-72A258DE3DEC}" srcId="{A3B8C7C1-DCE4-F24B-B7B7-CB03294D921A}" destId="{314FF379-DC98-F24A-BABA-23193CD5411B}" srcOrd="1" destOrd="0" parTransId="{FECCB452-AB84-714A-BEE1-EAE21122C16F}" sibTransId="{EAF5937D-232C-3A4D-8110-4BC65FB6A35E}"/>
    <dgm:cxn modelId="{1B430C76-27DD-F045-8DFB-65DB3E0A1B0C}" srcId="{A3B8C7C1-DCE4-F24B-B7B7-CB03294D921A}" destId="{87678238-DCB0-0A48-B961-978C0794180B}" srcOrd="0" destOrd="0" parTransId="{1A794A8C-506B-2A43-BEE1-7951CE1E2897}" sibTransId="{167063CC-3E0A-264E-8802-83C8425406C5}"/>
    <dgm:cxn modelId="{686C8C80-0034-F140-934B-A855D0F4F431}" srcId="{A3B8C7C1-DCE4-F24B-B7B7-CB03294D921A}" destId="{6C2FDADB-5C56-1C46-BA0D-3B618F7FF0CE}" srcOrd="2" destOrd="0" parTransId="{3CE2AB35-3B2E-234A-AB9C-2DB7378F4B9D}" sibTransId="{456ABBB5-7D53-E443-B5E0-FDE464A5CCEC}"/>
    <dgm:cxn modelId="{6841FB80-8870-294E-9FB3-7C6432E20E12}" type="presOf" srcId="{A3B8C7C1-DCE4-F24B-B7B7-CB03294D921A}" destId="{2E74F1C1-6528-8A4D-B574-FE54DA021FEE}" srcOrd="0" destOrd="0" presId="urn:microsoft.com/office/officeart/2008/layout/AlternatingHexagons"/>
    <dgm:cxn modelId="{67330286-D5F8-D64C-8378-589954EAC746}" type="presOf" srcId="{87678238-DCB0-0A48-B961-978C0794180B}" destId="{552CD4C7-E9E7-AF4A-9F95-A5EF761D0FD2}" srcOrd="0" destOrd="0" presId="urn:microsoft.com/office/officeart/2008/layout/AlternatingHexagons"/>
    <dgm:cxn modelId="{5756D688-67FD-DD48-8825-89A798CBAC25}" srcId="{6C2FDADB-5C56-1C46-BA0D-3B618F7FF0CE}" destId="{56DED95A-EBEE-2743-9D09-7CD873B71603}" srcOrd="0" destOrd="0" parTransId="{C970DA05-1AA7-7F45-AE3C-C6EF16927E3C}" sibTransId="{C1C09B1F-28D7-E143-8277-2CC9DF1EA16F}"/>
    <dgm:cxn modelId="{9B3F8AA4-08CD-934F-915A-BDE4073BC9E2}" type="presOf" srcId="{C3AA8824-B54E-254D-B8D6-4470A375A3DD}" destId="{2845A56B-0A6F-B644-B865-1880CC26C7E1}" srcOrd="0" destOrd="0" presId="urn:microsoft.com/office/officeart/2008/layout/AlternatingHexagons"/>
    <dgm:cxn modelId="{C0C79FA4-9D61-6141-994F-C4C24CCD12C5}" type="presOf" srcId="{456ABBB5-7D53-E443-B5E0-FDE464A5CCEC}" destId="{9F235A0F-5E5F-F44A-9B87-610E944A50CA}" srcOrd="0" destOrd="0" presId="urn:microsoft.com/office/officeart/2008/layout/AlternatingHexagons"/>
    <dgm:cxn modelId="{AA586AB4-07CC-EB42-9B2A-B96E29391324}" type="presOf" srcId="{314FF379-DC98-F24A-BABA-23193CD5411B}" destId="{6CE6E020-F52B-3F41-BBDA-671E1EA9AB9C}" srcOrd="0" destOrd="0" presId="urn:microsoft.com/office/officeart/2008/layout/AlternatingHexagons"/>
    <dgm:cxn modelId="{AE1050E4-3A3B-C241-B023-F4D8185CBBDF}" srcId="{314FF379-DC98-F24A-BABA-23193CD5411B}" destId="{C3AA8824-B54E-254D-B8D6-4470A375A3DD}" srcOrd="0" destOrd="0" parTransId="{658EF973-EE92-7F4A-B6C3-A2D0420D29D2}" sibTransId="{C936CB30-6EE8-5F47-AEEF-0193E65E2BA9}"/>
    <dgm:cxn modelId="{BD212BE6-524C-DC41-A89E-CF4E2165B62A}" type="presOf" srcId="{EAF5937D-232C-3A4D-8110-4BC65FB6A35E}" destId="{A7DAF1DD-67D0-7347-99F0-DBE4E96875E7}" srcOrd="0" destOrd="0" presId="urn:microsoft.com/office/officeart/2008/layout/AlternatingHexagons"/>
    <dgm:cxn modelId="{15D9C1FE-482B-4643-B727-C4BC6AC1AD54}" type="presOf" srcId="{7FF8AE95-985E-C042-9961-20C4493008E3}" destId="{B9AD4043-1177-804D-89F0-2F8763FB9C50}" srcOrd="0" destOrd="0" presId="urn:microsoft.com/office/officeart/2008/layout/AlternatingHexagons"/>
    <dgm:cxn modelId="{00337161-B551-A149-A2C1-9769F62035A3}" type="presParOf" srcId="{2E74F1C1-6528-8A4D-B574-FE54DA021FEE}" destId="{B088E809-646D-9245-B1E2-4224304DE75B}" srcOrd="0" destOrd="0" presId="urn:microsoft.com/office/officeart/2008/layout/AlternatingHexagons"/>
    <dgm:cxn modelId="{5BBB77B5-AB1F-6245-A077-1A1EF4039DF0}" type="presParOf" srcId="{B088E809-646D-9245-B1E2-4224304DE75B}" destId="{552CD4C7-E9E7-AF4A-9F95-A5EF761D0FD2}" srcOrd="0" destOrd="0" presId="urn:microsoft.com/office/officeart/2008/layout/AlternatingHexagons"/>
    <dgm:cxn modelId="{A3BA9B41-8F13-9543-9712-D6A28C5F515F}" type="presParOf" srcId="{B088E809-646D-9245-B1E2-4224304DE75B}" destId="{B9AD4043-1177-804D-89F0-2F8763FB9C50}" srcOrd="1" destOrd="0" presId="urn:microsoft.com/office/officeart/2008/layout/AlternatingHexagons"/>
    <dgm:cxn modelId="{76640EDE-68CC-4A41-9DB2-47777B4F00AC}" type="presParOf" srcId="{B088E809-646D-9245-B1E2-4224304DE75B}" destId="{980F67D8-4E7F-184D-87B8-8D5B1861C9FF}" srcOrd="2" destOrd="0" presId="urn:microsoft.com/office/officeart/2008/layout/AlternatingHexagons"/>
    <dgm:cxn modelId="{DB71F99C-1168-2D42-A041-26B18E237761}" type="presParOf" srcId="{B088E809-646D-9245-B1E2-4224304DE75B}" destId="{59D87E3D-9D4C-C145-A09A-CB3A932C55D2}" srcOrd="3" destOrd="0" presId="urn:microsoft.com/office/officeart/2008/layout/AlternatingHexagons"/>
    <dgm:cxn modelId="{4BAFFE24-05EE-ED40-8568-6A4D997283D7}" type="presParOf" srcId="{B088E809-646D-9245-B1E2-4224304DE75B}" destId="{AF72C596-CA96-D646-8D5F-B15C881E1AE2}" srcOrd="4" destOrd="0" presId="urn:microsoft.com/office/officeart/2008/layout/AlternatingHexagons"/>
    <dgm:cxn modelId="{3B9903AA-87E2-3C45-8C47-5B21F67AAD89}" type="presParOf" srcId="{2E74F1C1-6528-8A4D-B574-FE54DA021FEE}" destId="{4A245B3A-1808-9941-A1FB-ABD85D638509}" srcOrd="1" destOrd="0" presId="urn:microsoft.com/office/officeart/2008/layout/AlternatingHexagons"/>
    <dgm:cxn modelId="{20F70F70-F720-FE48-8365-EB8523080EBA}" type="presParOf" srcId="{2E74F1C1-6528-8A4D-B574-FE54DA021FEE}" destId="{530B2468-1BDE-E44D-A2CB-CE725658E70A}" srcOrd="2" destOrd="0" presId="urn:microsoft.com/office/officeart/2008/layout/AlternatingHexagons"/>
    <dgm:cxn modelId="{E39A4A36-CD6A-D840-8A34-38BC932FE78C}" type="presParOf" srcId="{530B2468-1BDE-E44D-A2CB-CE725658E70A}" destId="{6CE6E020-F52B-3F41-BBDA-671E1EA9AB9C}" srcOrd="0" destOrd="0" presId="urn:microsoft.com/office/officeart/2008/layout/AlternatingHexagons"/>
    <dgm:cxn modelId="{216870F1-EA7E-EE49-BCEE-F092716B46DD}" type="presParOf" srcId="{530B2468-1BDE-E44D-A2CB-CE725658E70A}" destId="{2845A56B-0A6F-B644-B865-1880CC26C7E1}" srcOrd="1" destOrd="0" presId="urn:microsoft.com/office/officeart/2008/layout/AlternatingHexagons"/>
    <dgm:cxn modelId="{3DD2852D-02F8-A943-B8EB-40E343A40940}" type="presParOf" srcId="{530B2468-1BDE-E44D-A2CB-CE725658E70A}" destId="{4E7AA9D8-52D4-BF49-88A9-18F64A67E860}" srcOrd="2" destOrd="0" presId="urn:microsoft.com/office/officeart/2008/layout/AlternatingHexagons"/>
    <dgm:cxn modelId="{5DA178FF-4170-FD47-A13F-1BF9F0C7690C}" type="presParOf" srcId="{530B2468-1BDE-E44D-A2CB-CE725658E70A}" destId="{08E100CC-D2E5-A843-96EE-895E1672ED6A}" srcOrd="3" destOrd="0" presId="urn:microsoft.com/office/officeart/2008/layout/AlternatingHexagons"/>
    <dgm:cxn modelId="{1DFD33C4-C410-6D48-A94F-1086507ECB9A}" type="presParOf" srcId="{530B2468-1BDE-E44D-A2CB-CE725658E70A}" destId="{A7DAF1DD-67D0-7347-99F0-DBE4E96875E7}" srcOrd="4" destOrd="0" presId="urn:microsoft.com/office/officeart/2008/layout/AlternatingHexagons"/>
    <dgm:cxn modelId="{128A7EF4-2F41-F34A-9E73-5392368E191E}" type="presParOf" srcId="{2E74F1C1-6528-8A4D-B574-FE54DA021FEE}" destId="{515602D9-AAAA-6C46-A730-07CE4AAD8AE2}" srcOrd="3" destOrd="0" presId="urn:microsoft.com/office/officeart/2008/layout/AlternatingHexagons"/>
    <dgm:cxn modelId="{269C6ABF-8219-8248-9525-08D6127CE9E3}" type="presParOf" srcId="{2E74F1C1-6528-8A4D-B574-FE54DA021FEE}" destId="{BD7C9632-B4A6-344E-B730-2C48314AA591}" srcOrd="4" destOrd="0" presId="urn:microsoft.com/office/officeart/2008/layout/AlternatingHexagons"/>
    <dgm:cxn modelId="{1229806F-A07E-DA43-889C-2563A1B62842}" type="presParOf" srcId="{BD7C9632-B4A6-344E-B730-2C48314AA591}" destId="{88B7419F-493D-1C47-BB19-51E2D703D7BB}" srcOrd="0" destOrd="0" presId="urn:microsoft.com/office/officeart/2008/layout/AlternatingHexagons"/>
    <dgm:cxn modelId="{517559C0-8AAE-CB40-963A-FF9AC57325C6}" type="presParOf" srcId="{BD7C9632-B4A6-344E-B730-2C48314AA591}" destId="{B0959D7C-B1D9-D14A-931E-227523FBA1B9}" srcOrd="1" destOrd="0" presId="urn:microsoft.com/office/officeart/2008/layout/AlternatingHexagons"/>
    <dgm:cxn modelId="{2C4E4F83-4207-4C48-A620-6C7CCBA5C8A9}" type="presParOf" srcId="{BD7C9632-B4A6-344E-B730-2C48314AA591}" destId="{51A205E7-E0A6-AD41-B2ED-981A1EBD2496}" srcOrd="2" destOrd="0" presId="urn:microsoft.com/office/officeart/2008/layout/AlternatingHexagons"/>
    <dgm:cxn modelId="{FC6B4806-441C-D940-92D3-A6C816FA3507}" type="presParOf" srcId="{BD7C9632-B4A6-344E-B730-2C48314AA591}" destId="{2E23F7F0-1444-8A45-8853-5BD9FDAE56DB}" srcOrd="3" destOrd="0" presId="urn:microsoft.com/office/officeart/2008/layout/AlternatingHexagons"/>
    <dgm:cxn modelId="{086267CC-41B4-C84F-831F-553118BFDEA2}" type="presParOf" srcId="{BD7C9632-B4A6-344E-B730-2C48314AA591}" destId="{9F235A0F-5E5F-F44A-9B87-610E944A50CA}"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2CD4C7-E9E7-AF4A-9F95-A5EF761D0FD2}">
      <dsp:nvSpPr>
        <dsp:cNvPr id="0" name=""/>
        <dsp:cNvSpPr/>
      </dsp:nvSpPr>
      <dsp:spPr>
        <a:xfrm rot="5400000">
          <a:off x="5646961" y="111141"/>
          <a:ext cx="1681592" cy="1462985"/>
        </a:xfrm>
        <a:prstGeom prst="hexagon">
          <a:avLst>
            <a:gd name="adj" fmla="val 25000"/>
            <a:gd name="vf" fmla="val 115470"/>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i="1" kern="1200" dirty="0" err="1">
              <a:solidFill>
                <a:schemeClr val="tx1"/>
              </a:solidFill>
            </a:rPr>
            <a:t>seroepirecipes</a:t>
          </a:r>
          <a:endParaRPr lang="en-GB" sz="1000" b="1" i="1" kern="1200" dirty="0">
            <a:solidFill>
              <a:schemeClr val="tx1"/>
            </a:solidFill>
          </a:endParaRPr>
        </a:p>
      </dsp:txBody>
      <dsp:txXfrm rot="-5400000">
        <a:off x="5984246" y="263886"/>
        <a:ext cx="1007021" cy="1157496"/>
      </dsp:txXfrm>
    </dsp:sp>
    <dsp:sp modelId="{B9AD4043-1177-804D-89F0-2F8763FB9C50}">
      <dsp:nvSpPr>
        <dsp:cNvPr id="0" name=""/>
        <dsp:cNvSpPr/>
      </dsp:nvSpPr>
      <dsp:spPr>
        <a:xfrm>
          <a:off x="7263644" y="338156"/>
          <a:ext cx="1876657" cy="1008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Review and codebase of analytical methods using serology</a:t>
          </a:r>
          <a:endParaRPr lang="en-GB" sz="1400" kern="1200" dirty="0"/>
        </a:p>
      </dsp:txBody>
      <dsp:txXfrm>
        <a:off x="7263644" y="338156"/>
        <a:ext cx="1876657" cy="1008955"/>
      </dsp:txXfrm>
    </dsp:sp>
    <dsp:sp modelId="{AF72C596-CA96-D646-8D5F-B15C881E1AE2}">
      <dsp:nvSpPr>
        <dsp:cNvPr id="0" name=""/>
        <dsp:cNvSpPr/>
      </dsp:nvSpPr>
      <dsp:spPr>
        <a:xfrm rot="5400000">
          <a:off x="4066937" y="111141"/>
          <a:ext cx="1681592" cy="1462985"/>
        </a:xfrm>
        <a:prstGeom prst="hexagon">
          <a:avLst>
            <a:gd name="adj" fmla="val 25000"/>
            <a:gd name="vf" fmla="val 11547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rPr>
            <a:t>Best-practices and training</a:t>
          </a:r>
        </a:p>
      </dsp:txBody>
      <dsp:txXfrm rot="-5400000">
        <a:off x="4404222" y="263886"/>
        <a:ext cx="1007021" cy="1157496"/>
      </dsp:txXfrm>
    </dsp:sp>
    <dsp:sp modelId="{6CE6E020-F52B-3F41-BBDA-671E1EA9AB9C}">
      <dsp:nvSpPr>
        <dsp:cNvPr id="0" name=""/>
        <dsp:cNvSpPr/>
      </dsp:nvSpPr>
      <dsp:spPr>
        <a:xfrm rot="5400000">
          <a:off x="4853922" y="1538477"/>
          <a:ext cx="1681592" cy="1462985"/>
        </a:xfrm>
        <a:prstGeom prst="hexagon">
          <a:avLst>
            <a:gd name="adj" fmla="val 25000"/>
            <a:gd name="vf" fmla="val 11547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1" kern="1200" dirty="0" err="1">
              <a:solidFill>
                <a:schemeClr val="tx1"/>
              </a:solidFill>
            </a:rPr>
            <a:t>serosim</a:t>
          </a:r>
          <a:endParaRPr lang="en-GB" sz="1000" b="1" kern="1200" dirty="0">
            <a:solidFill>
              <a:schemeClr val="tx1"/>
            </a:solidFill>
          </a:endParaRPr>
        </a:p>
      </dsp:txBody>
      <dsp:txXfrm rot="-5400000">
        <a:off x="5191207" y="1691222"/>
        <a:ext cx="1007021" cy="1157496"/>
      </dsp:txXfrm>
    </dsp:sp>
    <dsp:sp modelId="{2845A56B-0A6F-B644-B865-1880CC26C7E1}">
      <dsp:nvSpPr>
        <dsp:cNvPr id="0" name=""/>
        <dsp:cNvSpPr/>
      </dsp:nvSpPr>
      <dsp:spPr>
        <a:xfrm>
          <a:off x="3086568" y="1765492"/>
          <a:ext cx="1816120" cy="1008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r" defTabSz="622300">
            <a:lnSpc>
              <a:spcPct val="90000"/>
            </a:lnSpc>
            <a:spcBef>
              <a:spcPct val="0"/>
            </a:spcBef>
            <a:spcAft>
              <a:spcPct val="35000"/>
            </a:spcAft>
            <a:buNone/>
          </a:pPr>
          <a:r>
            <a:rPr lang="en-US" sz="1400" kern="1200" dirty="0"/>
            <a:t>R package for simulating serosurvey data</a:t>
          </a:r>
          <a:endParaRPr lang="en-GB" sz="1400" kern="1200" dirty="0"/>
        </a:p>
      </dsp:txBody>
      <dsp:txXfrm>
        <a:off x="3086568" y="1765492"/>
        <a:ext cx="1816120" cy="1008955"/>
      </dsp:txXfrm>
    </dsp:sp>
    <dsp:sp modelId="{A7DAF1DD-67D0-7347-99F0-DBE4E96875E7}">
      <dsp:nvSpPr>
        <dsp:cNvPr id="0" name=""/>
        <dsp:cNvSpPr/>
      </dsp:nvSpPr>
      <dsp:spPr>
        <a:xfrm rot="5400000">
          <a:off x="6433947" y="1538477"/>
          <a:ext cx="1681592" cy="1462985"/>
        </a:xfrm>
        <a:prstGeom prst="hexagon">
          <a:avLst>
            <a:gd name="adj" fmla="val 25000"/>
            <a:gd name="vf" fmla="val 11547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rPr>
            <a:t>Antibody kinetics models</a:t>
          </a:r>
        </a:p>
      </dsp:txBody>
      <dsp:txXfrm rot="-5400000">
        <a:off x="6771232" y="1691222"/>
        <a:ext cx="1007021" cy="1157496"/>
      </dsp:txXfrm>
    </dsp:sp>
    <dsp:sp modelId="{88B7419F-493D-1C47-BB19-51E2D703D7BB}">
      <dsp:nvSpPr>
        <dsp:cNvPr id="0" name=""/>
        <dsp:cNvSpPr/>
      </dsp:nvSpPr>
      <dsp:spPr>
        <a:xfrm rot="5400000">
          <a:off x="5646961" y="2965813"/>
          <a:ext cx="1681592" cy="1462985"/>
        </a:xfrm>
        <a:prstGeom prst="hexagon">
          <a:avLst>
            <a:gd name="adj" fmla="val 25000"/>
            <a:gd name="vf" fmla="val 115470"/>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i="1" kern="1200" dirty="0" err="1">
              <a:solidFill>
                <a:schemeClr val="tx1"/>
              </a:solidFill>
            </a:rPr>
            <a:t>serosolver</a:t>
          </a:r>
          <a:endParaRPr lang="en-GB" sz="1000" b="1" i="1" kern="1200" dirty="0">
            <a:solidFill>
              <a:schemeClr val="tx1"/>
            </a:solidFill>
          </a:endParaRPr>
        </a:p>
      </dsp:txBody>
      <dsp:txXfrm rot="-5400000">
        <a:off x="5984246" y="3118558"/>
        <a:ext cx="1007021" cy="1157496"/>
      </dsp:txXfrm>
    </dsp:sp>
    <dsp:sp modelId="{B0959D7C-B1D9-D14A-931E-227523FBA1B9}">
      <dsp:nvSpPr>
        <dsp:cNvPr id="0" name=""/>
        <dsp:cNvSpPr/>
      </dsp:nvSpPr>
      <dsp:spPr>
        <a:xfrm>
          <a:off x="7263644" y="3192828"/>
          <a:ext cx="1876657" cy="1008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General framework for inference using serology</a:t>
          </a:r>
          <a:endParaRPr lang="en-GB" sz="1400" kern="1200" dirty="0"/>
        </a:p>
      </dsp:txBody>
      <dsp:txXfrm>
        <a:off x="7263644" y="3192828"/>
        <a:ext cx="1876657" cy="1008955"/>
      </dsp:txXfrm>
    </dsp:sp>
    <dsp:sp modelId="{9F235A0F-5E5F-F44A-9B87-610E944A50CA}">
      <dsp:nvSpPr>
        <dsp:cNvPr id="0" name=""/>
        <dsp:cNvSpPr/>
      </dsp:nvSpPr>
      <dsp:spPr>
        <a:xfrm rot="5400000">
          <a:off x="4066937" y="2965813"/>
          <a:ext cx="1681592" cy="1462985"/>
        </a:xfrm>
        <a:prstGeom prst="hexagon">
          <a:avLst>
            <a:gd name="adj" fmla="val 25000"/>
            <a:gd name="vf" fmla="val 115470"/>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rPr>
            <a:t>Other inference tools</a:t>
          </a:r>
        </a:p>
      </dsp:txBody>
      <dsp:txXfrm rot="-5400000">
        <a:off x="4404222" y="3118558"/>
        <a:ext cx="1007021" cy="1157496"/>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67D1CE1-6194-4F90-8E59-A5D2ACD40AEC}"/>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96626BC9-172B-4BBE-A871-0618BB3D3E97}"/>
              </a:ext>
            </a:extLst>
          </p:cNvPr>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5FC327D3-3EB5-43EA-AB11-9B2EE719A276}" type="datetimeFigureOut">
              <a:rPr lang="en-GB" smtClean="0"/>
              <a:t>30/01/2024</a:t>
            </a:fld>
            <a:endParaRPr lang="en-GB"/>
          </a:p>
        </p:txBody>
      </p:sp>
      <p:sp>
        <p:nvSpPr>
          <p:cNvPr id="4" name="Footer Placeholder 3">
            <a:extLst>
              <a:ext uri="{FF2B5EF4-FFF2-40B4-BE49-F238E27FC236}">
                <a16:creationId xmlns:a16="http://schemas.microsoft.com/office/drawing/2014/main" id="{7CEDF399-17CE-4CA4-8E7D-FAADCA8072F0}"/>
              </a:ext>
            </a:extLst>
          </p:cNvPr>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B225EA3-CCC8-4EA7-BED0-6E5F25032B5E}"/>
              </a:ext>
            </a:extLst>
          </p:cNvPr>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C4DDD1A4-98E1-425C-9159-558C97069DCF}" type="slidenum">
              <a:rPr lang="en-GB" smtClean="0"/>
              <a:t>‹#›</a:t>
            </a:fld>
            <a:endParaRPr lang="en-GB"/>
          </a:p>
        </p:txBody>
      </p:sp>
    </p:spTree>
    <p:extLst>
      <p:ext uri="{BB962C8B-B14F-4D97-AF65-F5344CB8AC3E}">
        <p14:creationId xmlns:p14="http://schemas.microsoft.com/office/powerpoint/2010/main" val="966410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C5A8EF2C-F38B-4955-816B-A73D6586B690}" type="datetimeFigureOut">
              <a:rPr lang="en-GB" smtClean="0"/>
              <a:t>30/01/2024</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98C86E21-9429-470D-BC18-1A647D356219}" type="slidenum">
              <a:rPr lang="en-GB" smtClean="0"/>
              <a:t>‹#›</a:t>
            </a:fld>
            <a:endParaRPr lang="en-GB"/>
          </a:p>
        </p:txBody>
      </p:sp>
    </p:spTree>
    <p:extLst>
      <p:ext uri="{BB962C8B-B14F-4D97-AF65-F5344CB8AC3E}">
        <p14:creationId xmlns:p14="http://schemas.microsoft.com/office/powerpoint/2010/main" val="2723209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C86E21-9429-470D-BC18-1A647D356219}" type="slidenum">
              <a:rPr lang="en-GB" smtClean="0"/>
              <a:t>10</a:t>
            </a:fld>
            <a:endParaRPr lang="en-GB"/>
          </a:p>
        </p:txBody>
      </p:sp>
    </p:spTree>
    <p:extLst>
      <p:ext uri="{BB962C8B-B14F-4D97-AF65-F5344CB8AC3E}">
        <p14:creationId xmlns:p14="http://schemas.microsoft.com/office/powerpoint/2010/main" val="3013138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definition of exposure allows users to track vaccination, infection and re-infection events simultaneously but separately alongside the biomarkers produced as a result of different exposure events. Biomarkers b can represent antibodies binding the entire virus or a specific epitope depending on the user’s preference and assay characteristics. </a:t>
            </a:r>
          </a:p>
          <a:p>
            <a:endParaRPr lang="en-US" dirty="0"/>
          </a:p>
        </p:txBody>
      </p:sp>
      <p:sp>
        <p:nvSpPr>
          <p:cNvPr id="4" name="Slide Number Placeholder 3"/>
          <p:cNvSpPr>
            <a:spLocks noGrp="1"/>
          </p:cNvSpPr>
          <p:nvPr>
            <p:ph type="sldNum" sz="quarter" idx="5"/>
          </p:nvPr>
        </p:nvSpPr>
        <p:spPr/>
        <p:txBody>
          <a:bodyPr/>
          <a:lstStyle/>
          <a:p>
            <a:fld id="{BB09A87B-5AED-9548-9337-B2C8AA3EB3A2}" type="slidenum">
              <a:rPr lang="en-US" smtClean="0"/>
              <a:t>31</a:t>
            </a:fld>
            <a:endParaRPr lang="en-US"/>
          </a:p>
        </p:txBody>
      </p:sp>
    </p:spTree>
    <p:extLst>
      <p:ext uri="{BB962C8B-B14F-4D97-AF65-F5344CB8AC3E}">
        <p14:creationId xmlns:p14="http://schemas.microsoft.com/office/powerpoint/2010/main" val="1144344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The exposure model </a:t>
            </a:r>
            <a:r>
              <a:rPr lang="en-US" sz="1800" b="0" i="1" u="none" strike="noStrike" dirty="0">
                <a:solidFill>
                  <a:srgbClr val="000000"/>
                </a:solidFill>
                <a:effectLst/>
                <a:latin typeface="Arial" panose="020B0604020202020204" pitchFamily="34" charset="0"/>
              </a:rPr>
              <a:t>h</a:t>
            </a:r>
            <a:r>
              <a:rPr lang="en-US" sz="1800" b="0" i="0" u="none" strike="noStrike" dirty="0">
                <a:solidFill>
                  <a:srgbClr val="000000"/>
                </a:solidFill>
                <a:effectLst/>
                <a:latin typeface="Arial" panose="020B0604020202020204" pitchFamily="34" charset="0"/>
              </a:rPr>
              <a:t> which will determine the probability that an individual </a:t>
            </a:r>
            <a:r>
              <a:rPr lang="en-US" sz="1800" b="0" i="1" u="none" strike="noStrike" dirty="0" err="1">
                <a:solidFill>
                  <a:srgbClr val="000000"/>
                </a:solidFill>
                <a:effectLst/>
                <a:latin typeface="Arial" panose="020B0604020202020204" pitchFamily="34" charset="0"/>
              </a:rPr>
              <a:t>i</a:t>
            </a:r>
            <a:r>
              <a:rPr lang="en-US" sz="1800" b="0" i="0" u="none" strike="noStrike" dirty="0">
                <a:solidFill>
                  <a:srgbClr val="000000"/>
                </a:solidFill>
                <a:effectLst/>
                <a:latin typeface="Arial" panose="020B0604020202020204" pitchFamily="34" charset="0"/>
              </a:rPr>
              <a:t> is exposed to an exposure event.</a:t>
            </a:r>
          </a:p>
          <a:p>
            <a:endParaRPr lang="en-US" sz="1800" b="0" i="0" u="none" strike="noStrike" dirty="0">
              <a:solidFill>
                <a:srgbClr val="000000"/>
              </a:solidFill>
              <a:effectLst/>
              <a:latin typeface="Arial" panose="020B0604020202020204" pitchFamily="34" charset="0"/>
            </a:endParaRPr>
          </a:p>
          <a:p>
            <a:r>
              <a:rPr lang="en-US" dirty="0"/>
              <a:t>We distinguish between the probability of exposure (determined by the exposure model) and the probability of an exposure event generating a successful immunological response (determined by the immunity model), so that the latter can take into account important immunological and epidemiological considerations. For example, an individual’s probability of exposure to exposure event x which is specified at the population level might be different from their probability of becoming immunized conditional on what the actual exposure event is (vaccination, infection or re-infection) and any relevant factors (e.g. age, number of past vaccinations, current titer level, </a:t>
            </a:r>
            <a:r>
              <a:rPr lang="en-US" dirty="0" err="1"/>
              <a:t>etc</a:t>
            </a:r>
            <a:r>
              <a:rPr lang="en-US" dirty="0"/>
              <a:t>).</a:t>
            </a:r>
            <a:endParaRPr lang="en-US" sz="1800" b="0" i="0" u="none" strike="noStrike" dirty="0">
              <a:solidFill>
                <a:srgbClr val="000000"/>
              </a:solidFill>
              <a:effectLst/>
              <a:latin typeface="Arial" panose="020B0604020202020204" pitchFamily="34" charset="0"/>
            </a:endParaRPr>
          </a:p>
          <a:p>
            <a:endParaRPr lang="en-US" sz="1800" b="0" i="0" u="none" strike="noStrike" dirty="0">
              <a:solidFill>
                <a:srgbClr val="000000"/>
              </a:solidFill>
              <a:effectLst/>
              <a:latin typeface="Arial" panose="020B0604020202020204" pitchFamily="34" charset="0"/>
            </a:endParaRPr>
          </a:p>
          <a:p>
            <a:r>
              <a:rPr lang="en-US" dirty="0"/>
              <a:t>The force of the exposure event (lambda) argument is typically a three-dimensional array indicating the force of exposure for each exposure event in each group (if groups are specified within demography) in each time period.</a:t>
            </a:r>
          </a:p>
          <a:p>
            <a:endParaRPr lang="en-US" dirty="0"/>
          </a:p>
          <a:p>
            <a:r>
              <a:rPr lang="en-US" dirty="0"/>
              <a:t>Although this package does not include a suite of complex transmission models (e.g., complex SIR models), users can incorporate the outputs of their own preferred transmission model within runserosim. In </a:t>
            </a:r>
            <a:r>
              <a:rPr lang="en-US" dirty="0" err="1"/>
              <a:t>lamda</a:t>
            </a:r>
            <a:r>
              <a:rPr lang="en-US" dirty="0"/>
              <a:t>, users can input the force of infection generated from their transmission model into the exposure_id dimension associated with natural infection events. Users can also use the optional exposure_histories_fixed argument in runserosim to include prespecified information on an individual’s exposure history if known</a:t>
            </a:r>
          </a:p>
          <a:p>
            <a:endParaRPr lang="en-US" dirty="0"/>
          </a:p>
          <a:p>
            <a:endParaRPr lang="en-US" dirty="0"/>
          </a:p>
          <a:p>
            <a:r>
              <a:rPr lang="en-US" sz="1800" b="0" i="0" u="none" strike="noStrike" dirty="0">
                <a:solidFill>
                  <a:srgbClr val="000000"/>
                </a:solidFill>
                <a:effectLst/>
                <a:latin typeface="Arial" panose="020B0604020202020204" pitchFamily="34" charset="0"/>
              </a:rPr>
              <a:t>The exposure model, specified by the </a:t>
            </a:r>
            <a:r>
              <a:rPr lang="en-US" sz="1800" b="0" i="0" u="none" strike="noStrike" dirty="0" err="1">
                <a:solidFill>
                  <a:srgbClr val="000000"/>
                </a:solidFill>
                <a:effectLst/>
                <a:latin typeface="Courier" panose="02070309020205020404" pitchFamily="49" charset="0"/>
              </a:rPr>
              <a:t>exposure_model</a:t>
            </a:r>
            <a:r>
              <a:rPr lang="en-US" sz="1800" b="0" i="0" u="none" strike="noStrike" dirty="0">
                <a:solidFill>
                  <a:srgbClr val="000000"/>
                </a:solidFill>
                <a:effectLst/>
                <a:latin typeface="Arial" panose="020B0604020202020204" pitchFamily="34" charset="0"/>
              </a:rPr>
              <a:t> argument within </a:t>
            </a:r>
            <a:r>
              <a:rPr lang="en-US" sz="1800" b="1" i="0" u="none" strike="noStrike" dirty="0">
                <a:solidFill>
                  <a:srgbClr val="000000"/>
                </a:solidFill>
                <a:effectLst/>
                <a:latin typeface="Arial" panose="020B0604020202020204" pitchFamily="34" charset="0"/>
              </a:rPr>
              <a:t>runserosim, </a:t>
            </a:r>
            <a:r>
              <a:rPr lang="en-US" sz="1800" b="0" i="0" u="none" strike="noStrike" dirty="0">
                <a:solidFill>
                  <a:srgbClr val="000000"/>
                </a:solidFill>
                <a:effectLst/>
                <a:latin typeface="Arial" panose="020B0604020202020204" pitchFamily="34" charset="0"/>
              </a:rPr>
              <a:t>allows the user to determine which factors are relevant for an individual’s probability of exposure. The exposure model can vary in complexity with simpler versions calculating the probability of exposure by just taking the exposure event’s population level force of exposure into account and with more complex versions providing a functional transformation of the population level force of exposure given an individual's demographic information specified within </a:t>
            </a:r>
            <a:r>
              <a:rPr lang="en-US" sz="1800" b="0" i="0" u="none" strike="noStrike" dirty="0">
                <a:solidFill>
                  <a:srgbClr val="000000"/>
                </a:solidFill>
                <a:effectLst/>
                <a:latin typeface="Courier" panose="02070309020205020404" pitchFamily="49" charset="0"/>
              </a:rPr>
              <a:t>demography</a:t>
            </a:r>
            <a:r>
              <a:rPr lang="en-US" sz="1800" b="0" i="0" u="none" strike="noStrike" dirty="0">
                <a:solidFill>
                  <a:srgbClr val="000000"/>
                </a:solidFill>
                <a:effectLst/>
                <a:latin typeface="Arial" panose="020B0604020202020204" pitchFamily="34" charset="0"/>
              </a:rPr>
              <a:t>. For example, an individual can be in a group (e.g., a location) where the force of exposure is 0.5 but their socio-economic status is high which might reduce their probability of exposure given that the disease is circulating less in that socio-economic class. </a:t>
            </a:r>
            <a:endParaRPr lang="en-US" dirty="0"/>
          </a:p>
        </p:txBody>
      </p:sp>
      <p:sp>
        <p:nvSpPr>
          <p:cNvPr id="4" name="Slide Number Placeholder 3"/>
          <p:cNvSpPr>
            <a:spLocks noGrp="1"/>
          </p:cNvSpPr>
          <p:nvPr>
            <p:ph type="sldNum" sz="quarter" idx="5"/>
          </p:nvPr>
        </p:nvSpPr>
        <p:spPr/>
        <p:txBody>
          <a:bodyPr/>
          <a:lstStyle/>
          <a:p>
            <a:fld id="{BB09A87B-5AED-9548-9337-B2C8AA3EB3A2}" type="slidenum">
              <a:rPr lang="en-US" smtClean="0"/>
              <a:t>33</a:t>
            </a:fld>
            <a:endParaRPr lang="en-US"/>
          </a:p>
        </p:txBody>
      </p:sp>
    </p:spTree>
    <p:extLst>
      <p:ext uri="{BB962C8B-B14F-4D97-AF65-F5344CB8AC3E}">
        <p14:creationId xmlns:p14="http://schemas.microsoft.com/office/powerpoint/2010/main" val="4090683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The exposure model </a:t>
            </a:r>
            <a:r>
              <a:rPr lang="en-US" sz="1800" b="0" i="1" u="none" strike="noStrike" dirty="0">
                <a:solidFill>
                  <a:srgbClr val="000000"/>
                </a:solidFill>
                <a:effectLst/>
                <a:latin typeface="Arial" panose="020B0604020202020204" pitchFamily="34" charset="0"/>
              </a:rPr>
              <a:t>h</a:t>
            </a:r>
            <a:r>
              <a:rPr lang="en-US" sz="1800" b="0" i="0" u="none" strike="noStrike" dirty="0">
                <a:solidFill>
                  <a:srgbClr val="000000"/>
                </a:solidFill>
                <a:effectLst/>
                <a:latin typeface="Arial" panose="020B0604020202020204" pitchFamily="34" charset="0"/>
              </a:rPr>
              <a:t> which will determine the probability that an individual </a:t>
            </a:r>
            <a:r>
              <a:rPr lang="en-US" sz="1800" b="0" i="1" u="none" strike="noStrike" dirty="0" err="1">
                <a:solidFill>
                  <a:srgbClr val="000000"/>
                </a:solidFill>
                <a:effectLst/>
                <a:latin typeface="Arial" panose="020B0604020202020204" pitchFamily="34" charset="0"/>
              </a:rPr>
              <a:t>i</a:t>
            </a:r>
            <a:r>
              <a:rPr lang="en-US" sz="1800" b="0" i="0" u="none" strike="noStrike" dirty="0">
                <a:solidFill>
                  <a:srgbClr val="000000"/>
                </a:solidFill>
                <a:effectLst/>
                <a:latin typeface="Arial" panose="020B0604020202020204" pitchFamily="34" charset="0"/>
              </a:rPr>
              <a:t> is exposed to an exposure event.</a:t>
            </a:r>
          </a:p>
          <a:p>
            <a:endParaRPr lang="en-US" sz="1800" b="0" i="0" u="none" strike="noStrike" dirty="0">
              <a:solidFill>
                <a:srgbClr val="000000"/>
              </a:solidFill>
              <a:effectLst/>
              <a:latin typeface="Arial" panose="020B0604020202020204" pitchFamily="34" charset="0"/>
            </a:endParaRPr>
          </a:p>
          <a:p>
            <a:r>
              <a:rPr lang="en-US" dirty="0"/>
              <a:t>We distinguish between the probability of exposure (determined by the exposure model) and the probability of an exposure event generating a successful immunological response (determined by the immunity model), so that the latter can take into account important immunological and epidemiological considerations. For example, an individual’s probability of exposure to exposure event x which is specified at the population level might be different from their probability of becoming immunized conditional on what the actual exposure event is (vaccination, infection or re-infection) and any relevant factors (e.g. age, number of past vaccinations, current titer level, </a:t>
            </a:r>
            <a:r>
              <a:rPr lang="en-US" dirty="0" err="1"/>
              <a:t>etc</a:t>
            </a:r>
            <a:r>
              <a:rPr lang="en-US" dirty="0"/>
              <a:t>).</a:t>
            </a:r>
            <a:endParaRPr lang="en-US" sz="1800" b="0" i="0" u="none" strike="noStrike" dirty="0">
              <a:solidFill>
                <a:srgbClr val="000000"/>
              </a:solidFill>
              <a:effectLst/>
              <a:latin typeface="Arial" panose="020B0604020202020204" pitchFamily="34" charset="0"/>
            </a:endParaRPr>
          </a:p>
          <a:p>
            <a:endParaRPr lang="en-US" sz="1800" b="0" i="0" u="none" strike="noStrike" dirty="0">
              <a:solidFill>
                <a:srgbClr val="000000"/>
              </a:solidFill>
              <a:effectLst/>
              <a:latin typeface="Arial" panose="020B0604020202020204" pitchFamily="34" charset="0"/>
            </a:endParaRPr>
          </a:p>
          <a:p>
            <a:r>
              <a:rPr lang="en-US" dirty="0"/>
              <a:t>The force of the exposure event (lambda) argument is typically a three-dimensional array indicating the force of exposure for each exposure event in each group (if groups are specified within demography) in each time period.</a:t>
            </a:r>
          </a:p>
          <a:p>
            <a:endParaRPr lang="en-US" dirty="0"/>
          </a:p>
          <a:p>
            <a:r>
              <a:rPr lang="en-US" dirty="0"/>
              <a:t>Although this package does not include a suite of complex transmission models (e.g., complex SIR models), users can incorporate the outputs of their own preferred transmission model within runserosim. In </a:t>
            </a:r>
            <a:r>
              <a:rPr lang="en-US" dirty="0" err="1"/>
              <a:t>lamda</a:t>
            </a:r>
            <a:r>
              <a:rPr lang="en-US" dirty="0"/>
              <a:t>, users can input the force of infection generated from their transmission model into the exposure_id dimension associated with natural infection events. Users can also use the optional exposure_histories_fixed argument in runserosim to include prespecified information on an individual’s exposure history if known</a:t>
            </a:r>
          </a:p>
          <a:p>
            <a:endParaRPr lang="en-US" dirty="0"/>
          </a:p>
          <a:p>
            <a:endParaRPr lang="en-US" dirty="0"/>
          </a:p>
          <a:p>
            <a:r>
              <a:rPr lang="en-US" sz="1800" b="0" i="0" u="none" strike="noStrike" dirty="0">
                <a:solidFill>
                  <a:srgbClr val="000000"/>
                </a:solidFill>
                <a:effectLst/>
                <a:latin typeface="Arial" panose="020B0604020202020204" pitchFamily="34" charset="0"/>
              </a:rPr>
              <a:t>The exposure model, specified by the </a:t>
            </a:r>
            <a:r>
              <a:rPr lang="en-US" sz="1800" b="0" i="0" u="none" strike="noStrike" dirty="0" err="1">
                <a:solidFill>
                  <a:srgbClr val="000000"/>
                </a:solidFill>
                <a:effectLst/>
                <a:latin typeface="Courier" panose="02070309020205020404" pitchFamily="49" charset="0"/>
              </a:rPr>
              <a:t>exposure_model</a:t>
            </a:r>
            <a:r>
              <a:rPr lang="en-US" sz="1800" b="0" i="0" u="none" strike="noStrike" dirty="0">
                <a:solidFill>
                  <a:srgbClr val="000000"/>
                </a:solidFill>
                <a:effectLst/>
                <a:latin typeface="Arial" panose="020B0604020202020204" pitchFamily="34" charset="0"/>
              </a:rPr>
              <a:t> argument within </a:t>
            </a:r>
            <a:r>
              <a:rPr lang="en-US" sz="1800" b="1" i="0" u="none" strike="noStrike" dirty="0">
                <a:solidFill>
                  <a:srgbClr val="000000"/>
                </a:solidFill>
                <a:effectLst/>
                <a:latin typeface="Arial" panose="020B0604020202020204" pitchFamily="34" charset="0"/>
              </a:rPr>
              <a:t>runserosim, </a:t>
            </a:r>
            <a:r>
              <a:rPr lang="en-US" sz="1800" b="0" i="0" u="none" strike="noStrike" dirty="0">
                <a:solidFill>
                  <a:srgbClr val="000000"/>
                </a:solidFill>
                <a:effectLst/>
                <a:latin typeface="Arial" panose="020B0604020202020204" pitchFamily="34" charset="0"/>
              </a:rPr>
              <a:t>allows the user to determine which factors are relevant for an individual’s probability of exposure. The exposure model can vary in complexity with simpler versions calculating the probability of exposure by just taking the exposure event’s population level force of exposure into account and with more complex versions providing a functional transformation of the population level force of exposure given an individual's demographic information specified within </a:t>
            </a:r>
            <a:r>
              <a:rPr lang="en-US" sz="1800" b="0" i="0" u="none" strike="noStrike" dirty="0">
                <a:solidFill>
                  <a:srgbClr val="000000"/>
                </a:solidFill>
                <a:effectLst/>
                <a:latin typeface="Courier" panose="02070309020205020404" pitchFamily="49" charset="0"/>
              </a:rPr>
              <a:t>demography</a:t>
            </a:r>
            <a:r>
              <a:rPr lang="en-US" sz="1800" b="0" i="0" u="none" strike="noStrike" dirty="0">
                <a:solidFill>
                  <a:srgbClr val="000000"/>
                </a:solidFill>
                <a:effectLst/>
                <a:latin typeface="Arial" panose="020B0604020202020204" pitchFamily="34" charset="0"/>
              </a:rPr>
              <a:t>. For example, an individual can be in a group (e.g., a location) where the force of exposure is 0.5 but their socio-economic status is high which might reduce their probability of exposure given that the disease is circulating less in that socio-economic class. </a:t>
            </a:r>
            <a:endParaRPr lang="en-US" dirty="0"/>
          </a:p>
        </p:txBody>
      </p:sp>
      <p:sp>
        <p:nvSpPr>
          <p:cNvPr id="4" name="Slide Number Placeholder 3"/>
          <p:cNvSpPr>
            <a:spLocks noGrp="1"/>
          </p:cNvSpPr>
          <p:nvPr>
            <p:ph type="sldNum" sz="quarter" idx="5"/>
          </p:nvPr>
        </p:nvSpPr>
        <p:spPr/>
        <p:txBody>
          <a:bodyPr/>
          <a:lstStyle/>
          <a:p>
            <a:fld id="{BB09A87B-5AED-9548-9337-B2C8AA3EB3A2}" type="slidenum">
              <a:rPr lang="en-US" smtClean="0"/>
              <a:t>34</a:t>
            </a:fld>
            <a:endParaRPr lang="en-US"/>
          </a:p>
        </p:txBody>
      </p:sp>
    </p:spTree>
    <p:extLst>
      <p:ext uri="{BB962C8B-B14F-4D97-AF65-F5344CB8AC3E}">
        <p14:creationId xmlns:p14="http://schemas.microsoft.com/office/powerpoint/2010/main" val="1678668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we have the immunity model </a:t>
            </a:r>
          </a:p>
        </p:txBody>
      </p:sp>
      <p:sp>
        <p:nvSpPr>
          <p:cNvPr id="4" name="Slide Number Placeholder 3"/>
          <p:cNvSpPr>
            <a:spLocks noGrp="1"/>
          </p:cNvSpPr>
          <p:nvPr>
            <p:ph type="sldNum" sz="quarter" idx="5"/>
          </p:nvPr>
        </p:nvSpPr>
        <p:spPr/>
        <p:txBody>
          <a:bodyPr/>
          <a:lstStyle/>
          <a:p>
            <a:fld id="{BB09A87B-5AED-9548-9337-B2C8AA3EB3A2}" type="slidenum">
              <a:rPr lang="en-US" smtClean="0"/>
              <a:t>36</a:t>
            </a:fld>
            <a:endParaRPr lang="en-US"/>
          </a:p>
        </p:txBody>
      </p:sp>
    </p:spTree>
    <p:extLst>
      <p:ext uri="{BB962C8B-B14F-4D97-AF65-F5344CB8AC3E}">
        <p14:creationId xmlns:p14="http://schemas.microsoft.com/office/powerpoint/2010/main" val="2932056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determines whether…..</a:t>
            </a:r>
          </a:p>
          <a:p>
            <a:endParaRPr lang="en-US" dirty="0"/>
          </a:p>
          <a:p>
            <a:r>
              <a:rPr lang="en-US" sz="1800" b="0" i="0" u="none" strike="noStrike" dirty="0">
                <a:solidFill>
                  <a:srgbClr val="000000"/>
                </a:solidFill>
                <a:effectLst/>
                <a:latin typeface="Arial" panose="020B0604020202020204" pitchFamily="34" charset="0"/>
              </a:rPr>
              <a:t>where P(</a:t>
            </a:r>
            <a:r>
              <a:rPr lang="en-US" sz="1800" b="0" i="0" u="none" strike="noStrike" dirty="0" err="1">
                <a:solidFill>
                  <a:srgbClr val="000000"/>
                </a:solidFill>
                <a:effectLst/>
                <a:latin typeface="Arial" panose="020B0604020202020204" pitchFamily="34" charset="0"/>
              </a:rPr>
              <a:t>Zi,t,x</a:t>
            </a:r>
            <a:r>
              <a:rPr lang="en-US" sz="1800" b="0" i="0" u="none" strike="noStrike" dirty="0">
                <a:solidFill>
                  <a:srgbClr val="000000"/>
                </a:solidFill>
                <a:effectLst/>
                <a:latin typeface="Arial" panose="020B0604020202020204" pitchFamily="34" charset="0"/>
              </a:rPr>
              <a:t>=1| </a:t>
            </a:r>
            <a:r>
              <a:rPr lang="en-US" sz="1800" b="0" i="0" u="none" strike="noStrike" dirty="0" err="1">
                <a:solidFill>
                  <a:srgbClr val="000000"/>
                </a:solidFill>
                <a:effectLst/>
                <a:latin typeface="Arial" panose="020B0604020202020204" pitchFamily="34" charset="0"/>
              </a:rPr>
              <a:t>Ei,t,x</a:t>
            </a:r>
            <a:r>
              <a:rPr lang="en-US" sz="1800" b="0" i="0" u="none" strike="noStrike" dirty="0">
                <a:solidFill>
                  <a:srgbClr val="000000"/>
                </a:solidFill>
                <a:effectLst/>
                <a:latin typeface="Arial" panose="020B0604020202020204" pitchFamily="34" charset="0"/>
              </a:rPr>
              <a:t>=1), the probability of successful infection or vaccination of exposure event </a:t>
            </a:r>
            <a:r>
              <a:rPr lang="en-US" sz="1800" b="0" i="1" u="none" strike="noStrike" dirty="0">
                <a:solidFill>
                  <a:srgbClr val="000000"/>
                </a:solidFill>
                <a:effectLst/>
                <a:latin typeface="Arial" panose="020B0604020202020204" pitchFamily="34" charset="0"/>
              </a:rPr>
              <a:t>x</a:t>
            </a:r>
            <a:r>
              <a:rPr lang="en-US" sz="1800" b="0" i="0" u="none" strike="noStrike" dirty="0">
                <a:solidFill>
                  <a:srgbClr val="000000"/>
                </a:solidFill>
                <a:effectLst/>
                <a:latin typeface="Arial" panose="020B0604020202020204" pitchFamily="34" charset="0"/>
              </a:rPr>
              <a:t> given an exposure, is a function </a:t>
            </a:r>
            <a:r>
              <a:rPr lang="en-US" sz="1800" b="0" i="1" u="none" strike="noStrike" dirty="0">
                <a:solidFill>
                  <a:srgbClr val="000000"/>
                </a:solidFill>
                <a:effectLst/>
                <a:latin typeface="Arial" panose="020B0604020202020204" pitchFamily="34" charset="0"/>
              </a:rPr>
              <a:t>m</a:t>
            </a:r>
            <a:r>
              <a:rPr lang="en-US" sz="1800" b="0" i="0" u="none" strike="noStrike" dirty="0">
                <a:solidFill>
                  <a:srgbClr val="000000"/>
                </a:solidFill>
                <a:effectLst/>
                <a:latin typeface="Arial" panose="020B0604020202020204" pitchFamily="34" charset="0"/>
              </a:rPr>
              <a:t> of parameters specified within the</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immunity model. </a:t>
            </a:r>
            <a:r>
              <a:rPr lang="en-US" sz="1800" b="0" i="0" u="none" strike="noStrike" dirty="0" err="1">
                <a:solidFill>
                  <a:srgbClr val="000000"/>
                </a:solidFill>
                <a:effectLst/>
                <a:latin typeface="Arial" panose="020B0604020202020204" pitchFamily="34" charset="0"/>
              </a:rPr>
              <a:t>Z</a:t>
            </a:r>
            <a:r>
              <a:rPr lang="en-US" sz="1800" b="0" i="0" u="none" strike="noStrike" baseline="-25000" dirty="0" err="1">
                <a:solidFill>
                  <a:srgbClr val="000000"/>
                </a:solidFill>
                <a:effectLst/>
                <a:latin typeface="Arial" panose="020B0604020202020204" pitchFamily="34" charset="0"/>
              </a:rPr>
              <a:t>i,j</a:t>
            </a:r>
            <a:r>
              <a:rPr lang="en-US" sz="1800" b="0" i="0" u="none" strike="noStrike" baseline="-25000" dirty="0">
                <a:solidFill>
                  <a:srgbClr val="000000"/>
                </a:solidFill>
                <a:effectLst/>
                <a:latin typeface="Arial" panose="020B0604020202020204" pitchFamily="34" charset="0"/>
              </a:rPr>
              <a:t>&lt;t</a:t>
            </a:r>
            <a:r>
              <a:rPr lang="en-US" sz="1800" b="0" i="0" u="none" strike="noStrike" dirty="0">
                <a:solidFill>
                  <a:srgbClr val="000000"/>
                </a:solidFill>
                <a:effectLst/>
                <a:latin typeface="Arial" panose="020B0604020202020204" pitchFamily="34" charset="0"/>
              </a:rPr>
              <a:t> represents all successful infection/vaccination events at each timepoint </a:t>
            </a:r>
            <a:r>
              <a:rPr lang="en-US" sz="1800" b="0" i="1" u="none" strike="noStrike" dirty="0">
                <a:solidFill>
                  <a:srgbClr val="000000"/>
                </a:solidFill>
                <a:effectLst/>
                <a:latin typeface="Arial" panose="020B0604020202020204" pitchFamily="34" charset="0"/>
              </a:rPr>
              <a:t>j</a:t>
            </a:r>
            <a:r>
              <a:rPr lang="en-US" sz="1800" b="0" i="0" u="none" strike="noStrike" dirty="0">
                <a:solidFill>
                  <a:srgbClr val="000000"/>
                </a:solidFill>
                <a:effectLst/>
                <a:latin typeface="Arial" panose="020B0604020202020204" pitchFamily="34" charset="0"/>
              </a:rPr>
              <a:t> prior to time </a:t>
            </a:r>
            <a:r>
              <a:rPr lang="en-US" sz="1800" b="0" i="1" u="none" strike="noStrike" dirty="0">
                <a:solidFill>
                  <a:srgbClr val="000000"/>
                </a:solidFill>
                <a:effectLst/>
                <a:latin typeface="Arial" panose="020B0604020202020204" pitchFamily="34" charset="0"/>
              </a:rPr>
              <a:t>t </a:t>
            </a:r>
            <a:r>
              <a:rPr lang="en-US" sz="1800" b="0" i="0" u="none" strike="noStrike" dirty="0">
                <a:solidFill>
                  <a:srgbClr val="000000"/>
                </a:solidFill>
                <a:effectLst/>
                <a:latin typeface="Arial" panose="020B0604020202020204" pitchFamily="34" charset="0"/>
              </a:rPr>
              <a:t>(i.e., the exposure history), </a:t>
            </a:r>
            <a:r>
              <a:rPr lang="az-Cyrl-AZ" sz="1800" b="0" i="0" u="none" strike="noStrike" dirty="0">
                <a:solidFill>
                  <a:srgbClr val="000000"/>
                </a:solidFill>
                <a:effectLst/>
                <a:latin typeface="Arial" panose="020B0604020202020204" pitchFamily="34" charset="0"/>
              </a:rPr>
              <a:t>Ө</a:t>
            </a:r>
            <a:r>
              <a:rPr lang="en-US" sz="1800" b="0" i="1" u="none" strike="noStrike" baseline="-25000" dirty="0" err="1">
                <a:solidFill>
                  <a:srgbClr val="000000"/>
                </a:solidFill>
                <a:effectLst/>
                <a:latin typeface="Arial" panose="020B0604020202020204" pitchFamily="34" charset="0"/>
              </a:rPr>
              <a:t>i</a:t>
            </a:r>
            <a:r>
              <a:rPr lang="en-US" sz="1800" b="0" i="0" u="none" strike="noStrike" dirty="0">
                <a:solidFill>
                  <a:srgbClr val="000000"/>
                </a:solidFill>
                <a:effectLst/>
                <a:latin typeface="Arial" panose="020B0604020202020204" pitchFamily="34" charset="0"/>
              </a:rPr>
              <a:t>  represents the immunity model parameters and </a:t>
            </a:r>
            <a:r>
              <a:rPr lang="en-US" sz="1800" b="0" i="1" u="none" strike="noStrike" dirty="0">
                <a:solidFill>
                  <a:srgbClr val="000000"/>
                </a:solidFill>
                <a:effectLst/>
                <a:latin typeface="Arial" panose="020B0604020202020204" pitchFamily="34" charset="0"/>
              </a:rPr>
              <a:t>D</a:t>
            </a:r>
            <a:r>
              <a:rPr lang="en-US" sz="1800" b="0" i="1" u="none" strike="noStrike" baseline="-25000" dirty="0">
                <a:solidFill>
                  <a:srgbClr val="000000"/>
                </a:solidFill>
                <a:effectLst/>
                <a:latin typeface="Arial" panose="020B0604020202020204" pitchFamily="34" charset="0"/>
              </a:rPr>
              <a:t>i </a:t>
            </a:r>
            <a:r>
              <a:rPr lang="en-US" sz="1800" b="0" i="0" u="none" strike="noStrike" dirty="0">
                <a:solidFill>
                  <a:srgbClr val="000000"/>
                </a:solidFill>
                <a:effectLst/>
                <a:latin typeface="Arial" panose="020B0604020202020204" pitchFamily="34" charset="0"/>
              </a:rPr>
              <a:t>represents any relevant demographic data</a:t>
            </a:r>
            <a:endParaRPr lang="en-US" dirty="0"/>
          </a:p>
          <a:p>
            <a:endParaRPr lang="en-US" dirty="0"/>
          </a:p>
          <a:p>
            <a:r>
              <a:rPr lang="en-US" sz="1800" b="0" i="0" u="none" strike="noStrike" dirty="0">
                <a:solidFill>
                  <a:srgbClr val="000000"/>
                </a:solidFill>
                <a:effectLst/>
                <a:latin typeface="Arial" panose="020B0604020202020204" pitchFamily="34" charset="0"/>
              </a:rPr>
              <a:t>The immunity model can vary in complexity with simpler versions assuming all exposures are successful and with more complex versions taking into account what the exposure event is (e.g., a vaccination event or natural exposure to a pathogen), an individual’s past exposure history, current biomarker quantity and any relevant demography data. </a:t>
            </a:r>
          </a:p>
          <a:p>
            <a:endParaRPr lang="en-US" sz="1800" b="0" i="0" u="none" strike="noStrike" dirty="0">
              <a:solidFill>
                <a:srgbClr val="000000"/>
              </a:solidFill>
              <a:effectLst/>
              <a:latin typeface="Arial" panose="020B0604020202020204" pitchFamily="34" charset="0"/>
            </a:endParaRPr>
          </a:p>
          <a:p>
            <a:r>
              <a:rPr lang="en-US" dirty="0"/>
              <a:t>Users can incorporate immunity from prior infection or vaccination and add limits to vaccine exposure events to prevent vaccinations after a completed series or before an individual is eligible.</a:t>
            </a:r>
          </a:p>
        </p:txBody>
      </p:sp>
      <p:sp>
        <p:nvSpPr>
          <p:cNvPr id="4" name="Slide Number Placeholder 3"/>
          <p:cNvSpPr>
            <a:spLocks noGrp="1"/>
          </p:cNvSpPr>
          <p:nvPr>
            <p:ph type="sldNum" sz="quarter" idx="5"/>
          </p:nvPr>
        </p:nvSpPr>
        <p:spPr/>
        <p:txBody>
          <a:bodyPr/>
          <a:lstStyle/>
          <a:p>
            <a:fld id="{BB09A87B-5AED-9548-9337-B2C8AA3EB3A2}" type="slidenum">
              <a:rPr lang="en-US" smtClean="0"/>
              <a:t>37</a:t>
            </a:fld>
            <a:endParaRPr lang="en-US"/>
          </a:p>
        </p:txBody>
      </p:sp>
    </p:spTree>
    <p:extLst>
      <p:ext uri="{BB962C8B-B14F-4D97-AF65-F5344CB8AC3E}">
        <p14:creationId xmlns:p14="http://schemas.microsoft.com/office/powerpoint/2010/main" val="2415907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determines whether…..</a:t>
            </a:r>
          </a:p>
          <a:p>
            <a:endParaRPr lang="en-US" dirty="0"/>
          </a:p>
          <a:p>
            <a:r>
              <a:rPr lang="en-US" sz="1800" b="0" i="0" u="none" strike="noStrike" dirty="0">
                <a:solidFill>
                  <a:srgbClr val="000000"/>
                </a:solidFill>
                <a:effectLst/>
                <a:latin typeface="Arial" panose="020B0604020202020204" pitchFamily="34" charset="0"/>
              </a:rPr>
              <a:t>where P(</a:t>
            </a:r>
            <a:r>
              <a:rPr lang="en-US" sz="1800" b="0" i="0" u="none" strike="noStrike" dirty="0" err="1">
                <a:solidFill>
                  <a:srgbClr val="000000"/>
                </a:solidFill>
                <a:effectLst/>
                <a:latin typeface="Arial" panose="020B0604020202020204" pitchFamily="34" charset="0"/>
              </a:rPr>
              <a:t>Zi,t,x</a:t>
            </a:r>
            <a:r>
              <a:rPr lang="en-US" sz="1800" b="0" i="0" u="none" strike="noStrike" dirty="0">
                <a:solidFill>
                  <a:srgbClr val="000000"/>
                </a:solidFill>
                <a:effectLst/>
                <a:latin typeface="Arial" panose="020B0604020202020204" pitchFamily="34" charset="0"/>
              </a:rPr>
              <a:t>=1| </a:t>
            </a:r>
            <a:r>
              <a:rPr lang="en-US" sz="1800" b="0" i="0" u="none" strike="noStrike" dirty="0" err="1">
                <a:solidFill>
                  <a:srgbClr val="000000"/>
                </a:solidFill>
                <a:effectLst/>
                <a:latin typeface="Arial" panose="020B0604020202020204" pitchFamily="34" charset="0"/>
              </a:rPr>
              <a:t>Ei,t,x</a:t>
            </a:r>
            <a:r>
              <a:rPr lang="en-US" sz="1800" b="0" i="0" u="none" strike="noStrike" dirty="0">
                <a:solidFill>
                  <a:srgbClr val="000000"/>
                </a:solidFill>
                <a:effectLst/>
                <a:latin typeface="Arial" panose="020B0604020202020204" pitchFamily="34" charset="0"/>
              </a:rPr>
              <a:t>=1), the probability of successful infection or vaccination of exposure event </a:t>
            </a:r>
            <a:r>
              <a:rPr lang="en-US" sz="1800" b="0" i="1" u="none" strike="noStrike" dirty="0">
                <a:solidFill>
                  <a:srgbClr val="000000"/>
                </a:solidFill>
                <a:effectLst/>
                <a:latin typeface="Arial" panose="020B0604020202020204" pitchFamily="34" charset="0"/>
              </a:rPr>
              <a:t>x</a:t>
            </a:r>
            <a:r>
              <a:rPr lang="en-US" sz="1800" b="0" i="0" u="none" strike="noStrike" dirty="0">
                <a:solidFill>
                  <a:srgbClr val="000000"/>
                </a:solidFill>
                <a:effectLst/>
                <a:latin typeface="Arial" panose="020B0604020202020204" pitchFamily="34" charset="0"/>
              </a:rPr>
              <a:t> given an exposure, is a function </a:t>
            </a:r>
            <a:r>
              <a:rPr lang="en-US" sz="1800" b="0" i="1" u="none" strike="noStrike" dirty="0">
                <a:solidFill>
                  <a:srgbClr val="000000"/>
                </a:solidFill>
                <a:effectLst/>
                <a:latin typeface="Arial" panose="020B0604020202020204" pitchFamily="34" charset="0"/>
              </a:rPr>
              <a:t>m</a:t>
            </a:r>
            <a:r>
              <a:rPr lang="en-US" sz="1800" b="0" i="0" u="none" strike="noStrike" dirty="0">
                <a:solidFill>
                  <a:srgbClr val="000000"/>
                </a:solidFill>
                <a:effectLst/>
                <a:latin typeface="Arial" panose="020B0604020202020204" pitchFamily="34" charset="0"/>
              </a:rPr>
              <a:t> of parameters specified within the</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immunity model. </a:t>
            </a:r>
            <a:r>
              <a:rPr lang="en-US" sz="1800" b="0" i="0" u="none" strike="noStrike" dirty="0" err="1">
                <a:solidFill>
                  <a:srgbClr val="000000"/>
                </a:solidFill>
                <a:effectLst/>
                <a:latin typeface="Arial" panose="020B0604020202020204" pitchFamily="34" charset="0"/>
              </a:rPr>
              <a:t>Z</a:t>
            </a:r>
            <a:r>
              <a:rPr lang="en-US" sz="1800" b="0" i="0" u="none" strike="noStrike" baseline="-25000" dirty="0" err="1">
                <a:solidFill>
                  <a:srgbClr val="000000"/>
                </a:solidFill>
                <a:effectLst/>
                <a:latin typeface="Arial" panose="020B0604020202020204" pitchFamily="34" charset="0"/>
              </a:rPr>
              <a:t>i,j</a:t>
            </a:r>
            <a:r>
              <a:rPr lang="en-US" sz="1800" b="0" i="0" u="none" strike="noStrike" baseline="-25000" dirty="0">
                <a:solidFill>
                  <a:srgbClr val="000000"/>
                </a:solidFill>
                <a:effectLst/>
                <a:latin typeface="Arial" panose="020B0604020202020204" pitchFamily="34" charset="0"/>
              </a:rPr>
              <a:t>&lt;t</a:t>
            </a:r>
            <a:r>
              <a:rPr lang="en-US" sz="1800" b="0" i="0" u="none" strike="noStrike" dirty="0">
                <a:solidFill>
                  <a:srgbClr val="000000"/>
                </a:solidFill>
                <a:effectLst/>
                <a:latin typeface="Arial" panose="020B0604020202020204" pitchFamily="34" charset="0"/>
              </a:rPr>
              <a:t> represents all successful infection/vaccination events at each timepoint </a:t>
            </a:r>
            <a:r>
              <a:rPr lang="en-US" sz="1800" b="0" i="1" u="none" strike="noStrike" dirty="0">
                <a:solidFill>
                  <a:srgbClr val="000000"/>
                </a:solidFill>
                <a:effectLst/>
                <a:latin typeface="Arial" panose="020B0604020202020204" pitchFamily="34" charset="0"/>
              </a:rPr>
              <a:t>j</a:t>
            </a:r>
            <a:r>
              <a:rPr lang="en-US" sz="1800" b="0" i="0" u="none" strike="noStrike" dirty="0">
                <a:solidFill>
                  <a:srgbClr val="000000"/>
                </a:solidFill>
                <a:effectLst/>
                <a:latin typeface="Arial" panose="020B0604020202020204" pitchFamily="34" charset="0"/>
              </a:rPr>
              <a:t> prior to time </a:t>
            </a:r>
            <a:r>
              <a:rPr lang="en-US" sz="1800" b="0" i="1" u="none" strike="noStrike" dirty="0">
                <a:solidFill>
                  <a:srgbClr val="000000"/>
                </a:solidFill>
                <a:effectLst/>
                <a:latin typeface="Arial" panose="020B0604020202020204" pitchFamily="34" charset="0"/>
              </a:rPr>
              <a:t>t </a:t>
            </a:r>
            <a:r>
              <a:rPr lang="en-US" sz="1800" b="0" i="0" u="none" strike="noStrike" dirty="0">
                <a:solidFill>
                  <a:srgbClr val="000000"/>
                </a:solidFill>
                <a:effectLst/>
                <a:latin typeface="Arial" panose="020B0604020202020204" pitchFamily="34" charset="0"/>
              </a:rPr>
              <a:t>(i.e., the exposure history), </a:t>
            </a:r>
            <a:r>
              <a:rPr lang="az-Cyrl-AZ" sz="1800" b="0" i="0" u="none" strike="noStrike" dirty="0">
                <a:solidFill>
                  <a:srgbClr val="000000"/>
                </a:solidFill>
                <a:effectLst/>
                <a:latin typeface="Arial" panose="020B0604020202020204" pitchFamily="34" charset="0"/>
              </a:rPr>
              <a:t>Ө</a:t>
            </a:r>
            <a:r>
              <a:rPr lang="en-US" sz="1800" b="0" i="1" u="none" strike="noStrike" baseline="-25000" dirty="0" err="1">
                <a:solidFill>
                  <a:srgbClr val="000000"/>
                </a:solidFill>
                <a:effectLst/>
                <a:latin typeface="Arial" panose="020B0604020202020204" pitchFamily="34" charset="0"/>
              </a:rPr>
              <a:t>i</a:t>
            </a:r>
            <a:r>
              <a:rPr lang="en-US" sz="1800" b="0" i="0" u="none" strike="noStrike" dirty="0">
                <a:solidFill>
                  <a:srgbClr val="000000"/>
                </a:solidFill>
                <a:effectLst/>
                <a:latin typeface="Arial" panose="020B0604020202020204" pitchFamily="34" charset="0"/>
              </a:rPr>
              <a:t>  represents the immunity model parameters and </a:t>
            </a:r>
            <a:r>
              <a:rPr lang="en-US" sz="1800" b="0" i="1" u="none" strike="noStrike" dirty="0">
                <a:solidFill>
                  <a:srgbClr val="000000"/>
                </a:solidFill>
                <a:effectLst/>
                <a:latin typeface="Arial" panose="020B0604020202020204" pitchFamily="34" charset="0"/>
              </a:rPr>
              <a:t>D</a:t>
            </a:r>
            <a:r>
              <a:rPr lang="en-US" sz="1800" b="0" i="1" u="none" strike="noStrike" baseline="-25000" dirty="0">
                <a:solidFill>
                  <a:srgbClr val="000000"/>
                </a:solidFill>
                <a:effectLst/>
                <a:latin typeface="Arial" panose="020B0604020202020204" pitchFamily="34" charset="0"/>
              </a:rPr>
              <a:t>i </a:t>
            </a:r>
            <a:r>
              <a:rPr lang="en-US" sz="1800" b="0" i="0" u="none" strike="noStrike" dirty="0">
                <a:solidFill>
                  <a:srgbClr val="000000"/>
                </a:solidFill>
                <a:effectLst/>
                <a:latin typeface="Arial" panose="020B0604020202020204" pitchFamily="34" charset="0"/>
              </a:rPr>
              <a:t>represents any relevant demographic data</a:t>
            </a:r>
            <a:endParaRPr lang="en-US" dirty="0"/>
          </a:p>
          <a:p>
            <a:endParaRPr lang="en-US" dirty="0"/>
          </a:p>
          <a:p>
            <a:r>
              <a:rPr lang="en-US" sz="1800" b="0" i="0" u="none" strike="noStrike" dirty="0">
                <a:solidFill>
                  <a:srgbClr val="000000"/>
                </a:solidFill>
                <a:effectLst/>
                <a:latin typeface="Arial" panose="020B0604020202020204" pitchFamily="34" charset="0"/>
              </a:rPr>
              <a:t>The immunity model can vary in complexity with simpler versions assuming all exposures are successful and with more complex versions taking into account what the exposure event is (e.g., a vaccination event or natural exposure to a pathogen), an individual’s past exposure history, current biomarker quantity and any relevant demography data. </a:t>
            </a:r>
          </a:p>
          <a:p>
            <a:endParaRPr lang="en-US" sz="1800" b="0" i="0" u="none" strike="noStrike" dirty="0">
              <a:solidFill>
                <a:srgbClr val="000000"/>
              </a:solidFill>
              <a:effectLst/>
              <a:latin typeface="Arial" panose="020B0604020202020204" pitchFamily="34" charset="0"/>
            </a:endParaRPr>
          </a:p>
          <a:p>
            <a:r>
              <a:rPr lang="en-US" dirty="0"/>
              <a:t>Users can incorporate immunity from prior infection or vaccination and add limits to vaccine exposure events to prevent vaccinations after a completed series or before an individual is eligible.</a:t>
            </a:r>
          </a:p>
        </p:txBody>
      </p:sp>
      <p:sp>
        <p:nvSpPr>
          <p:cNvPr id="4" name="Slide Number Placeholder 3"/>
          <p:cNvSpPr>
            <a:spLocks noGrp="1"/>
          </p:cNvSpPr>
          <p:nvPr>
            <p:ph type="sldNum" sz="quarter" idx="5"/>
          </p:nvPr>
        </p:nvSpPr>
        <p:spPr/>
        <p:txBody>
          <a:bodyPr/>
          <a:lstStyle/>
          <a:p>
            <a:fld id="{BB09A87B-5AED-9548-9337-B2C8AA3EB3A2}" type="slidenum">
              <a:rPr lang="en-US" smtClean="0"/>
              <a:t>38</a:t>
            </a:fld>
            <a:endParaRPr lang="en-US"/>
          </a:p>
        </p:txBody>
      </p:sp>
    </p:spTree>
    <p:extLst>
      <p:ext uri="{BB962C8B-B14F-4D97-AF65-F5344CB8AC3E}">
        <p14:creationId xmlns:p14="http://schemas.microsoft.com/office/powerpoint/2010/main" val="720773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we have the immunity model </a:t>
            </a:r>
          </a:p>
        </p:txBody>
      </p:sp>
      <p:sp>
        <p:nvSpPr>
          <p:cNvPr id="4" name="Slide Number Placeholder 3"/>
          <p:cNvSpPr>
            <a:spLocks noGrp="1"/>
          </p:cNvSpPr>
          <p:nvPr>
            <p:ph type="sldNum" sz="quarter" idx="5"/>
          </p:nvPr>
        </p:nvSpPr>
        <p:spPr/>
        <p:txBody>
          <a:bodyPr/>
          <a:lstStyle/>
          <a:p>
            <a:fld id="{BB09A87B-5AED-9548-9337-B2C8AA3EB3A2}" type="slidenum">
              <a:rPr lang="en-US" smtClean="0"/>
              <a:t>40</a:t>
            </a:fld>
            <a:endParaRPr lang="en-US"/>
          </a:p>
        </p:txBody>
      </p:sp>
    </p:spTree>
    <p:extLst>
      <p:ext uri="{BB962C8B-B14F-4D97-AF65-F5344CB8AC3E}">
        <p14:creationId xmlns:p14="http://schemas.microsoft.com/office/powerpoint/2010/main" val="444829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we have the immunity model </a:t>
            </a:r>
          </a:p>
        </p:txBody>
      </p:sp>
      <p:sp>
        <p:nvSpPr>
          <p:cNvPr id="4" name="Slide Number Placeholder 3"/>
          <p:cNvSpPr>
            <a:spLocks noGrp="1"/>
          </p:cNvSpPr>
          <p:nvPr>
            <p:ph type="sldNum" sz="quarter" idx="5"/>
          </p:nvPr>
        </p:nvSpPr>
        <p:spPr/>
        <p:txBody>
          <a:bodyPr/>
          <a:lstStyle/>
          <a:p>
            <a:fld id="{BB09A87B-5AED-9548-9337-B2C8AA3EB3A2}" type="slidenum">
              <a:rPr lang="en-US" smtClean="0"/>
              <a:t>41</a:t>
            </a:fld>
            <a:endParaRPr lang="en-US"/>
          </a:p>
        </p:txBody>
      </p:sp>
    </p:spTree>
    <p:extLst>
      <p:ext uri="{BB962C8B-B14F-4D97-AF65-F5344CB8AC3E}">
        <p14:creationId xmlns:p14="http://schemas.microsoft.com/office/powerpoint/2010/main" val="2642296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we have the immunity model </a:t>
            </a:r>
          </a:p>
        </p:txBody>
      </p:sp>
      <p:sp>
        <p:nvSpPr>
          <p:cNvPr id="4" name="Slide Number Placeholder 3"/>
          <p:cNvSpPr>
            <a:spLocks noGrp="1"/>
          </p:cNvSpPr>
          <p:nvPr>
            <p:ph type="sldNum" sz="quarter" idx="5"/>
          </p:nvPr>
        </p:nvSpPr>
        <p:spPr/>
        <p:txBody>
          <a:bodyPr/>
          <a:lstStyle/>
          <a:p>
            <a:fld id="{BB09A87B-5AED-9548-9337-B2C8AA3EB3A2}" type="slidenum">
              <a:rPr lang="en-US" smtClean="0"/>
              <a:t>42</a:t>
            </a:fld>
            <a:endParaRPr lang="en-US"/>
          </a:p>
        </p:txBody>
      </p:sp>
    </p:spTree>
    <p:extLst>
      <p:ext uri="{BB962C8B-B14F-4D97-AF65-F5344CB8AC3E}">
        <p14:creationId xmlns:p14="http://schemas.microsoft.com/office/powerpoint/2010/main" val="629885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we have the immunity model </a:t>
            </a:r>
          </a:p>
        </p:txBody>
      </p:sp>
      <p:sp>
        <p:nvSpPr>
          <p:cNvPr id="4" name="Slide Number Placeholder 3"/>
          <p:cNvSpPr>
            <a:spLocks noGrp="1"/>
          </p:cNvSpPr>
          <p:nvPr>
            <p:ph type="sldNum" sz="quarter" idx="5"/>
          </p:nvPr>
        </p:nvSpPr>
        <p:spPr/>
        <p:txBody>
          <a:bodyPr/>
          <a:lstStyle/>
          <a:p>
            <a:fld id="{BB09A87B-5AED-9548-9337-B2C8AA3EB3A2}" type="slidenum">
              <a:rPr lang="en-US" smtClean="0"/>
              <a:t>43</a:t>
            </a:fld>
            <a:endParaRPr lang="en-US"/>
          </a:p>
        </p:txBody>
      </p:sp>
    </p:spTree>
    <p:extLst>
      <p:ext uri="{BB962C8B-B14F-4D97-AF65-F5344CB8AC3E}">
        <p14:creationId xmlns:p14="http://schemas.microsoft.com/office/powerpoint/2010/main" val="2179852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C86E21-9429-470D-BC18-1A647D356219}" type="slidenum">
              <a:rPr lang="en-GB" smtClean="0"/>
              <a:t>13</a:t>
            </a:fld>
            <a:endParaRPr lang="en-GB"/>
          </a:p>
        </p:txBody>
      </p:sp>
    </p:spTree>
    <p:extLst>
      <p:ext uri="{BB962C8B-B14F-4D97-AF65-F5344CB8AC3E}">
        <p14:creationId xmlns:p14="http://schemas.microsoft.com/office/powerpoint/2010/main" val="39916123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we have the immunity model </a:t>
            </a:r>
          </a:p>
        </p:txBody>
      </p:sp>
      <p:sp>
        <p:nvSpPr>
          <p:cNvPr id="4" name="Slide Number Placeholder 3"/>
          <p:cNvSpPr>
            <a:spLocks noGrp="1"/>
          </p:cNvSpPr>
          <p:nvPr>
            <p:ph type="sldNum" sz="quarter" idx="5"/>
          </p:nvPr>
        </p:nvSpPr>
        <p:spPr/>
        <p:txBody>
          <a:bodyPr/>
          <a:lstStyle/>
          <a:p>
            <a:fld id="{BB09A87B-5AED-9548-9337-B2C8AA3EB3A2}" type="slidenum">
              <a:rPr lang="en-US" smtClean="0"/>
              <a:t>45</a:t>
            </a:fld>
            <a:endParaRPr lang="en-US"/>
          </a:p>
        </p:txBody>
      </p:sp>
    </p:spTree>
    <p:extLst>
      <p:ext uri="{BB962C8B-B14F-4D97-AF65-F5344CB8AC3E}">
        <p14:creationId xmlns:p14="http://schemas.microsoft.com/office/powerpoint/2010/main" val="2263705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we have the observation model which indicates how……</a:t>
            </a:r>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where </a:t>
            </a:r>
            <a:r>
              <a:rPr lang="en-US" sz="1800" b="0" i="1" u="none" strike="noStrike" dirty="0" err="1">
                <a:solidFill>
                  <a:srgbClr val="000000"/>
                </a:solidFill>
                <a:effectLst/>
                <a:latin typeface="Arial" panose="020B0604020202020204" pitchFamily="34" charset="0"/>
              </a:rPr>
              <a:t>Yi,t,b</a:t>
            </a:r>
            <a:r>
              <a:rPr lang="en-US" sz="1800" b="0" i="1"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the observed quantity of biomarker </a:t>
            </a:r>
            <a:r>
              <a:rPr lang="en-US" sz="1800" b="0" i="1" u="none" strike="noStrike" dirty="0">
                <a:solidFill>
                  <a:srgbClr val="000000"/>
                </a:solidFill>
                <a:effectLst/>
                <a:latin typeface="Arial" panose="020B0604020202020204" pitchFamily="34" charset="0"/>
              </a:rPr>
              <a:t>b</a:t>
            </a:r>
            <a:r>
              <a:rPr lang="en-US" sz="1800" b="0" i="0" u="none" strike="noStrike" dirty="0">
                <a:solidFill>
                  <a:srgbClr val="000000"/>
                </a:solidFill>
                <a:effectLst/>
                <a:latin typeface="Arial" panose="020B0604020202020204" pitchFamily="34" charset="0"/>
              </a:rPr>
              <a:t> for individual </a:t>
            </a:r>
            <a:r>
              <a:rPr lang="en-US" sz="1800" b="0" i="1" u="none" strike="noStrike" dirty="0" err="1">
                <a:solidFill>
                  <a:srgbClr val="000000"/>
                </a:solidFill>
                <a:effectLst/>
                <a:latin typeface="Arial" panose="020B0604020202020204" pitchFamily="34" charset="0"/>
              </a:rPr>
              <a:t>i</a:t>
            </a:r>
            <a:r>
              <a:rPr lang="en-US" sz="1800" b="0" i="0" u="none" strike="noStrike" dirty="0">
                <a:solidFill>
                  <a:srgbClr val="000000"/>
                </a:solidFill>
                <a:effectLst/>
                <a:latin typeface="Arial" panose="020B0604020202020204" pitchFamily="34" charset="0"/>
              </a:rPr>
              <a:t> at time </a:t>
            </a:r>
            <a:r>
              <a:rPr lang="en-US" sz="1800" b="0" i="1" u="none" strike="noStrike" dirty="0">
                <a:solidFill>
                  <a:srgbClr val="000000"/>
                </a:solidFill>
                <a:effectLst/>
                <a:latin typeface="Arial" panose="020B0604020202020204" pitchFamily="34" charset="0"/>
              </a:rPr>
              <a:t>t, </a:t>
            </a:r>
            <a:r>
              <a:rPr lang="en-US" sz="1800" b="0" i="0" u="none" strike="noStrike" dirty="0">
                <a:solidFill>
                  <a:srgbClr val="000000"/>
                </a:solidFill>
                <a:effectLst/>
                <a:latin typeface="Arial" panose="020B0604020202020204" pitchFamily="34" charset="0"/>
              </a:rPr>
              <a:t>is a function </a:t>
            </a:r>
            <a:r>
              <a:rPr lang="en-US" sz="1800" b="0" i="1" u="none" strike="noStrike" dirty="0">
                <a:solidFill>
                  <a:srgbClr val="000000"/>
                </a:solidFill>
                <a:effectLst/>
                <a:latin typeface="Arial" panose="020B0604020202020204" pitchFamily="34" charset="0"/>
              </a:rPr>
              <a:t>q</a:t>
            </a:r>
            <a:r>
              <a:rPr lang="en-US" sz="1800" b="0" i="0" u="none" strike="noStrike" dirty="0">
                <a:solidFill>
                  <a:srgbClr val="000000"/>
                </a:solidFill>
                <a:effectLst/>
                <a:latin typeface="Arial" panose="020B0604020202020204" pitchFamily="34" charset="0"/>
              </a:rPr>
              <a:t> specified by the observation model which specifies which distribution to draw the observed quantity where the true biomarker quantity </a:t>
            </a:r>
            <a:r>
              <a:rPr lang="en-US" sz="1800" b="0" i="1" u="none" strike="noStrike" dirty="0" err="1">
                <a:solidFill>
                  <a:srgbClr val="000000"/>
                </a:solidFill>
                <a:effectLst/>
                <a:latin typeface="Arial" panose="020B0604020202020204" pitchFamily="34" charset="0"/>
              </a:rPr>
              <a:t>Ai,t,b</a:t>
            </a:r>
            <a:r>
              <a:rPr lang="en-US" sz="1800" b="0" i="1"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is the mean and the </a:t>
            </a:r>
            <a:r>
              <a:rPr lang="az-Cyrl-AZ" sz="1800" b="0" i="0" u="none" strike="noStrike" dirty="0">
                <a:solidFill>
                  <a:srgbClr val="000000"/>
                </a:solidFill>
                <a:effectLst/>
                <a:latin typeface="Arial" panose="020B0604020202020204" pitchFamily="34" charset="0"/>
              </a:rPr>
              <a:t>Ө</a:t>
            </a:r>
            <a:r>
              <a:rPr lang="az-Cyrl-AZ" sz="1800" b="0" i="1"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includes the standard deviation as well as any parameters governing assay specificity and sensitivity</a:t>
            </a:r>
            <a:r>
              <a:rPr lang="en-US" sz="1800" b="0" i="1" u="none" strike="noStrike" dirty="0">
                <a:solidFill>
                  <a:srgbClr val="000000"/>
                </a:solidFill>
                <a:effectLst/>
                <a:latin typeface="Arial" panose="020B0604020202020204" pitchFamily="34" charset="0"/>
              </a:rPr>
              <a:t>.</a:t>
            </a:r>
          </a:p>
          <a:p>
            <a:pPr rtl="0">
              <a:spcBef>
                <a:spcPts val="0"/>
              </a:spcBef>
              <a:spcAft>
                <a:spcPts val="0"/>
              </a:spcAft>
            </a:pPr>
            <a:endParaRPr lang="en-US" sz="1800" b="0" i="1" u="none" strike="noStrike" dirty="0">
              <a:solidFill>
                <a:srgbClr val="000000"/>
              </a:solidFill>
              <a:effectLst/>
              <a:latin typeface="Arial" panose="020B0604020202020204" pitchFamily="34" charset="0"/>
            </a:endParaRPr>
          </a:p>
          <a:p>
            <a:pPr rtl="0">
              <a:spcBef>
                <a:spcPts val="0"/>
              </a:spcBef>
              <a:spcAft>
                <a:spcPts val="0"/>
              </a:spcAft>
            </a:pPr>
            <a:endParaRPr lang="en-US" sz="1800" b="0" i="1"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To match their assay of choice, users can incorporate assay detection limits like lower bounds, upper bounds, and assay output (discrete vs. continuous titers) within </a:t>
            </a:r>
            <a:r>
              <a:rPr lang="en-US" sz="1800" b="0" i="0" u="none" strike="noStrike" dirty="0" err="1">
                <a:solidFill>
                  <a:srgbClr val="000000"/>
                </a:solidFill>
                <a:effectLst/>
                <a:latin typeface="Courier" panose="02070309020205020404" pitchFamily="49" charset="0"/>
              </a:rPr>
              <a:t>observation_model</a:t>
            </a:r>
            <a:r>
              <a:rPr lang="en-US" sz="1800" b="0" i="0" u="none" strike="noStrike" dirty="0">
                <a:solidFill>
                  <a:srgbClr val="000000"/>
                </a:solidFill>
                <a:effectLst/>
                <a:latin typeface="Courier" panose="02070309020205020404" pitchFamily="49" charset="0"/>
              </a:rPr>
              <a:t> </a:t>
            </a:r>
            <a:r>
              <a:rPr lang="en-US" sz="1800" b="0" i="0" u="none" strike="noStrike" dirty="0">
                <a:solidFill>
                  <a:srgbClr val="000000"/>
                </a:solidFill>
                <a:effectLst/>
                <a:latin typeface="Arial" panose="020B0604020202020204" pitchFamily="34" charset="0"/>
              </a:rPr>
              <a:t>(S8 Table). Users can also incorporate assay sensitivity, specificity and assay noise within the </a:t>
            </a:r>
            <a:r>
              <a:rPr lang="en-US" sz="1800" b="0" i="0" u="none" strike="noStrike" dirty="0" err="1">
                <a:solidFill>
                  <a:srgbClr val="000000"/>
                </a:solidFill>
                <a:effectLst/>
                <a:latin typeface="Courier" panose="02070309020205020404" pitchFamily="49" charset="0"/>
              </a:rPr>
              <a:t>observation_model</a:t>
            </a:r>
            <a:r>
              <a:rPr lang="en-US" sz="1800" b="0" i="0" u="none" strike="noStrike" dirty="0">
                <a:solidFill>
                  <a:srgbClr val="000000"/>
                </a:solidFill>
                <a:effectLst/>
                <a:latin typeface="Arial" panose="020B0604020202020204" pitchFamily="34" charset="0"/>
              </a:rPr>
              <a:t>. </a:t>
            </a:r>
            <a:endParaRPr lang="en-US" sz="1800" b="0" i="1" u="none" strike="noStrike" dirty="0">
              <a:solidFill>
                <a:srgbClr val="000000"/>
              </a:solidFill>
              <a:effectLst/>
              <a:latin typeface="Arial" panose="020B0604020202020204" pitchFamily="34" charset="0"/>
            </a:endParaRPr>
          </a:p>
          <a:p>
            <a:pPr rtl="0">
              <a:spcBef>
                <a:spcPts val="0"/>
              </a:spcBef>
              <a:spcAft>
                <a:spcPts val="0"/>
              </a:spcAft>
            </a:pPr>
            <a:endParaRPr lang="en-US" sz="1800" b="0" i="1"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Noise can be easily added by sampling from a distribution with the true biomarker quantity, </a:t>
            </a:r>
            <a:r>
              <a:rPr lang="en-US" sz="1800" b="0" i="1" u="none" strike="noStrike" dirty="0">
                <a:solidFill>
                  <a:srgbClr val="000000"/>
                </a:solidFill>
                <a:effectLst/>
                <a:latin typeface="Arial" panose="020B0604020202020204" pitchFamily="34" charset="0"/>
              </a:rPr>
              <a:t>A</a:t>
            </a:r>
            <a:r>
              <a:rPr lang="en-US" sz="1800" b="0" i="0" u="none" strike="noStrike" dirty="0">
                <a:solidFill>
                  <a:srgbClr val="000000"/>
                </a:solidFill>
                <a:effectLst/>
                <a:latin typeface="Arial" panose="020B0604020202020204" pitchFamily="34" charset="0"/>
              </a:rPr>
              <a:t>, as the mean and the measurement error as the standard deviation such that </a:t>
            </a:r>
            <a:r>
              <a:rPr lang="en-US" sz="1800" b="0" i="0" u="none" strike="noStrike" dirty="0" err="1">
                <a:solidFill>
                  <a:srgbClr val="000000"/>
                </a:solidFill>
                <a:effectLst/>
                <a:latin typeface="Arial" panose="020B0604020202020204" pitchFamily="34" charset="0"/>
              </a:rPr>
              <a:t>Y</a:t>
            </a:r>
            <a:r>
              <a:rPr lang="en-US" sz="1800" b="0" i="1" u="none" strike="noStrike" baseline="-25000" dirty="0" err="1">
                <a:solidFill>
                  <a:srgbClr val="000000"/>
                </a:solidFill>
                <a:effectLst/>
                <a:latin typeface="Arial" panose="020B0604020202020204" pitchFamily="34" charset="0"/>
              </a:rPr>
              <a:t>i</a:t>
            </a:r>
            <a:r>
              <a:rPr lang="en-US" sz="1800" b="0" i="0" u="none" strike="noStrike" baseline="-25000" dirty="0" err="1">
                <a:solidFill>
                  <a:srgbClr val="000000"/>
                </a:solidFill>
                <a:effectLst/>
                <a:latin typeface="Arial" panose="020B0604020202020204" pitchFamily="34" charset="0"/>
              </a:rPr>
              <a:t>,t,b</a:t>
            </a:r>
            <a:r>
              <a:rPr lang="en-US" sz="1800" b="0" i="0" u="none" strike="noStrike" baseline="-25000"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 N(</a:t>
            </a:r>
            <a:r>
              <a:rPr lang="en-US" sz="1800" b="0" i="0" u="none" strike="noStrike" dirty="0" err="1">
                <a:solidFill>
                  <a:srgbClr val="000000"/>
                </a:solidFill>
                <a:effectLst/>
                <a:latin typeface="Arial" panose="020B0604020202020204" pitchFamily="34" charset="0"/>
              </a:rPr>
              <a:t>A</a:t>
            </a:r>
            <a:r>
              <a:rPr lang="en-US" sz="1800" b="0" i="1" u="none" strike="noStrike" baseline="-25000" dirty="0" err="1">
                <a:solidFill>
                  <a:srgbClr val="000000"/>
                </a:solidFill>
                <a:effectLst/>
                <a:latin typeface="Arial" panose="020B0604020202020204" pitchFamily="34" charset="0"/>
              </a:rPr>
              <a:t>i</a:t>
            </a:r>
            <a:r>
              <a:rPr lang="en-US" sz="1800" b="0" i="0" u="none" strike="noStrike" baseline="-25000" dirty="0" err="1">
                <a:solidFill>
                  <a:srgbClr val="000000"/>
                </a:solidFill>
                <a:effectLst/>
                <a:latin typeface="Arial" panose="020B0604020202020204" pitchFamily="34" charset="0"/>
              </a:rPr>
              <a:t>,t,b</a:t>
            </a:r>
            <a:r>
              <a:rPr lang="en-US" sz="1800" b="0" i="0" u="none" strike="noStrike" dirty="0">
                <a:solidFill>
                  <a:srgbClr val="000000"/>
                </a:solidFill>
                <a:effectLst/>
                <a:latin typeface="Arial" panose="020B0604020202020204" pitchFamily="34" charset="0"/>
              </a:rPr>
              <a:t> ,</a:t>
            </a:r>
            <a:r>
              <a:rPr lang="az-Cyrl-AZ" sz="1800" b="0" i="0" u="none" strike="noStrike" dirty="0">
                <a:solidFill>
                  <a:srgbClr val="000000"/>
                </a:solidFill>
                <a:effectLst/>
                <a:latin typeface="Arial" panose="020B0604020202020204" pitchFamily="34" charset="0"/>
              </a:rPr>
              <a:t>Ө) </a:t>
            </a:r>
            <a:r>
              <a:rPr lang="en-US" sz="1800" b="0" i="0" u="none" strike="noStrike" dirty="0">
                <a:solidFill>
                  <a:srgbClr val="000000"/>
                </a:solidFill>
                <a:effectLst/>
                <a:latin typeface="Arial" panose="020B0604020202020204" pitchFamily="34" charset="0"/>
              </a:rPr>
              <a:t>where </a:t>
            </a:r>
            <a:r>
              <a:rPr lang="az-Cyrl-AZ" sz="1800" b="0" i="0" u="none" strike="noStrike" dirty="0">
                <a:solidFill>
                  <a:srgbClr val="000000"/>
                </a:solidFill>
                <a:effectLst/>
                <a:latin typeface="Arial" panose="020B0604020202020204" pitchFamily="34" charset="0"/>
              </a:rPr>
              <a:t>Ө </a:t>
            </a:r>
            <a:r>
              <a:rPr lang="en-US" sz="1800" b="0" i="0" u="none" strike="noStrike" dirty="0">
                <a:solidFill>
                  <a:srgbClr val="000000"/>
                </a:solidFill>
                <a:effectLst/>
                <a:latin typeface="Arial" panose="020B0604020202020204" pitchFamily="34" charset="0"/>
              </a:rPr>
              <a:t>is the standard deviation specified within </a:t>
            </a:r>
            <a:r>
              <a:rPr lang="en-US" sz="1800" b="0" i="0" u="none" strike="noStrike" dirty="0" err="1">
                <a:solidFill>
                  <a:srgbClr val="000000"/>
                </a:solidFill>
                <a:effectLst/>
                <a:latin typeface="Courier" panose="02070309020205020404" pitchFamily="49" charset="0"/>
              </a:rPr>
              <a:t>model_pars</a:t>
            </a:r>
            <a:r>
              <a:rPr lang="en-US" sz="1800" b="0" i="0" u="none" strike="noStrike" dirty="0">
                <a:solidFill>
                  <a:srgbClr val="000000"/>
                </a:solidFill>
                <a:effectLst/>
                <a:latin typeface="Courier" panose="02070309020205020404" pitchFamily="49" charset="0"/>
              </a:rPr>
              <a:t> </a:t>
            </a:r>
            <a:r>
              <a:rPr lang="en-US" sz="1800" b="0" i="0" u="none" strike="noStrike" dirty="0">
                <a:solidFill>
                  <a:srgbClr val="000000"/>
                </a:solidFill>
                <a:effectLst/>
                <a:latin typeface="Arial" panose="020B0604020202020204" pitchFamily="34" charset="0"/>
              </a:rPr>
              <a:t>as the “</a:t>
            </a:r>
            <a:r>
              <a:rPr lang="en-US" sz="1800" b="0" i="0" u="none" strike="noStrike" dirty="0" err="1">
                <a:solidFill>
                  <a:srgbClr val="000000"/>
                </a:solidFill>
                <a:effectLst/>
                <a:latin typeface="Arial" panose="020B0604020202020204" pitchFamily="34" charset="0"/>
              </a:rPr>
              <a:t>obs_sd</a:t>
            </a:r>
            <a:r>
              <a:rPr lang="en-US" sz="1800" b="0" i="0" u="none" strike="noStrike" dirty="0">
                <a:solidFill>
                  <a:srgbClr val="000000"/>
                </a:solidFill>
                <a:effectLst/>
                <a:latin typeface="Arial" panose="020B0604020202020204" pitchFamily="34" charset="0"/>
              </a:rPr>
              <a:t>” parameter.</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Lastly, users can set the sampling design for the serological survey by indicating  the timepoints, individuals and biomarkers to sample from with the </a:t>
            </a:r>
            <a:r>
              <a:rPr lang="en-US" sz="1800" b="0" i="0" u="none" strike="noStrike" dirty="0" err="1">
                <a:solidFill>
                  <a:srgbClr val="000000"/>
                </a:solidFill>
                <a:effectLst/>
                <a:latin typeface="Courier" panose="02070309020205020404" pitchFamily="49" charset="0"/>
              </a:rPr>
              <a:t>observation_times</a:t>
            </a:r>
            <a:r>
              <a:rPr lang="en-US" sz="1800" b="0" i="0" u="none" strike="noStrike" dirty="0">
                <a:solidFill>
                  <a:srgbClr val="000000"/>
                </a:solidFill>
                <a:effectLst/>
                <a:latin typeface="Courier" panose="02070309020205020404" pitchFamily="49" charset="0"/>
              </a:rPr>
              <a:t> </a:t>
            </a:r>
            <a:r>
              <a:rPr lang="en-US" sz="1800" b="0" i="0" u="none" strike="noStrike" dirty="0">
                <a:solidFill>
                  <a:srgbClr val="000000"/>
                </a:solidFill>
                <a:effectLst/>
                <a:latin typeface="Arial" panose="020B0604020202020204" pitchFamily="34" charset="0"/>
              </a:rPr>
              <a:t>input.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BB09A87B-5AED-9548-9337-B2C8AA3EB3A2}" type="slidenum">
              <a:rPr lang="en-US" smtClean="0"/>
              <a:t>46</a:t>
            </a:fld>
            <a:endParaRPr lang="en-US"/>
          </a:p>
        </p:txBody>
      </p:sp>
    </p:spTree>
    <p:extLst>
      <p:ext uri="{BB962C8B-B14F-4D97-AF65-F5344CB8AC3E}">
        <p14:creationId xmlns:p14="http://schemas.microsoft.com/office/powerpoint/2010/main" val="3950532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we have the immunity model </a:t>
            </a:r>
          </a:p>
        </p:txBody>
      </p:sp>
      <p:sp>
        <p:nvSpPr>
          <p:cNvPr id="4" name="Slide Number Placeholder 3"/>
          <p:cNvSpPr>
            <a:spLocks noGrp="1"/>
          </p:cNvSpPr>
          <p:nvPr>
            <p:ph type="sldNum" sz="quarter" idx="5"/>
          </p:nvPr>
        </p:nvSpPr>
        <p:spPr/>
        <p:txBody>
          <a:bodyPr/>
          <a:lstStyle/>
          <a:p>
            <a:fld id="{BB09A87B-5AED-9548-9337-B2C8AA3EB3A2}" type="slidenum">
              <a:rPr lang="en-US" smtClean="0"/>
              <a:t>48</a:t>
            </a:fld>
            <a:endParaRPr lang="en-US"/>
          </a:p>
        </p:txBody>
      </p:sp>
    </p:spTree>
    <p:extLst>
      <p:ext uri="{BB962C8B-B14F-4D97-AF65-F5344CB8AC3E}">
        <p14:creationId xmlns:p14="http://schemas.microsoft.com/office/powerpoint/2010/main" val="300667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we have the immunity model </a:t>
            </a:r>
          </a:p>
        </p:txBody>
      </p:sp>
      <p:sp>
        <p:nvSpPr>
          <p:cNvPr id="4" name="Slide Number Placeholder 3"/>
          <p:cNvSpPr>
            <a:spLocks noGrp="1"/>
          </p:cNvSpPr>
          <p:nvPr>
            <p:ph type="sldNum" sz="quarter" idx="5"/>
          </p:nvPr>
        </p:nvSpPr>
        <p:spPr/>
        <p:txBody>
          <a:bodyPr/>
          <a:lstStyle/>
          <a:p>
            <a:fld id="{BB09A87B-5AED-9548-9337-B2C8AA3EB3A2}" type="slidenum">
              <a:rPr lang="en-US" smtClean="0"/>
              <a:t>50</a:t>
            </a:fld>
            <a:endParaRPr lang="en-US"/>
          </a:p>
        </p:txBody>
      </p:sp>
    </p:spTree>
    <p:extLst>
      <p:ext uri="{BB962C8B-B14F-4D97-AF65-F5344CB8AC3E}">
        <p14:creationId xmlns:p14="http://schemas.microsoft.com/office/powerpoint/2010/main" val="3722946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 In </a:t>
            </a:r>
            <a:r>
              <a:rPr lang="en-US" sz="1800" b="0" i="1" u="none" strike="noStrike" dirty="0">
                <a:solidFill>
                  <a:srgbClr val="000000"/>
                </a:solidFill>
                <a:effectLst/>
                <a:latin typeface="Arial" panose="020B0604020202020204" pitchFamily="34" charset="0"/>
              </a:rPr>
              <a:t>serosim</a:t>
            </a:r>
            <a:r>
              <a:rPr lang="en-US" sz="1800" b="0" i="0" u="none" strike="noStrike" dirty="0">
                <a:solidFill>
                  <a:srgbClr val="000000"/>
                </a:solidFill>
                <a:effectLst/>
                <a:latin typeface="Arial" panose="020B0604020202020204" pitchFamily="34" charset="0"/>
              </a:rPr>
              <a:t>, users can simulate the generative process responsible for observed antibody levels and produce serological data of varying complexity.</a:t>
            </a:r>
          </a:p>
          <a:p>
            <a:pPr algn="l"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a:p>
            <a:pPr algn="l" rtl="0" fontAlgn="base">
              <a:spcBef>
                <a:spcPts val="0"/>
              </a:spcBef>
              <a:spcAft>
                <a:spcPts val="0"/>
              </a:spcAft>
            </a:pPr>
            <a:r>
              <a:rPr lang="en-US" sz="1800" b="0" i="0" u="none" strike="noStrike" dirty="0">
                <a:solidFill>
                  <a:srgbClr val="000000"/>
                </a:solidFill>
                <a:effectLst/>
                <a:latin typeface="Arial" panose="020B0604020202020204" pitchFamily="34" charset="0"/>
              </a:rPr>
              <a:t>The generative processes which serosim allows the user to specify include the population-level processes which govern rates of exposure; the within-host processes which determine immunity and latent antibody kinetics; and the observation process which dictates the relationship between observed and true biomarker quantities.</a:t>
            </a:r>
          </a:p>
          <a:p>
            <a:pPr algn="l"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Our tour will take a quick pit stop within each section to offer you a closer look at each model and a quick look at the customization available to the user at each step. But before that I just wanted to do two things :</a:t>
            </a:r>
          </a:p>
          <a:p>
            <a:pPr algn="l"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B09A87B-5AED-9548-9337-B2C8AA3EB3A2}" type="slidenum">
              <a:rPr lang="en-US" smtClean="0"/>
              <a:t>51</a:t>
            </a:fld>
            <a:endParaRPr lang="en-US"/>
          </a:p>
        </p:txBody>
      </p:sp>
    </p:spTree>
    <p:extLst>
      <p:ext uri="{BB962C8B-B14F-4D97-AF65-F5344CB8AC3E}">
        <p14:creationId xmlns:p14="http://schemas.microsoft.com/office/powerpoint/2010/main" val="36122456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a:defRPr/>
            </a:pPr>
            <a:fld id="{12CD28B3-E15B-4014-93F9-3F87C934E016}" type="slidenum">
              <a:rPr lang="da-DK" smtClean="0"/>
              <a:pPr>
                <a:defRPr/>
              </a:pPr>
              <a:t>58</a:t>
            </a:fld>
            <a:endParaRPr lang="da-DK"/>
          </a:p>
        </p:txBody>
      </p:sp>
    </p:spTree>
    <p:extLst>
      <p:ext uri="{BB962C8B-B14F-4D97-AF65-F5344CB8AC3E}">
        <p14:creationId xmlns:p14="http://schemas.microsoft.com/office/powerpoint/2010/main" val="3736349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Two case studies for typical </a:t>
            </a:r>
            <a:r>
              <a:rPr lang="en-GB" dirty="0" err="1"/>
              <a:t>serosurvey</a:t>
            </a:r>
            <a:r>
              <a:rPr lang="en-GB" dirty="0"/>
              <a:t> design</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a:defRPr/>
            </a:pPr>
            <a:fld id="{12CD28B3-E15B-4014-93F9-3F87C934E016}" type="slidenum">
              <a:rPr lang="da-DK" smtClean="0"/>
              <a:pPr>
                <a:defRPr/>
              </a:pPr>
              <a:t>59</a:t>
            </a:fld>
            <a:endParaRPr lang="da-DK"/>
          </a:p>
        </p:txBody>
      </p:sp>
    </p:spTree>
    <p:extLst>
      <p:ext uri="{BB962C8B-B14F-4D97-AF65-F5344CB8AC3E}">
        <p14:creationId xmlns:p14="http://schemas.microsoft.com/office/powerpoint/2010/main" val="4414250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 In </a:t>
            </a:r>
            <a:r>
              <a:rPr lang="en-US" sz="1800" b="0" i="1" u="none" strike="noStrike" dirty="0">
                <a:solidFill>
                  <a:srgbClr val="000000"/>
                </a:solidFill>
                <a:effectLst/>
                <a:latin typeface="Arial" panose="020B0604020202020204" pitchFamily="34" charset="0"/>
              </a:rPr>
              <a:t>serosim</a:t>
            </a:r>
            <a:r>
              <a:rPr lang="en-US" sz="1800" b="0" i="0" u="none" strike="noStrike" dirty="0">
                <a:solidFill>
                  <a:srgbClr val="000000"/>
                </a:solidFill>
                <a:effectLst/>
                <a:latin typeface="Arial" panose="020B0604020202020204" pitchFamily="34" charset="0"/>
              </a:rPr>
              <a:t>, users can simulate the generative process responsible for observed antibody levels and produce serological data of varying complexity.</a:t>
            </a:r>
          </a:p>
          <a:p>
            <a:pPr algn="l"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a:p>
            <a:pPr algn="l" rtl="0" fontAlgn="base">
              <a:spcBef>
                <a:spcPts val="0"/>
              </a:spcBef>
              <a:spcAft>
                <a:spcPts val="0"/>
              </a:spcAft>
            </a:pPr>
            <a:r>
              <a:rPr lang="en-US" sz="1800" b="0" i="0" u="none" strike="noStrike" dirty="0">
                <a:solidFill>
                  <a:srgbClr val="000000"/>
                </a:solidFill>
                <a:effectLst/>
                <a:latin typeface="Arial" panose="020B0604020202020204" pitchFamily="34" charset="0"/>
              </a:rPr>
              <a:t>The generative processes which serosim allows the user to specify include the population-level processes which govern rates of exposure; the within-host processes which determine immunity and latent antibody kinetics; and the observation process which dictates the relationship between observed and true biomarker quantities.</a:t>
            </a:r>
          </a:p>
          <a:p>
            <a:pPr algn="l"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Our tour will take a quick pit stop within each section to offer you a closer look at each model and a quick look at the customization available to the user at each step. But before that I just wanted to do two things :</a:t>
            </a:r>
          </a:p>
          <a:p>
            <a:pPr algn="l"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B09A87B-5AED-9548-9337-B2C8AA3EB3A2}" type="slidenum">
              <a:rPr lang="en-US" smtClean="0"/>
              <a:t>60</a:t>
            </a:fld>
            <a:endParaRPr lang="en-US"/>
          </a:p>
        </p:txBody>
      </p:sp>
    </p:spTree>
    <p:extLst>
      <p:ext uri="{BB962C8B-B14F-4D97-AF65-F5344CB8AC3E}">
        <p14:creationId xmlns:p14="http://schemas.microsoft.com/office/powerpoint/2010/main" val="692394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Bef>
                <a:spcPts val="1200"/>
              </a:spcBef>
              <a:buFont typeface="Arial" panose="020B0604020202020204" pitchFamily="34" charset="0"/>
              <a:buChar char="•"/>
            </a:pPr>
            <a:r>
              <a:rPr lang="en-GB" i="0" dirty="0">
                <a:solidFill>
                  <a:srgbClr val="000000"/>
                </a:solidFill>
                <a:latin typeface="Helvetica" pitchFamily="2" charset="0"/>
              </a:rPr>
              <a:t>Fit model to titres (</a:t>
            </a:r>
            <a:r>
              <a:rPr lang="en-GB" b="1" i="1" dirty="0">
                <a:solidFill>
                  <a:srgbClr val="000000"/>
                </a:solidFill>
                <a:latin typeface="Helvetica" pitchFamily="2" charset="0"/>
              </a:rPr>
              <a:t>Y</a:t>
            </a:r>
            <a:r>
              <a:rPr lang="en-GB" i="0" dirty="0">
                <a:solidFill>
                  <a:srgbClr val="000000"/>
                </a:solidFill>
                <a:latin typeface="Helvetica" pitchFamily="2" charset="0"/>
              </a:rPr>
              <a:t>) for many individuals using MCMC to estimate multiple model levels:</a:t>
            </a:r>
          </a:p>
          <a:p>
            <a:pPr marL="800100" lvl="1" indent="-342900">
              <a:spcBef>
                <a:spcPts val="1200"/>
              </a:spcBef>
              <a:buFont typeface="+mj-lt"/>
              <a:buAutoNum type="arabicPeriod"/>
            </a:pPr>
            <a:r>
              <a:rPr lang="en-GB" sz="1600" i="0" dirty="0">
                <a:solidFill>
                  <a:srgbClr val="000000"/>
                </a:solidFill>
                <a:latin typeface="Helvetica" pitchFamily="2" charset="0"/>
              </a:rPr>
              <a:t>Probability of infection (</a:t>
            </a:r>
            <a:r>
              <a:rPr lang="el-GR" sz="1600" b="1" i="1" dirty="0">
                <a:solidFill>
                  <a:srgbClr val="000000"/>
                </a:solidFill>
                <a:latin typeface="Helvetica" pitchFamily="2" charset="0"/>
              </a:rPr>
              <a:t>Φ</a:t>
            </a:r>
            <a:r>
              <a:rPr lang="en-GB" sz="1600" i="0" dirty="0">
                <a:solidFill>
                  <a:srgbClr val="000000"/>
                </a:solidFill>
                <a:latin typeface="Helvetica" pitchFamily="2" charset="0"/>
              </a:rPr>
              <a:t>)</a:t>
            </a:r>
          </a:p>
          <a:p>
            <a:pPr marL="800100" lvl="1" indent="-342900">
              <a:spcBef>
                <a:spcPts val="1200"/>
              </a:spcBef>
              <a:buFont typeface="+mj-lt"/>
              <a:buAutoNum type="arabicPeriod"/>
            </a:pPr>
            <a:r>
              <a:rPr lang="en-GB" sz="1600" i="0" dirty="0">
                <a:solidFill>
                  <a:srgbClr val="000000"/>
                </a:solidFill>
                <a:latin typeface="Helvetica" pitchFamily="2" charset="0"/>
              </a:rPr>
              <a:t>Individual infection histories per 3-month window (</a:t>
            </a:r>
            <a:r>
              <a:rPr lang="en-GB" sz="1600" b="1" i="1" dirty="0">
                <a:solidFill>
                  <a:srgbClr val="000000"/>
                </a:solidFill>
                <a:latin typeface="Helvetica" pitchFamily="2" charset="0"/>
              </a:rPr>
              <a:t>Z</a:t>
            </a:r>
            <a:r>
              <a:rPr lang="en-GB" sz="1600" i="0" dirty="0">
                <a:solidFill>
                  <a:srgbClr val="000000"/>
                </a:solidFill>
                <a:latin typeface="Helvetica" pitchFamily="2" charset="0"/>
              </a:rPr>
              <a:t>) (latent feature estimation)</a:t>
            </a:r>
          </a:p>
          <a:p>
            <a:pPr marL="800100" lvl="1" indent="-342900">
              <a:spcBef>
                <a:spcPts val="1200"/>
              </a:spcBef>
              <a:buFont typeface="+mj-lt"/>
              <a:buAutoNum type="arabicPeriod"/>
            </a:pPr>
            <a:r>
              <a:rPr lang="en-GB" sz="1600" i="0" dirty="0">
                <a:solidFill>
                  <a:srgbClr val="000000"/>
                </a:solidFill>
                <a:latin typeface="Helvetica" pitchFamily="2" charset="0"/>
              </a:rPr>
              <a:t>Antibody kinetics including waning and cross-reactivity determined by an antigenic map (</a:t>
            </a:r>
            <a:r>
              <a:rPr lang="el-GR" sz="1600" b="1" i="1" dirty="0">
                <a:solidFill>
                  <a:srgbClr val="000000"/>
                </a:solidFill>
                <a:latin typeface="Helvetica" pitchFamily="2" charset="0"/>
              </a:rPr>
              <a:t>Θ</a:t>
            </a:r>
            <a:r>
              <a:rPr lang="en-GB" sz="1600" i="0" dirty="0">
                <a:solidFill>
                  <a:srgbClr val="000000"/>
                </a:solidFill>
                <a:latin typeface="Helvetica" pitchFamily="2" charset="0"/>
              </a:rPr>
              <a:t>)</a:t>
            </a:r>
          </a:p>
          <a:p>
            <a:pPr marL="800100" lvl="1" indent="-342900">
              <a:spcBef>
                <a:spcPts val="1200"/>
              </a:spcBef>
              <a:buFont typeface="+mj-lt"/>
              <a:buAutoNum type="arabicPeriod"/>
            </a:pPr>
            <a:r>
              <a:rPr lang="en-GB" sz="1600" dirty="0">
                <a:solidFill>
                  <a:srgbClr val="000000"/>
                </a:solidFill>
                <a:latin typeface="Helvetica" pitchFamily="2" charset="0"/>
              </a:rPr>
              <a:t>O</a:t>
            </a:r>
            <a:r>
              <a:rPr lang="en-GB" sz="1600" i="0" dirty="0">
                <a:solidFill>
                  <a:srgbClr val="000000"/>
                </a:solidFill>
                <a:latin typeface="Helvetica" pitchFamily="2" charset="0"/>
              </a:rPr>
              <a:t>bservation model including random and systematic measurement error (</a:t>
            </a:r>
            <a:r>
              <a:rPr lang="el-GR" sz="1600" b="1" i="1" dirty="0">
                <a:solidFill>
                  <a:srgbClr val="000000"/>
                </a:solidFill>
                <a:latin typeface="Helvetica" pitchFamily="2" charset="0"/>
              </a:rPr>
              <a:t>Θ</a:t>
            </a:r>
            <a:r>
              <a:rPr lang="en-GB" sz="1600" i="0" dirty="0">
                <a:solidFill>
                  <a:srgbClr val="000000"/>
                </a:solidFill>
                <a:latin typeface="Helvetica" pitchFamily="2" charset="0"/>
              </a:rPr>
              <a:t>)</a:t>
            </a:r>
            <a:endParaRPr lang="en-US" dirty="0"/>
          </a:p>
          <a:p>
            <a:endParaRPr lang="en-US" dirty="0"/>
          </a:p>
        </p:txBody>
      </p:sp>
      <p:sp>
        <p:nvSpPr>
          <p:cNvPr id="4" name="Slide Number Placeholder 3"/>
          <p:cNvSpPr>
            <a:spLocks noGrp="1"/>
          </p:cNvSpPr>
          <p:nvPr>
            <p:ph type="sldNum" sz="quarter" idx="5"/>
          </p:nvPr>
        </p:nvSpPr>
        <p:spPr/>
        <p:txBody>
          <a:bodyPr/>
          <a:lstStyle/>
          <a:p>
            <a:fld id="{98C86E21-9429-470D-BC18-1A647D356219}" type="slidenum">
              <a:rPr lang="en-GB" smtClean="0"/>
              <a:t>61</a:t>
            </a:fld>
            <a:endParaRPr lang="en-GB"/>
          </a:p>
        </p:txBody>
      </p:sp>
    </p:spTree>
    <p:extLst>
      <p:ext uri="{BB962C8B-B14F-4D97-AF65-F5344CB8AC3E}">
        <p14:creationId xmlns:p14="http://schemas.microsoft.com/office/powerpoint/2010/main" val="42117659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Two case studies for typical </a:t>
            </a:r>
            <a:r>
              <a:rPr lang="en-GB" dirty="0" err="1"/>
              <a:t>serosurvey</a:t>
            </a:r>
            <a:r>
              <a:rPr lang="en-GB" dirty="0"/>
              <a:t> design</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a:defRPr/>
            </a:pPr>
            <a:fld id="{12CD28B3-E15B-4014-93F9-3F87C934E016}" type="slidenum">
              <a:rPr lang="da-DK" smtClean="0"/>
              <a:pPr>
                <a:defRPr/>
              </a:pPr>
              <a:t>64</a:t>
            </a:fld>
            <a:endParaRPr lang="da-DK"/>
          </a:p>
        </p:txBody>
      </p:sp>
    </p:spTree>
    <p:extLst>
      <p:ext uri="{BB962C8B-B14F-4D97-AF65-F5344CB8AC3E}">
        <p14:creationId xmlns:p14="http://schemas.microsoft.com/office/powerpoint/2010/main" val="441425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None/>
            </a:pPr>
            <a:r>
              <a:rPr lang="en-US" dirty="0"/>
              <a:t>Ultimately, serosim is an …….</a:t>
            </a:r>
          </a:p>
        </p:txBody>
      </p:sp>
      <p:sp>
        <p:nvSpPr>
          <p:cNvPr id="4" name="Slide Number Placeholder 3"/>
          <p:cNvSpPr>
            <a:spLocks noGrp="1"/>
          </p:cNvSpPr>
          <p:nvPr>
            <p:ph type="sldNum" sz="quarter" idx="5"/>
          </p:nvPr>
        </p:nvSpPr>
        <p:spPr/>
        <p:txBody>
          <a:bodyPr/>
          <a:lstStyle/>
          <a:p>
            <a:fld id="{BB09A87B-5AED-9548-9337-B2C8AA3EB3A2}" type="slidenum">
              <a:rPr lang="en-US" smtClean="0"/>
              <a:t>18</a:t>
            </a:fld>
            <a:endParaRPr lang="en-US"/>
          </a:p>
        </p:txBody>
      </p:sp>
    </p:spTree>
    <p:extLst>
      <p:ext uri="{BB962C8B-B14F-4D97-AF65-F5344CB8AC3E}">
        <p14:creationId xmlns:p14="http://schemas.microsoft.com/office/powerpoint/2010/main" val="25762312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Aim is just to show the range of methods out there, not to be able to reproduce each one</a:t>
            </a:r>
          </a:p>
        </p:txBody>
      </p:sp>
      <p:sp>
        <p:nvSpPr>
          <p:cNvPr id="4" name="Slide Number Placeholder 3"/>
          <p:cNvSpPr>
            <a:spLocks noGrp="1"/>
          </p:cNvSpPr>
          <p:nvPr>
            <p:ph type="sldNum" sz="quarter" idx="5"/>
          </p:nvPr>
        </p:nvSpPr>
        <p:spPr/>
        <p:txBody>
          <a:bodyPr/>
          <a:lstStyle/>
          <a:p>
            <a:fld id="{05BFB4C0-7CBD-4E49-ADF5-AD9E49B48472}" type="slidenum">
              <a:rPr lang="en-US" smtClean="0"/>
              <a:t>69</a:t>
            </a:fld>
            <a:endParaRPr lang="en-US"/>
          </a:p>
        </p:txBody>
      </p:sp>
    </p:spTree>
    <p:extLst>
      <p:ext uri="{BB962C8B-B14F-4D97-AF65-F5344CB8AC3E}">
        <p14:creationId xmlns:p14="http://schemas.microsoft.com/office/powerpoint/2010/main" val="31696185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37a0f8e2e_0_6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37a0f8e2e_0_6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537a0f8e2e_0_6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atin typeface="Calibri" panose="020F0502020204030204" pitchFamily="34" charset="0"/>
                <a:cs typeface="Calibri" panose="020F0502020204030204" pitchFamily="34" charset="0"/>
              </a:rPr>
              <a:t>76</a:t>
            </a:fld>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290903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Aim is just to show the range of methods out there, not to be able to reproduce each one</a:t>
            </a:r>
          </a:p>
        </p:txBody>
      </p:sp>
      <p:sp>
        <p:nvSpPr>
          <p:cNvPr id="4" name="Slide Number Placeholder 3"/>
          <p:cNvSpPr>
            <a:spLocks noGrp="1"/>
          </p:cNvSpPr>
          <p:nvPr>
            <p:ph type="sldNum" sz="quarter" idx="5"/>
          </p:nvPr>
        </p:nvSpPr>
        <p:spPr/>
        <p:txBody>
          <a:bodyPr/>
          <a:lstStyle/>
          <a:p>
            <a:fld id="{05BFB4C0-7CBD-4E49-ADF5-AD9E49B48472}" type="slidenum">
              <a:rPr lang="en-US" smtClean="0"/>
              <a:t>77</a:t>
            </a:fld>
            <a:endParaRPr lang="en-US"/>
          </a:p>
        </p:txBody>
      </p:sp>
    </p:spTree>
    <p:extLst>
      <p:ext uri="{BB962C8B-B14F-4D97-AF65-F5344CB8AC3E}">
        <p14:creationId xmlns:p14="http://schemas.microsoft.com/office/powerpoint/2010/main" val="1661466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Durable signal, directly linked to immunity, “R” compartment of SIR models</a:t>
            </a:r>
          </a:p>
        </p:txBody>
      </p:sp>
      <p:sp>
        <p:nvSpPr>
          <p:cNvPr id="4" name="Slide Number Placeholder 3"/>
          <p:cNvSpPr>
            <a:spLocks noGrp="1"/>
          </p:cNvSpPr>
          <p:nvPr>
            <p:ph type="sldNum" sz="quarter" idx="5"/>
          </p:nvPr>
        </p:nvSpPr>
        <p:spPr/>
        <p:txBody>
          <a:bodyPr/>
          <a:lstStyle/>
          <a:p>
            <a:fld id="{05BFB4C0-7CBD-4E49-ADF5-AD9E49B48472}" type="slidenum">
              <a:rPr lang="en-US" smtClean="0"/>
              <a:t>78</a:t>
            </a:fld>
            <a:endParaRPr lang="en-US"/>
          </a:p>
        </p:txBody>
      </p:sp>
    </p:spTree>
    <p:extLst>
      <p:ext uri="{BB962C8B-B14F-4D97-AF65-F5344CB8AC3E}">
        <p14:creationId xmlns:p14="http://schemas.microsoft.com/office/powerpoint/2010/main" val="24303631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5B616B"/>
                </a:solidFill>
                <a:effectLst/>
                <a:latin typeface="system-ui"/>
              </a:rPr>
              <a:t>Trop Med Int Health</a:t>
            </a:r>
            <a:endParaRPr lang="en-GB" b="0" i="0" cap="small" dirty="0">
              <a:solidFill>
                <a:srgbClr val="5B616B"/>
              </a:solidFill>
              <a:effectLst/>
              <a:latin typeface="BlinkMacSystemFont"/>
            </a:endParaRPr>
          </a:p>
          <a:p>
            <a:pPr algn="l"/>
            <a:r>
              <a:rPr lang="en-GB" b="0" i="0" dirty="0">
                <a:solidFill>
                  <a:srgbClr val="0071BC"/>
                </a:solidFill>
                <a:effectLst/>
                <a:latin typeface="system-ui"/>
              </a:rPr>
              <a:t>. </a:t>
            </a:r>
            <a:r>
              <a:rPr lang="en-GB" b="0" i="0" dirty="0">
                <a:solidFill>
                  <a:srgbClr val="5B616B"/>
                </a:solidFill>
                <a:effectLst/>
                <a:latin typeface="system-ui"/>
              </a:rPr>
              <a:t>2016 Sep;21(9):1086-98.</a:t>
            </a:r>
          </a:p>
          <a:p>
            <a:r>
              <a:rPr lang="en-GB" b="0" i="0" dirty="0">
                <a:solidFill>
                  <a:srgbClr val="212121"/>
                </a:solidFill>
                <a:effectLst/>
                <a:latin typeface="system-ui"/>
              </a:rPr>
              <a:t> </a:t>
            </a:r>
            <a:r>
              <a:rPr lang="en-GB" b="0" i="0" dirty="0" err="1">
                <a:solidFill>
                  <a:srgbClr val="5B616B"/>
                </a:solidFill>
                <a:effectLst/>
                <a:latin typeface="system-ui"/>
              </a:rPr>
              <a:t>doi</a:t>
            </a:r>
            <a:r>
              <a:rPr lang="en-GB" b="0" i="0" dirty="0">
                <a:solidFill>
                  <a:srgbClr val="5B616B"/>
                </a:solidFill>
                <a:effectLst/>
                <a:latin typeface="system-ui"/>
              </a:rPr>
              <a:t>: 10.1111/tmi.12737.</a:t>
            </a:r>
            <a:endParaRPr lang="en-US" dirty="0"/>
          </a:p>
        </p:txBody>
      </p:sp>
      <p:sp>
        <p:nvSpPr>
          <p:cNvPr id="4" name="Slide Number Placeholder 3"/>
          <p:cNvSpPr>
            <a:spLocks noGrp="1"/>
          </p:cNvSpPr>
          <p:nvPr>
            <p:ph type="sldNum" sz="quarter" idx="5"/>
          </p:nvPr>
        </p:nvSpPr>
        <p:spPr/>
        <p:txBody>
          <a:bodyPr/>
          <a:lstStyle/>
          <a:p>
            <a:fld id="{05BFB4C0-7CBD-4E49-ADF5-AD9E49B48472}" type="slidenum">
              <a:rPr lang="en-US" smtClean="0"/>
              <a:t>79</a:t>
            </a:fld>
            <a:endParaRPr lang="en-US"/>
          </a:p>
        </p:txBody>
      </p:sp>
    </p:spTree>
    <p:extLst>
      <p:ext uri="{BB962C8B-B14F-4D97-AF65-F5344CB8AC3E}">
        <p14:creationId xmlns:p14="http://schemas.microsoft.com/office/powerpoint/2010/main" val="29299620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2"/>
                </a:solidFill>
                <a:effectLst/>
                <a:latin typeface="Arial" panose="020B0604020202020204" pitchFamily="34" charset="0"/>
              </a:rPr>
              <a:t>Glutamate dehydrogenase</a:t>
            </a:r>
            <a:endParaRPr lang="en-US" dirty="0"/>
          </a:p>
        </p:txBody>
      </p:sp>
      <p:sp>
        <p:nvSpPr>
          <p:cNvPr id="4" name="Slide Number Placeholder 3"/>
          <p:cNvSpPr>
            <a:spLocks noGrp="1"/>
          </p:cNvSpPr>
          <p:nvPr>
            <p:ph type="sldNum" sz="quarter" idx="5"/>
          </p:nvPr>
        </p:nvSpPr>
        <p:spPr/>
        <p:txBody>
          <a:bodyPr/>
          <a:lstStyle/>
          <a:p>
            <a:fld id="{05BFB4C0-7CBD-4E49-ADF5-AD9E49B48472}" type="slidenum">
              <a:rPr lang="en-US" smtClean="0"/>
              <a:t>80</a:t>
            </a:fld>
            <a:endParaRPr lang="en-US"/>
          </a:p>
        </p:txBody>
      </p:sp>
    </p:spTree>
    <p:extLst>
      <p:ext uri="{BB962C8B-B14F-4D97-AF65-F5344CB8AC3E}">
        <p14:creationId xmlns:p14="http://schemas.microsoft.com/office/powerpoint/2010/main" val="4131551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BFB4C0-7CBD-4E49-ADF5-AD9E49B48472}" type="slidenum">
              <a:rPr lang="en-US" smtClean="0"/>
              <a:t>81</a:t>
            </a:fld>
            <a:endParaRPr lang="en-US"/>
          </a:p>
        </p:txBody>
      </p:sp>
    </p:spTree>
    <p:extLst>
      <p:ext uri="{BB962C8B-B14F-4D97-AF65-F5344CB8AC3E}">
        <p14:creationId xmlns:p14="http://schemas.microsoft.com/office/powerpoint/2010/main" val="25639481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BFB4C0-7CBD-4E49-ADF5-AD9E49B48472}" type="slidenum">
              <a:rPr lang="en-US" smtClean="0"/>
              <a:t>82</a:t>
            </a:fld>
            <a:endParaRPr lang="en-US"/>
          </a:p>
        </p:txBody>
      </p:sp>
    </p:spTree>
    <p:extLst>
      <p:ext uri="{BB962C8B-B14F-4D97-AF65-F5344CB8AC3E}">
        <p14:creationId xmlns:p14="http://schemas.microsoft.com/office/powerpoint/2010/main" val="2611302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HMM from thesis</a:t>
            </a:r>
          </a:p>
          <a:p>
            <a:pPr lvl="1"/>
            <a:r>
              <a:rPr lang="en-US" dirty="0"/>
              <a:t>Talk about how exposures are hidden events</a:t>
            </a:r>
          </a:p>
          <a:p>
            <a:pPr lvl="1"/>
            <a:r>
              <a:rPr lang="en-US" dirty="0"/>
              <a:t>The set, timing and order of these hidden events determines an individual’s exposure history</a:t>
            </a:r>
          </a:p>
          <a:p>
            <a:pPr lvl="1"/>
            <a:r>
              <a:rPr lang="en-US" dirty="0"/>
              <a:t>Exposure history governs latent immunological state, which in context of serology are latent antibody/B-cell levels</a:t>
            </a:r>
          </a:p>
          <a:p>
            <a:pPr lvl="1"/>
            <a:r>
              <a:rPr lang="en-US" dirty="0"/>
              <a:t>We have noisy and imperfect snapshots of these latent antibody levels through sampling – they are incomplete, but we can model the stages</a:t>
            </a:r>
          </a:p>
          <a:p>
            <a:endParaRPr lang="en-US" dirty="0"/>
          </a:p>
        </p:txBody>
      </p:sp>
      <p:sp>
        <p:nvSpPr>
          <p:cNvPr id="4" name="Slide Number Placeholder 3"/>
          <p:cNvSpPr>
            <a:spLocks noGrp="1"/>
          </p:cNvSpPr>
          <p:nvPr>
            <p:ph type="sldNum" sz="quarter" idx="5"/>
          </p:nvPr>
        </p:nvSpPr>
        <p:spPr/>
        <p:txBody>
          <a:bodyPr/>
          <a:lstStyle/>
          <a:p>
            <a:fld id="{676AAB91-D74A-9241-89A3-11258460A026}" type="slidenum">
              <a:rPr lang="en-US" smtClean="0"/>
              <a:t>85</a:t>
            </a:fld>
            <a:endParaRPr lang="en-US"/>
          </a:p>
        </p:txBody>
      </p:sp>
    </p:spTree>
    <p:extLst>
      <p:ext uri="{BB962C8B-B14F-4D97-AF65-F5344CB8AC3E}">
        <p14:creationId xmlns:p14="http://schemas.microsoft.com/office/powerpoint/2010/main" val="5448366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HMM from thesis</a:t>
            </a:r>
          </a:p>
          <a:p>
            <a:pPr lvl="1"/>
            <a:r>
              <a:rPr lang="en-US" dirty="0"/>
              <a:t>Talk about how exposures are hidden events</a:t>
            </a:r>
          </a:p>
          <a:p>
            <a:pPr lvl="1"/>
            <a:r>
              <a:rPr lang="en-US" dirty="0"/>
              <a:t>The set, timing and order of these hidden events determines an individual’s exposure history</a:t>
            </a:r>
          </a:p>
          <a:p>
            <a:pPr lvl="1"/>
            <a:r>
              <a:rPr lang="en-US" dirty="0"/>
              <a:t>Exposure history governs latent immunological state, which in context of serology are latent antibody/B-cell levels</a:t>
            </a:r>
          </a:p>
          <a:p>
            <a:pPr lvl="1"/>
            <a:r>
              <a:rPr lang="en-US" dirty="0"/>
              <a:t>We have noisy and imperfect snapshots of these latent antibody levels through sampling – they are incomplete, but we can model the stages</a:t>
            </a:r>
          </a:p>
          <a:p>
            <a:endParaRPr lang="en-US" dirty="0"/>
          </a:p>
        </p:txBody>
      </p:sp>
      <p:sp>
        <p:nvSpPr>
          <p:cNvPr id="4" name="Slide Number Placeholder 3"/>
          <p:cNvSpPr>
            <a:spLocks noGrp="1"/>
          </p:cNvSpPr>
          <p:nvPr>
            <p:ph type="sldNum" sz="quarter" idx="5"/>
          </p:nvPr>
        </p:nvSpPr>
        <p:spPr/>
        <p:txBody>
          <a:bodyPr/>
          <a:lstStyle/>
          <a:p>
            <a:fld id="{676AAB91-D74A-9241-89A3-11258460A026}" type="slidenum">
              <a:rPr lang="en-US" smtClean="0"/>
              <a:t>86</a:t>
            </a:fld>
            <a:endParaRPr lang="en-US"/>
          </a:p>
        </p:txBody>
      </p:sp>
    </p:spTree>
    <p:extLst>
      <p:ext uri="{BB962C8B-B14F-4D97-AF65-F5344CB8AC3E}">
        <p14:creationId xmlns:p14="http://schemas.microsoft.com/office/powerpoint/2010/main" val="340584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None/>
            </a:pPr>
            <a:r>
              <a:rPr lang="en-US" sz="1200" b="0" i="0" u="none" strike="noStrike" dirty="0">
                <a:solidFill>
                  <a:srgbClr val="000000"/>
                </a:solidFill>
                <a:effectLst/>
                <a:latin typeface="Arial" panose="020B0604020202020204" pitchFamily="34" charset="0"/>
              </a:rPr>
              <a:t>1: I wanted go through 3 main use cases that we think serosim will be useful for so that you can have these in the back of your mind as we move foreword.</a:t>
            </a:r>
            <a:endParaRPr lang="en-US" dirty="0"/>
          </a:p>
        </p:txBody>
      </p:sp>
      <p:sp>
        <p:nvSpPr>
          <p:cNvPr id="4" name="Slide Number Placeholder 3"/>
          <p:cNvSpPr>
            <a:spLocks noGrp="1"/>
          </p:cNvSpPr>
          <p:nvPr>
            <p:ph type="sldNum" sz="quarter" idx="5"/>
          </p:nvPr>
        </p:nvSpPr>
        <p:spPr/>
        <p:txBody>
          <a:bodyPr/>
          <a:lstStyle/>
          <a:p>
            <a:fld id="{BB09A87B-5AED-9548-9337-B2C8AA3EB3A2}" type="slidenum">
              <a:rPr lang="en-US" smtClean="0"/>
              <a:t>19</a:t>
            </a:fld>
            <a:endParaRPr lang="en-US"/>
          </a:p>
        </p:txBody>
      </p:sp>
    </p:spTree>
    <p:extLst>
      <p:ext uri="{BB962C8B-B14F-4D97-AF65-F5344CB8AC3E}">
        <p14:creationId xmlns:p14="http://schemas.microsoft.com/office/powerpoint/2010/main" val="17989996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HMM from thesis</a:t>
            </a:r>
          </a:p>
          <a:p>
            <a:pPr lvl="1"/>
            <a:r>
              <a:rPr lang="en-US" dirty="0"/>
              <a:t>Talk about how exposures are hidden events</a:t>
            </a:r>
          </a:p>
          <a:p>
            <a:pPr lvl="1"/>
            <a:r>
              <a:rPr lang="en-US" dirty="0"/>
              <a:t>The set, timing and order of these hidden events determines an individual’s exposure history</a:t>
            </a:r>
          </a:p>
          <a:p>
            <a:pPr lvl="1"/>
            <a:r>
              <a:rPr lang="en-US" dirty="0"/>
              <a:t>Exposure history governs latent immunological state, which in context of serology are latent antibody/B-cell levels</a:t>
            </a:r>
          </a:p>
          <a:p>
            <a:pPr lvl="1"/>
            <a:r>
              <a:rPr lang="en-US" dirty="0"/>
              <a:t>We have noisy and imperfect snapshots of these latent antibody levels through sampling – they are incomplete, but we can model the stages</a:t>
            </a:r>
          </a:p>
          <a:p>
            <a:endParaRPr lang="en-US" dirty="0"/>
          </a:p>
        </p:txBody>
      </p:sp>
      <p:sp>
        <p:nvSpPr>
          <p:cNvPr id="4" name="Slide Number Placeholder 3"/>
          <p:cNvSpPr>
            <a:spLocks noGrp="1"/>
          </p:cNvSpPr>
          <p:nvPr>
            <p:ph type="sldNum" sz="quarter" idx="5"/>
          </p:nvPr>
        </p:nvSpPr>
        <p:spPr/>
        <p:txBody>
          <a:bodyPr/>
          <a:lstStyle/>
          <a:p>
            <a:fld id="{676AAB91-D74A-9241-89A3-11258460A026}" type="slidenum">
              <a:rPr lang="en-US" smtClean="0"/>
              <a:t>87</a:t>
            </a:fld>
            <a:endParaRPr lang="en-US"/>
          </a:p>
        </p:txBody>
      </p:sp>
    </p:spTree>
    <p:extLst>
      <p:ext uri="{BB962C8B-B14F-4D97-AF65-F5344CB8AC3E}">
        <p14:creationId xmlns:p14="http://schemas.microsoft.com/office/powerpoint/2010/main" val="8091946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HMM from thesis</a:t>
            </a:r>
          </a:p>
          <a:p>
            <a:pPr lvl="1"/>
            <a:r>
              <a:rPr lang="en-US" dirty="0"/>
              <a:t>Talk about how exposures are hidden events</a:t>
            </a:r>
          </a:p>
          <a:p>
            <a:pPr lvl="1"/>
            <a:r>
              <a:rPr lang="en-US" dirty="0"/>
              <a:t>The set, timing and order of these hidden events determines an individual’s exposure history</a:t>
            </a:r>
          </a:p>
          <a:p>
            <a:pPr lvl="1"/>
            <a:r>
              <a:rPr lang="en-US" dirty="0"/>
              <a:t>Exposure history governs latent immunological state, which in context of serology are latent antibody/B-cell levels</a:t>
            </a:r>
          </a:p>
          <a:p>
            <a:pPr lvl="1"/>
            <a:r>
              <a:rPr lang="en-US" dirty="0"/>
              <a:t>We have noisy and imperfect snapshots of these latent antibody levels through sampling – they are incomplete, but we can model the stages</a:t>
            </a:r>
          </a:p>
          <a:p>
            <a:endParaRPr lang="en-US" dirty="0"/>
          </a:p>
        </p:txBody>
      </p:sp>
      <p:sp>
        <p:nvSpPr>
          <p:cNvPr id="4" name="Slide Number Placeholder 3"/>
          <p:cNvSpPr>
            <a:spLocks noGrp="1"/>
          </p:cNvSpPr>
          <p:nvPr>
            <p:ph type="sldNum" sz="quarter" idx="5"/>
          </p:nvPr>
        </p:nvSpPr>
        <p:spPr/>
        <p:txBody>
          <a:bodyPr/>
          <a:lstStyle/>
          <a:p>
            <a:fld id="{676AAB91-D74A-9241-89A3-11258460A026}" type="slidenum">
              <a:rPr lang="en-US" smtClean="0"/>
              <a:t>88</a:t>
            </a:fld>
            <a:endParaRPr lang="en-US"/>
          </a:p>
        </p:txBody>
      </p:sp>
    </p:spTree>
    <p:extLst>
      <p:ext uri="{BB962C8B-B14F-4D97-AF65-F5344CB8AC3E}">
        <p14:creationId xmlns:p14="http://schemas.microsoft.com/office/powerpoint/2010/main" val="1510032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HMM from thesis</a:t>
            </a:r>
          </a:p>
          <a:p>
            <a:pPr lvl="1"/>
            <a:r>
              <a:rPr lang="en-US" dirty="0"/>
              <a:t>Talk about how exposures are hidden events</a:t>
            </a:r>
          </a:p>
          <a:p>
            <a:pPr lvl="1"/>
            <a:r>
              <a:rPr lang="en-US" dirty="0"/>
              <a:t>The set, timing and order of these hidden events determines an individual’s exposure history</a:t>
            </a:r>
          </a:p>
          <a:p>
            <a:pPr lvl="1"/>
            <a:r>
              <a:rPr lang="en-US" dirty="0"/>
              <a:t>Exposure history governs latent immunological state, which in context of serology are latent antibody/B-cell levels</a:t>
            </a:r>
          </a:p>
          <a:p>
            <a:pPr lvl="1"/>
            <a:r>
              <a:rPr lang="en-US" dirty="0"/>
              <a:t>We have noisy and imperfect snapshots of these latent antibody levels through sampling – they are incomplete, but we can model the stages</a:t>
            </a:r>
          </a:p>
          <a:p>
            <a:endParaRPr lang="en-US" dirty="0"/>
          </a:p>
        </p:txBody>
      </p:sp>
      <p:sp>
        <p:nvSpPr>
          <p:cNvPr id="4" name="Slide Number Placeholder 3"/>
          <p:cNvSpPr>
            <a:spLocks noGrp="1"/>
          </p:cNvSpPr>
          <p:nvPr>
            <p:ph type="sldNum" sz="quarter" idx="5"/>
          </p:nvPr>
        </p:nvSpPr>
        <p:spPr/>
        <p:txBody>
          <a:bodyPr/>
          <a:lstStyle/>
          <a:p>
            <a:fld id="{676AAB91-D74A-9241-89A3-11258460A026}" type="slidenum">
              <a:rPr lang="en-US" smtClean="0"/>
              <a:t>89</a:t>
            </a:fld>
            <a:endParaRPr lang="en-US"/>
          </a:p>
        </p:txBody>
      </p:sp>
    </p:spTree>
    <p:extLst>
      <p:ext uri="{BB962C8B-B14F-4D97-AF65-F5344CB8AC3E}">
        <p14:creationId xmlns:p14="http://schemas.microsoft.com/office/powerpoint/2010/main" val="17546903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HMM from thesis</a:t>
            </a:r>
          </a:p>
          <a:p>
            <a:pPr lvl="1"/>
            <a:r>
              <a:rPr lang="en-US" dirty="0"/>
              <a:t>Talk about how exposures are hidden events</a:t>
            </a:r>
          </a:p>
          <a:p>
            <a:pPr lvl="1"/>
            <a:r>
              <a:rPr lang="en-US" dirty="0"/>
              <a:t>The set, timing and order of these hidden events determines an individual’s exposure history</a:t>
            </a:r>
          </a:p>
          <a:p>
            <a:pPr lvl="1"/>
            <a:r>
              <a:rPr lang="en-US" dirty="0"/>
              <a:t>Exposure history governs latent immunological state, which in context of serology are latent antibody/B-cell levels</a:t>
            </a:r>
          </a:p>
          <a:p>
            <a:pPr lvl="1"/>
            <a:r>
              <a:rPr lang="en-US" dirty="0"/>
              <a:t>We have noisy and imperfect snapshots of these latent antibody levels through sampling – they are incomplete, but we can model the stages</a:t>
            </a:r>
          </a:p>
          <a:p>
            <a:endParaRPr lang="en-US" dirty="0"/>
          </a:p>
        </p:txBody>
      </p:sp>
      <p:sp>
        <p:nvSpPr>
          <p:cNvPr id="4" name="Slide Number Placeholder 3"/>
          <p:cNvSpPr>
            <a:spLocks noGrp="1"/>
          </p:cNvSpPr>
          <p:nvPr>
            <p:ph type="sldNum" sz="quarter" idx="5"/>
          </p:nvPr>
        </p:nvSpPr>
        <p:spPr/>
        <p:txBody>
          <a:bodyPr/>
          <a:lstStyle/>
          <a:p>
            <a:fld id="{676AAB91-D74A-9241-89A3-11258460A026}" type="slidenum">
              <a:rPr lang="en-US" smtClean="0"/>
              <a:t>90</a:t>
            </a:fld>
            <a:endParaRPr lang="en-US"/>
          </a:p>
        </p:txBody>
      </p:sp>
    </p:spTree>
    <p:extLst>
      <p:ext uri="{BB962C8B-B14F-4D97-AF65-F5344CB8AC3E}">
        <p14:creationId xmlns:p14="http://schemas.microsoft.com/office/powerpoint/2010/main" val="2096107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BFB4C0-7CBD-4E49-ADF5-AD9E49B48472}" type="slidenum">
              <a:rPr lang="en-US" smtClean="0"/>
              <a:t>20</a:t>
            </a:fld>
            <a:endParaRPr lang="en-US"/>
          </a:p>
        </p:txBody>
      </p:sp>
    </p:spTree>
    <p:extLst>
      <p:ext uri="{BB962C8B-B14F-4D97-AF65-F5344CB8AC3E}">
        <p14:creationId xmlns:p14="http://schemas.microsoft.com/office/powerpoint/2010/main" val="3948693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gone through all of the required inputs… let’s take another look at how we would run this simulation </a:t>
            </a:r>
          </a:p>
        </p:txBody>
      </p:sp>
      <p:sp>
        <p:nvSpPr>
          <p:cNvPr id="4" name="Slide Number Placeholder 3"/>
          <p:cNvSpPr>
            <a:spLocks noGrp="1"/>
          </p:cNvSpPr>
          <p:nvPr>
            <p:ph type="sldNum" sz="quarter" idx="5"/>
          </p:nvPr>
        </p:nvSpPr>
        <p:spPr/>
        <p:txBody>
          <a:bodyPr/>
          <a:lstStyle/>
          <a:p>
            <a:fld id="{BB09A87B-5AED-9548-9337-B2C8AA3EB3A2}" type="slidenum">
              <a:rPr lang="en-US" smtClean="0"/>
              <a:t>24</a:t>
            </a:fld>
            <a:endParaRPr lang="en-US"/>
          </a:p>
        </p:txBody>
      </p:sp>
    </p:spTree>
    <p:extLst>
      <p:ext uri="{BB962C8B-B14F-4D97-AF65-F5344CB8AC3E}">
        <p14:creationId xmlns:p14="http://schemas.microsoft.com/office/powerpoint/2010/main" val="327313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Here, the user specifies the start and end time for the simulation. The model will simulate from the initial time point to the final time point in increments of one unless specified otherwise. These are arbitrary time steps selected by the user which will need to be scaled to the right time resolution to match any time-based parameters used in the model (e.g., antibody waning rates). </a:t>
            </a:r>
          </a:p>
          <a:p>
            <a:pPr marL="228600" indent="-228600">
              <a:buAutoNum type="arabicParenR"/>
            </a:pPr>
            <a:endParaRPr lang="en-US" dirty="0"/>
          </a:p>
          <a:p>
            <a:r>
              <a:rPr lang="en-US" dirty="0"/>
              <a:t>2) Users will specify the population size and have the option of specifying any population demographic elements of interest and relevance for the subsequent models like an individual’s socioeconomic status, nutritional status, sex, group, birth time, </a:t>
            </a:r>
            <a:r>
              <a:rPr lang="en-US" dirty="0" err="1"/>
              <a:t>etc</a:t>
            </a:r>
            <a:r>
              <a:rPr lang="en-US" dirty="0"/>
              <a:t>… via the demography argument.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Here, users specify the relationship between exposure event x and biomarker(s) b. Users will define the biomarker(s) affected by each exposure type within the exposure-to-biomarker map which follows a many-to-many relationship and tells the antibody model f which biomarker(s) (e.g., which specific antibody titers) will get boosted and tracked after each exposure event x, allowing for simulation of a diverse range of pathogen systems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B09A87B-5AED-9548-9337-B2C8AA3EB3A2}" type="slidenum">
              <a:rPr lang="en-US" smtClean="0"/>
              <a:t>27</a:t>
            </a:fld>
            <a:endParaRPr lang="en-US"/>
          </a:p>
        </p:txBody>
      </p:sp>
    </p:spTree>
    <p:extLst>
      <p:ext uri="{BB962C8B-B14F-4D97-AF65-F5344CB8AC3E}">
        <p14:creationId xmlns:p14="http://schemas.microsoft.com/office/powerpoint/2010/main" val="2169720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Here, the user specifies the start and end time for the simulation. The model will simulate from the initial time point to the final time point in increments of one unless specified otherwise. These are arbitrary time steps selected by the user which will need to be scaled to the right time resolution to match any time-based parameters used in the model (e.g., antibody waning rates). </a:t>
            </a:r>
          </a:p>
          <a:p>
            <a:pPr marL="228600" indent="-228600">
              <a:buAutoNum type="arabicParenR"/>
            </a:pPr>
            <a:endParaRPr lang="en-US" dirty="0"/>
          </a:p>
          <a:p>
            <a:r>
              <a:rPr lang="en-US" dirty="0"/>
              <a:t>2) Users will specify the population size and have the option of specifying any population demographic elements of interest and relevance for the subsequent models like an individual’s socioeconomic status, nutritional status, sex, group, birth time, </a:t>
            </a:r>
            <a:r>
              <a:rPr lang="en-US" dirty="0" err="1"/>
              <a:t>etc</a:t>
            </a:r>
            <a:r>
              <a:rPr lang="en-US" dirty="0"/>
              <a:t>… via the demography argument.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Here, users specify the relationship between exposure event x and biomarker(s) b. Users will define the biomarker(s) affected by each exposure type within the exposure-to-biomarker map which follows a many-to-many relationship and tells the antibody model f which biomarker(s) (e.g., which specific antibody titers) will get boosted and tracked after each exposure event x, allowing for simulation of a diverse range of pathogen systems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B09A87B-5AED-9548-9337-B2C8AA3EB3A2}" type="slidenum">
              <a:rPr lang="en-US" smtClean="0"/>
              <a:t>28</a:t>
            </a:fld>
            <a:endParaRPr lang="en-US"/>
          </a:p>
        </p:txBody>
      </p:sp>
    </p:spTree>
    <p:extLst>
      <p:ext uri="{BB962C8B-B14F-4D97-AF65-F5344CB8AC3E}">
        <p14:creationId xmlns:p14="http://schemas.microsoft.com/office/powerpoint/2010/main" val="4119155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Here, the user specifies the start and end time for the simulation. The model will simulate from the initial time point to the final time point in increments of one unless specified otherwise. These are arbitrary time steps selected by the user which will need to be scaled to the right time resolution to match any time-based parameters used in the model (e.g., antibody waning rates). </a:t>
            </a:r>
          </a:p>
          <a:p>
            <a:pPr marL="228600" indent="-228600">
              <a:buAutoNum type="arabicParenR"/>
            </a:pPr>
            <a:endParaRPr lang="en-US" dirty="0"/>
          </a:p>
          <a:p>
            <a:r>
              <a:rPr lang="en-US" dirty="0"/>
              <a:t>2) Users will specify the population size and have the option of specifying any population demographic elements of interest and relevance for the subsequent models like an individual’s socioeconomic status, nutritional status, sex, group, birth time, </a:t>
            </a:r>
            <a:r>
              <a:rPr lang="en-US" dirty="0" err="1"/>
              <a:t>etc</a:t>
            </a:r>
            <a:r>
              <a:rPr lang="en-US" dirty="0"/>
              <a:t>… via the demography argument.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Here, users specify the relationship between exposure event x and biomarker(s) b. Users will define the biomarker(s) affected by each exposure type within the exposure-to-biomarker map which follows a many-to-many relationship and tells the antibody model f which biomarker(s) (e.g., which specific antibody titers) will get boosted and tracked after each exposure event x, allowing for simulation of a diverse range of pathogen systems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B09A87B-5AED-9548-9337-B2C8AA3EB3A2}" type="slidenum">
              <a:rPr lang="en-US" smtClean="0"/>
              <a:t>30</a:t>
            </a:fld>
            <a:endParaRPr lang="en-US"/>
          </a:p>
        </p:txBody>
      </p:sp>
    </p:spTree>
    <p:extLst>
      <p:ext uri="{BB962C8B-B14F-4D97-AF65-F5344CB8AC3E}">
        <p14:creationId xmlns:p14="http://schemas.microsoft.com/office/powerpoint/2010/main" val="37540712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61E9E-ED51-992F-D7E0-B9A9CFC550B3}"/>
              </a:ext>
            </a:extLst>
          </p:cNvPr>
          <p:cNvSpPr>
            <a:spLocks noGrp="1"/>
          </p:cNvSpPr>
          <p:nvPr>
            <p:ph type="ctrTitle" hasCustomPrompt="1"/>
          </p:nvPr>
        </p:nvSpPr>
        <p:spPr>
          <a:xfrm>
            <a:off x="794044" y="2320033"/>
            <a:ext cx="7705725" cy="1786731"/>
          </a:xfrm>
        </p:spPr>
        <p:txBody>
          <a:bodyPr anchor="b"/>
          <a:lstStyle>
            <a:lvl1pPr algn="l">
              <a:lnSpc>
                <a:spcPts val="6250"/>
              </a:lnSpc>
              <a:defRPr sz="4900">
                <a:solidFill>
                  <a:schemeClr val="bg1"/>
                </a:solidFill>
              </a:defRPr>
            </a:lvl1pPr>
          </a:lstStyle>
          <a:p>
            <a:r>
              <a:rPr lang="en-GB" dirty="0"/>
              <a:t>Title</a:t>
            </a:r>
          </a:p>
        </p:txBody>
      </p:sp>
      <p:sp>
        <p:nvSpPr>
          <p:cNvPr id="3" name="Subtitle 2">
            <a:extLst>
              <a:ext uri="{FF2B5EF4-FFF2-40B4-BE49-F238E27FC236}">
                <a16:creationId xmlns:a16="http://schemas.microsoft.com/office/drawing/2014/main" id="{15B4C36A-DF60-9B29-34E4-41C2FAC12B85}"/>
              </a:ext>
            </a:extLst>
          </p:cNvPr>
          <p:cNvSpPr>
            <a:spLocks noGrp="1"/>
          </p:cNvSpPr>
          <p:nvPr>
            <p:ph type="subTitle" idx="1" hasCustomPrompt="1"/>
          </p:nvPr>
        </p:nvSpPr>
        <p:spPr>
          <a:xfrm>
            <a:off x="794044" y="4490242"/>
            <a:ext cx="7705725" cy="472283"/>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Subtitle</a:t>
            </a:r>
          </a:p>
        </p:txBody>
      </p:sp>
      <p:sp>
        <p:nvSpPr>
          <p:cNvPr id="11" name="Text Placeholder 10">
            <a:extLst>
              <a:ext uri="{FF2B5EF4-FFF2-40B4-BE49-F238E27FC236}">
                <a16:creationId xmlns:a16="http://schemas.microsoft.com/office/drawing/2014/main" id="{3058EC2E-4C9F-5404-3640-0C65E4031B57}"/>
              </a:ext>
            </a:extLst>
          </p:cNvPr>
          <p:cNvSpPr>
            <a:spLocks noGrp="1"/>
          </p:cNvSpPr>
          <p:nvPr>
            <p:ph type="body" sz="quarter" idx="11" hasCustomPrompt="1"/>
          </p:nvPr>
        </p:nvSpPr>
        <p:spPr>
          <a:xfrm>
            <a:off x="794044" y="5344417"/>
            <a:ext cx="7705725" cy="370584"/>
          </a:xfrm>
          <a:prstGeom prst="rect">
            <a:avLst/>
          </a:prstGeom>
        </p:spPr>
        <p:txBody>
          <a:bodyPr/>
          <a:lstStyle>
            <a:lvl1pPr>
              <a:lnSpc>
                <a:spcPct val="100000"/>
              </a:lnSpc>
              <a:defRPr sz="1600">
                <a:solidFill>
                  <a:schemeClr val="bg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Presenter and/or date</a:t>
            </a:r>
            <a:endParaRPr lang="en-US" dirty="0"/>
          </a:p>
        </p:txBody>
      </p:sp>
      <p:pic>
        <p:nvPicPr>
          <p:cNvPr id="9" name="Picture 8">
            <a:extLst>
              <a:ext uri="{FF2B5EF4-FFF2-40B4-BE49-F238E27FC236}">
                <a16:creationId xmlns:a16="http://schemas.microsoft.com/office/drawing/2014/main" id="{CD6ED402-370B-452D-84DE-DE86127260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16324" y="580693"/>
            <a:ext cx="975600" cy="975600"/>
          </a:xfrm>
          <a:prstGeom prst="rect">
            <a:avLst/>
          </a:prstGeom>
        </p:spPr>
      </p:pic>
      <p:pic>
        <p:nvPicPr>
          <p:cNvPr id="7" name="Picture 6">
            <a:extLst>
              <a:ext uri="{FF2B5EF4-FFF2-40B4-BE49-F238E27FC236}">
                <a16:creationId xmlns:a16="http://schemas.microsoft.com/office/drawing/2014/main" id="{5E8B5670-4769-4846-BCE6-BDEC5C22DA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2618" y="578729"/>
            <a:ext cx="2337299" cy="1144800"/>
          </a:xfrm>
          <a:prstGeom prst="rect">
            <a:avLst/>
          </a:prstGeom>
        </p:spPr>
      </p:pic>
    </p:spTree>
    <p:extLst>
      <p:ext uri="{BB962C8B-B14F-4D97-AF65-F5344CB8AC3E}">
        <p14:creationId xmlns:p14="http://schemas.microsoft.com/office/powerpoint/2010/main" val="137851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sp>
        <p:nvSpPr>
          <p:cNvPr id="11" name="object 5">
            <a:extLst>
              <a:ext uri="{FF2B5EF4-FFF2-40B4-BE49-F238E27FC236}">
                <a16:creationId xmlns:a16="http://schemas.microsoft.com/office/drawing/2014/main" id="{3260914D-2179-F5E7-6AEF-1B3FCD15B664}"/>
              </a:ext>
            </a:extLst>
          </p:cNvPr>
          <p:cNvSpPr/>
          <p:nvPr/>
        </p:nvSpPr>
        <p:spPr>
          <a:xfrm>
            <a:off x="0" y="6320345"/>
            <a:ext cx="12193270" cy="537845"/>
          </a:xfrm>
          <a:custGeom>
            <a:avLst/>
            <a:gdLst/>
            <a:ahLst/>
            <a:cxnLst/>
            <a:rect l="l" t="t" r="r" b="b"/>
            <a:pathLst>
              <a:path w="12193270" h="537845">
                <a:moveTo>
                  <a:pt x="12193206" y="0"/>
                </a:moveTo>
                <a:lnTo>
                  <a:pt x="0" y="0"/>
                </a:lnTo>
                <a:lnTo>
                  <a:pt x="0" y="537654"/>
                </a:lnTo>
                <a:lnTo>
                  <a:pt x="12193206" y="537654"/>
                </a:lnTo>
                <a:lnTo>
                  <a:pt x="12193206" y="0"/>
                </a:lnTo>
                <a:close/>
              </a:path>
            </a:pathLst>
          </a:custGeom>
          <a:solidFill>
            <a:schemeClr val="tx2"/>
          </a:solidFill>
        </p:spPr>
        <p:txBody>
          <a:bodyPr wrap="square" lIns="0" tIns="0" rIns="0" bIns="0" rtlCol="0"/>
          <a:lstStyle/>
          <a:p>
            <a:endParaRPr dirty="0"/>
          </a:p>
        </p:txBody>
      </p:sp>
      <p:sp>
        <p:nvSpPr>
          <p:cNvPr id="2" name="Title 1">
            <a:extLst>
              <a:ext uri="{FF2B5EF4-FFF2-40B4-BE49-F238E27FC236}">
                <a16:creationId xmlns:a16="http://schemas.microsoft.com/office/drawing/2014/main" id="{8BCD3216-EE4B-142A-37B2-8F088BC53FF9}"/>
              </a:ext>
            </a:extLst>
          </p:cNvPr>
          <p:cNvSpPr>
            <a:spLocks noGrp="1"/>
          </p:cNvSpPr>
          <p:nvPr userDrawn="1">
            <p:ph type="title" hasCustomPrompt="1"/>
          </p:nvPr>
        </p:nvSpPr>
        <p:spPr>
          <a:xfrm>
            <a:off x="790574" y="736600"/>
            <a:ext cx="10596563" cy="701675"/>
          </a:xfrm>
        </p:spPr>
        <p:txBody>
          <a:bodyPr/>
          <a:lstStyle>
            <a:lvl1pPr>
              <a:defRPr/>
            </a:lvl1pPr>
          </a:lstStyle>
          <a:p>
            <a:r>
              <a:rPr lang="en-US" dirty="0"/>
              <a:t>Heading</a:t>
            </a:r>
            <a:endParaRPr lang="en-GB" dirty="0"/>
          </a:p>
        </p:txBody>
      </p:sp>
      <p:sp>
        <p:nvSpPr>
          <p:cNvPr id="7" name="Slide Number Placeholder 6">
            <a:extLst>
              <a:ext uri="{FF2B5EF4-FFF2-40B4-BE49-F238E27FC236}">
                <a16:creationId xmlns:a16="http://schemas.microsoft.com/office/drawing/2014/main" id="{FA1F628B-3C3B-56B9-B7C1-39C05962BD71}"/>
              </a:ext>
            </a:extLst>
          </p:cNvPr>
          <p:cNvSpPr>
            <a:spLocks noGrp="1"/>
          </p:cNvSpPr>
          <p:nvPr userDrawn="1">
            <p:ph type="sldNum" sz="quarter" idx="10"/>
          </p:nvPr>
        </p:nvSpPr>
        <p:spPr>
          <a:xfrm>
            <a:off x="11691143" y="6438899"/>
            <a:ext cx="269875" cy="257175"/>
          </a:xfrm>
          <a:prstGeom prst="rect">
            <a:avLst/>
          </a:prstGeom>
        </p:spPr>
        <p:txBody>
          <a:bodyPr/>
          <a:lstStyle>
            <a:lvl1pPr>
              <a:defRPr>
                <a:solidFill>
                  <a:schemeClr val="bg1"/>
                </a:solidFill>
              </a:defRPr>
            </a:lvl1pPr>
          </a:lstStyle>
          <a:p>
            <a:fld id="{7CC3F808-C7E8-4131-9EFE-B613B7BC3B90}" type="slidenum">
              <a:rPr lang="en-GB" smtClean="0"/>
              <a:pPr/>
              <a:t>‹#›</a:t>
            </a:fld>
            <a:endParaRPr lang="en-GB"/>
          </a:p>
        </p:txBody>
      </p:sp>
      <p:grpSp>
        <p:nvGrpSpPr>
          <p:cNvPr id="8" name="Group 7">
            <a:extLst>
              <a:ext uri="{FF2B5EF4-FFF2-40B4-BE49-F238E27FC236}">
                <a16:creationId xmlns:a16="http://schemas.microsoft.com/office/drawing/2014/main" id="{F165C20B-402B-4DEA-A41F-8F3C13FE62B6}"/>
              </a:ext>
            </a:extLst>
          </p:cNvPr>
          <p:cNvGrpSpPr/>
          <p:nvPr userDrawn="1"/>
        </p:nvGrpSpPr>
        <p:grpSpPr>
          <a:xfrm>
            <a:off x="316179" y="6438899"/>
            <a:ext cx="2710866" cy="298115"/>
            <a:chOff x="316179" y="6438899"/>
            <a:chExt cx="2710866" cy="298115"/>
          </a:xfrm>
        </p:grpSpPr>
        <p:pic>
          <p:nvPicPr>
            <p:cNvPr id="9" name="Picture 8">
              <a:extLst>
                <a:ext uri="{FF2B5EF4-FFF2-40B4-BE49-F238E27FC236}">
                  <a16:creationId xmlns:a16="http://schemas.microsoft.com/office/drawing/2014/main" id="{BE586F48-8A83-4866-B9E2-BC9BBB849A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6740" y="6438899"/>
              <a:ext cx="2440305" cy="298115"/>
            </a:xfrm>
            <a:prstGeom prst="rect">
              <a:avLst/>
            </a:prstGeom>
          </p:spPr>
        </p:pic>
        <p:sp>
          <p:nvSpPr>
            <p:cNvPr id="12" name="object 6">
              <a:extLst>
                <a:ext uri="{FF2B5EF4-FFF2-40B4-BE49-F238E27FC236}">
                  <a16:creationId xmlns:a16="http://schemas.microsoft.com/office/drawing/2014/main" id="{E49268C1-2213-447F-8841-C98BF5DC11F0}"/>
                </a:ext>
              </a:extLst>
            </p:cNvPr>
            <p:cNvSpPr/>
            <p:nvPr/>
          </p:nvSpPr>
          <p:spPr>
            <a:xfrm>
              <a:off x="316179" y="6458418"/>
              <a:ext cx="254635" cy="254635"/>
            </a:xfrm>
            <a:custGeom>
              <a:avLst/>
              <a:gdLst/>
              <a:ahLst/>
              <a:cxnLst/>
              <a:rect l="l" t="t" r="r" b="b"/>
              <a:pathLst>
                <a:path w="254634" h="254634">
                  <a:moveTo>
                    <a:pt x="254419" y="0"/>
                  </a:moveTo>
                  <a:lnTo>
                    <a:pt x="126784" y="105625"/>
                  </a:lnTo>
                  <a:lnTo>
                    <a:pt x="0" y="25"/>
                  </a:lnTo>
                  <a:lnTo>
                    <a:pt x="0" y="254419"/>
                  </a:lnTo>
                  <a:lnTo>
                    <a:pt x="254419" y="254419"/>
                  </a:lnTo>
                  <a:lnTo>
                    <a:pt x="254419" y="0"/>
                  </a:lnTo>
                  <a:close/>
                </a:path>
              </a:pathLst>
            </a:custGeom>
            <a:solidFill>
              <a:schemeClr val="bg1"/>
            </a:solidFill>
          </p:spPr>
          <p:txBody>
            <a:bodyPr wrap="square" lIns="0" tIns="0" rIns="0" bIns="0" rtlCol="0"/>
            <a:lstStyle/>
            <a:p>
              <a:endParaRPr/>
            </a:p>
          </p:txBody>
        </p:sp>
      </p:grpSp>
    </p:spTree>
    <p:extLst>
      <p:ext uri="{BB962C8B-B14F-4D97-AF65-F5344CB8AC3E}">
        <p14:creationId xmlns:p14="http://schemas.microsoft.com/office/powerpoint/2010/main" val="3623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object 5">
            <a:extLst>
              <a:ext uri="{FF2B5EF4-FFF2-40B4-BE49-F238E27FC236}">
                <a16:creationId xmlns:a16="http://schemas.microsoft.com/office/drawing/2014/main" id="{B187C576-EF9A-D690-8A5C-00ACB0CA8005}"/>
              </a:ext>
            </a:extLst>
          </p:cNvPr>
          <p:cNvSpPr/>
          <p:nvPr/>
        </p:nvSpPr>
        <p:spPr>
          <a:xfrm>
            <a:off x="0" y="6320345"/>
            <a:ext cx="12193270" cy="537845"/>
          </a:xfrm>
          <a:custGeom>
            <a:avLst/>
            <a:gdLst/>
            <a:ahLst/>
            <a:cxnLst/>
            <a:rect l="l" t="t" r="r" b="b"/>
            <a:pathLst>
              <a:path w="12193270" h="537845">
                <a:moveTo>
                  <a:pt x="12193206" y="0"/>
                </a:moveTo>
                <a:lnTo>
                  <a:pt x="0" y="0"/>
                </a:lnTo>
                <a:lnTo>
                  <a:pt x="0" y="537654"/>
                </a:lnTo>
                <a:lnTo>
                  <a:pt x="12193206" y="537654"/>
                </a:lnTo>
                <a:lnTo>
                  <a:pt x="12193206" y="0"/>
                </a:lnTo>
                <a:close/>
              </a:path>
            </a:pathLst>
          </a:custGeom>
          <a:solidFill>
            <a:schemeClr val="tx2"/>
          </a:solidFill>
        </p:spPr>
        <p:txBody>
          <a:bodyPr wrap="square" lIns="0" tIns="0" rIns="0" bIns="0" rtlCol="0"/>
          <a:lstStyle/>
          <a:p>
            <a:endParaRPr dirty="0"/>
          </a:p>
        </p:txBody>
      </p:sp>
      <p:sp>
        <p:nvSpPr>
          <p:cNvPr id="5" name="Slide Number Placeholder 4">
            <a:extLst>
              <a:ext uri="{FF2B5EF4-FFF2-40B4-BE49-F238E27FC236}">
                <a16:creationId xmlns:a16="http://schemas.microsoft.com/office/drawing/2014/main" id="{6D080629-0743-4B8D-004F-B54A043A3E3D}"/>
              </a:ext>
            </a:extLst>
          </p:cNvPr>
          <p:cNvSpPr>
            <a:spLocks noGrp="1"/>
          </p:cNvSpPr>
          <p:nvPr userDrawn="1">
            <p:ph type="sldNum" sz="quarter" idx="10"/>
          </p:nvPr>
        </p:nvSpPr>
        <p:spPr>
          <a:xfrm>
            <a:off x="11691143" y="6438899"/>
            <a:ext cx="269875" cy="257175"/>
          </a:xfrm>
          <a:prstGeom prst="rect">
            <a:avLst/>
          </a:prstGeom>
        </p:spPr>
        <p:txBody>
          <a:bodyPr/>
          <a:lstStyle>
            <a:lvl1pPr>
              <a:defRPr>
                <a:solidFill>
                  <a:schemeClr val="bg1"/>
                </a:solidFill>
              </a:defRPr>
            </a:lvl1pPr>
          </a:lstStyle>
          <a:p>
            <a:fld id="{7CC3F808-C7E8-4131-9EFE-B613B7BC3B90}" type="slidenum">
              <a:rPr lang="en-GB" smtClean="0"/>
              <a:pPr/>
              <a:t>‹#›</a:t>
            </a:fld>
            <a:endParaRPr lang="en-GB"/>
          </a:p>
        </p:txBody>
      </p:sp>
      <p:grpSp>
        <p:nvGrpSpPr>
          <p:cNvPr id="8" name="Group 7">
            <a:extLst>
              <a:ext uri="{FF2B5EF4-FFF2-40B4-BE49-F238E27FC236}">
                <a16:creationId xmlns:a16="http://schemas.microsoft.com/office/drawing/2014/main" id="{9CE89CD7-A737-4D7F-B71E-66243C96D877}"/>
              </a:ext>
            </a:extLst>
          </p:cNvPr>
          <p:cNvGrpSpPr/>
          <p:nvPr userDrawn="1"/>
        </p:nvGrpSpPr>
        <p:grpSpPr>
          <a:xfrm>
            <a:off x="316179" y="6438899"/>
            <a:ext cx="2710866" cy="298115"/>
            <a:chOff x="316179" y="6438899"/>
            <a:chExt cx="2710866" cy="298115"/>
          </a:xfrm>
        </p:grpSpPr>
        <p:pic>
          <p:nvPicPr>
            <p:cNvPr id="9" name="Picture 8">
              <a:extLst>
                <a:ext uri="{FF2B5EF4-FFF2-40B4-BE49-F238E27FC236}">
                  <a16:creationId xmlns:a16="http://schemas.microsoft.com/office/drawing/2014/main" id="{44ECF33D-34B7-44BA-B196-FDB05A57D7B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6740" y="6438899"/>
              <a:ext cx="2440305" cy="298115"/>
            </a:xfrm>
            <a:prstGeom prst="rect">
              <a:avLst/>
            </a:prstGeom>
          </p:spPr>
        </p:pic>
        <p:sp>
          <p:nvSpPr>
            <p:cNvPr id="10" name="object 6">
              <a:extLst>
                <a:ext uri="{FF2B5EF4-FFF2-40B4-BE49-F238E27FC236}">
                  <a16:creationId xmlns:a16="http://schemas.microsoft.com/office/drawing/2014/main" id="{A8F1D832-2F37-4885-97AB-312A02B735A2}"/>
                </a:ext>
              </a:extLst>
            </p:cNvPr>
            <p:cNvSpPr/>
            <p:nvPr/>
          </p:nvSpPr>
          <p:spPr>
            <a:xfrm>
              <a:off x="316179" y="6458418"/>
              <a:ext cx="254635" cy="254635"/>
            </a:xfrm>
            <a:custGeom>
              <a:avLst/>
              <a:gdLst/>
              <a:ahLst/>
              <a:cxnLst/>
              <a:rect l="l" t="t" r="r" b="b"/>
              <a:pathLst>
                <a:path w="254634" h="254634">
                  <a:moveTo>
                    <a:pt x="254419" y="0"/>
                  </a:moveTo>
                  <a:lnTo>
                    <a:pt x="126784" y="105625"/>
                  </a:lnTo>
                  <a:lnTo>
                    <a:pt x="0" y="25"/>
                  </a:lnTo>
                  <a:lnTo>
                    <a:pt x="0" y="254419"/>
                  </a:lnTo>
                  <a:lnTo>
                    <a:pt x="254419" y="254419"/>
                  </a:lnTo>
                  <a:lnTo>
                    <a:pt x="254419" y="0"/>
                  </a:lnTo>
                  <a:close/>
                </a:path>
              </a:pathLst>
            </a:custGeom>
            <a:solidFill>
              <a:schemeClr val="bg1"/>
            </a:solidFill>
          </p:spPr>
          <p:txBody>
            <a:bodyPr wrap="square" lIns="0" tIns="0" rIns="0" bIns="0" rtlCol="0"/>
            <a:lstStyle/>
            <a:p>
              <a:endParaRPr/>
            </a:p>
          </p:txBody>
        </p:sp>
      </p:grpSp>
    </p:spTree>
    <p:extLst>
      <p:ext uri="{BB962C8B-B14F-4D97-AF65-F5344CB8AC3E}">
        <p14:creationId xmlns:p14="http://schemas.microsoft.com/office/powerpoint/2010/main" val="379791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1">
    <p:spTree>
      <p:nvGrpSpPr>
        <p:cNvPr id="1" name=""/>
        <p:cNvGrpSpPr/>
        <p:nvPr/>
      </p:nvGrpSpPr>
      <p:grpSpPr>
        <a:xfrm>
          <a:off x="0" y="0"/>
          <a:ext cx="0" cy="0"/>
          <a:chOff x="0" y="0"/>
          <a:chExt cx="0" cy="0"/>
        </a:xfrm>
      </p:grpSpPr>
      <p:sp>
        <p:nvSpPr>
          <p:cNvPr id="6" name="bg object 16">
            <a:extLst>
              <a:ext uri="{FF2B5EF4-FFF2-40B4-BE49-F238E27FC236}">
                <a16:creationId xmlns:a16="http://schemas.microsoft.com/office/drawing/2014/main" id="{2133F4BD-3A05-6BF0-9599-0623746B96D1}"/>
              </a:ext>
            </a:extLst>
          </p:cNvPr>
          <p:cNvSpPr/>
          <p:nvPr userDrawn="1"/>
        </p:nvSpPr>
        <p:spPr>
          <a:xfrm>
            <a:off x="-1270" y="0"/>
            <a:ext cx="12193270" cy="6858000"/>
          </a:xfrm>
          <a:custGeom>
            <a:avLst/>
            <a:gdLst/>
            <a:ahLst/>
            <a:cxnLst/>
            <a:rect l="l" t="t" r="r" b="b"/>
            <a:pathLst>
              <a:path w="12193270" h="6858000">
                <a:moveTo>
                  <a:pt x="12193206" y="0"/>
                </a:moveTo>
                <a:lnTo>
                  <a:pt x="0" y="0"/>
                </a:lnTo>
                <a:lnTo>
                  <a:pt x="0" y="258064"/>
                </a:lnTo>
                <a:lnTo>
                  <a:pt x="7924190" y="6857936"/>
                </a:lnTo>
                <a:lnTo>
                  <a:pt x="12193206" y="6857936"/>
                </a:lnTo>
                <a:lnTo>
                  <a:pt x="12193206" y="0"/>
                </a:lnTo>
                <a:close/>
              </a:path>
            </a:pathLst>
          </a:custGeom>
          <a:solidFill>
            <a:schemeClr val="tx2"/>
          </a:solidFill>
        </p:spPr>
        <p:txBody>
          <a:bodyPr wrap="square" lIns="0" tIns="0" rIns="0" bIns="0" rtlCol="0"/>
          <a:lstStyle/>
          <a:p>
            <a:endParaRPr/>
          </a:p>
        </p:txBody>
      </p:sp>
      <p:pic>
        <p:nvPicPr>
          <p:cNvPr id="5" name="Picture 4">
            <a:extLst>
              <a:ext uri="{FF2B5EF4-FFF2-40B4-BE49-F238E27FC236}">
                <a16:creationId xmlns:a16="http://schemas.microsoft.com/office/drawing/2014/main" id="{CE23110F-930A-45AF-ADED-101909A944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45729" y="504799"/>
            <a:ext cx="2337299" cy="1144800"/>
          </a:xfrm>
          <a:prstGeom prst="rect">
            <a:avLst/>
          </a:prstGeom>
        </p:spPr>
      </p:pic>
      <p:sp>
        <p:nvSpPr>
          <p:cNvPr id="2" name="Title 1">
            <a:extLst>
              <a:ext uri="{FF2B5EF4-FFF2-40B4-BE49-F238E27FC236}">
                <a16:creationId xmlns:a16="http://schemas.microsoft.com/office/drawing/2014/main" id="{CD761E9E-ED51-992F-D7E0-B9A9CFC550B3}"/>
              </a:ext>
            </a:extLst>
          </p:cNvPr>
          <p:cNvSpPr>
            <a:spLocks noGrp="1"/>
          </p:cNvSpPr>
          <p:nvPr>
            <p:ph type="ctrTitle" hasCustomPrompt="1"/>
          </p:nvPr>
        </p:nvSpPr>
        <p:spPr>
          <a:xfrm>
            <a:off x="794045" y="4241800"/>
            <a:ext cx="3396956" cy="1425250"/>
          </a:xfrm>
        </p:spPr>
        <p:txBody>
          <a:bodyPr anchor="b" anchorCtr="0"/>
          <a:lstStyle>
            <a:lvl1pPr algn="l">
              <a:lnSpc>
                <a:spcPts val="4200"/>
              </a:lnSpc>
              <a:defRPr sz="3600">
                <a:solidFill>
                  <a:schemeClr val="tx2"/>
                </a:solidFill>
              </a:defRPr>
            </a:lvl1pPr>
          </a:lstStyle>
          <a:p>
            <a:r>
              <a:rPr lang="en-GB" dirty="0"/>
              <a:t>Thank you</a:t>
            </a:r>
          </a:p>
        </p:txBody>
      </p:sp>
    </p:spTree>
    <p:extLst>
      <p:ext uri="{BB962C8B-B14F-4D97-AF65-F5344CB8AC3E}">
        <p14:creationId xmlns:p14="http://schemas.microsoft.com/office/powerpoint/2010/main" val="368856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d slide 2">
    <p:bg>
      <p:bgPr>
        <a:solidFill>
          <a:schemeClr val="tx2"/>
        </a:solidFill>
        <a:effectLst/>
      </p:bgPr>
    </p:bg>
    <p:spTree>
      <p:nvGrpSpPr>
        <p:cNvPr id="1" name=""/>
        <p:cNvGrpSpPr/>
        <p:nvPr/>
      </p:nvGrpSpPr>
      <p:grpSpPr>
        <a:xfrm>
          <a:off x="0" y="0"/>
          <a:ext cx="0" cy="0"/>
          <a:chOff x="0" y="0"/>
          <a:chExt cx="0" cy="0"/>
        </a:xfrm>
      </p:grpSpPr>
      <p:sp>
        <p:nvSpPr>
          <p:cNvPr id="6" name="bg object 16">
            <a:extLst>
              <a:ext uri="{FF2B5EF4-FFF2-40B4-BE49-F238E27FC236}">
                <a16:creationId xmlns:a16="http://schemas.microsoft.com/office/drawing/2014/main" id="{2133F4BD-3A05-6BF0-9599-0623746B96D1}"/>
              </a:ext>
            </a:extLst>
          </p:cNvPr>
          <p:cNvSpPr/>
          <p:nvPr userDrawn="1"/>
        </p:nvSpPr>
        <p:spPr>
          <a:xfrm>
            <a:off x="0" y="68"/>
            <a:ext cx="12193270" cy="6858000"/>
          </a:xfrm>
          <a:custGeom>
            <a:avLst/>
            <a:gdLst/>
            <a:ahLst/>
            <a:cxnLst/>
            <a:rect l="l" t="t" r="r" b="b"/>
            <a:pathLst>
              <a:path w="12193270" h="6858000">
                <a:moveTo>
                  <a:pt x="12193206" y="0"/>
                </a:moveTo>
                <a:lnTo>
                  <a:pt x="0" y="0"/>
                </a:lnTo>
                <a:lnTo>
                  <a:pt x="0" y="258064"/>
                </a:lnTo>
                <a:lnTo>
                  <a:pt x="7924190" y="6857936"/>
                </a:lnTo>
                <a:lnTo>
                  <a:pt x="12193206" y="6857936"/>
                </a:lnTo>
                <a:lnTo>
                  <a:pt x="12193206" y="0"/>
                </a:lnTo>
                <a:close/>
              </a:path>
            </a:pathLst>
          </a:custGeom>
          <a:solidFill>
            <a:schemeClr val="bg1"/>
          </a:solidFill>
        </p:spPr>
        <p:txBody>
          <a:bodyPr wrap="square" lIns="0" tIns="0" rIns="0" bIns="0" rtlCol="0"/>
          <a:lstStyle/>
          <a:p>
            <a:endParaRPr/>
          </a:p>
        </p:txBody>
      </p:sp>
      <p:pic>
        <p:nvPicPr>
          <p:cNvPr id="5" name="Picture 4">
            <a:extLst>
              <a:ext uri="{FF2B5EF4-FFF2-40B4-BE49-F238E27FC236}">
                <a16:creationId xmlns:a16="http://schemas.microsoft.com/office/drawing/2014/main" id="{68A0E5BD-94A6-4C6C-9503-28258FEE85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61462" y="504799"/>
            <a:ext cx="2322599" cy="1137600"/>
          </a:xfrm>
          <a:prstGeom prst="rect">
            <a:avLst/>
          </a:prstGeom>
        </p:spPr>
      </p:pic>
      <p:sp>
        <p:nvSpPr>
          <p:cNvPr id="2" name="Title 1">
            <a:extLst>
              <a:ext uri="{FF2B5EF4-FFF2-40B4-BE49-F238E27FC236}">
                <a16:creationId xmlns:a16="http://schemas.microsoft.com/office/drawing/2014/main" id="{CD761E9E-ED51-992F-D7E0-B9A9CFC550B3}"/>
              </a:ext>
            </a:extLst>
          </p:cNvPr>
          <p:cNvSpPr>
            <a:spLocks noGrp="1"/>
          </p:cNvSpPr>
          <p:nvPr>
            <p:ph type="ctrTitle" hasCustomPrompt="1"/>
          </p:nvPr>
        </p:nvSpPr>
        <p:spPr>
          <a:xfrm>
            <a:off x="794045" y="4241800"/>
            <a:ext cx="3396956" cy="1425250"/>
          </a:xfrm>
        </p:spPr>
        <p:txBody>
          <a:bodyPr anchor="b" anchorCtr="0"/>
          <a:lstStyle>
            <a:lvl1pPr algn="l">
              <a:lnSpc>
                <a:spcPts val="4200"/>
              </a:lnSpc>
              <a:defRPr sz="3600">
                <a:solidFill>
                  <a:schemeClr val="bg1"/>
                </a:solidFill>
              </a:defRPr>
            </a:lvl1pPr>
          </a:lstStyle>
          <a:p>
            <a:r>
              <a:rPr lang="en-GB" dirty="0"/>
              <a:t>Thank you</a:t>
            </a:r>
          </a:p>
        </p:txBody>
      </p:sp>
    </p:spTree>
    <p:extLst>
      <p:ext uri="{BB962C8B-B14F-4D97-AF65-F5344CB8AC3E}">
        <p14:creationId xmlns:p14="http://schemas.microsoft.com/office/powerpoint/2010/main" val="210718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765B54-D13C-495B-ACFE-D0AD255C6AEF}"/>
              </a:ext>
            </a:extLst>
          </p:cNvPr>
          <p:cNvPicPr>
            <a:picLocks noChangeAspect="1"/>
          </p:cNvPicPr>
          <p:nvPr userDrawn="1"/>
        </p:nvPicPr>
        <p:blipFill>
          <a:blip r:embed="rId2">
            <a:clrChange>
              <a:clrFrom>
                <a:srgbClr val="00A4C2"/>
              </a:clrFrom>
              <a:clrTo>
                <a:srgbClr val="00A4C2">
                  <a:alpha val="0"/>
                </a:srgbClr>
              </a:clrTo>
            </a:clrChange>
            <a:extLst>
              <a:ext uri="{28A0092B-C50C-407E-A947-70E740481C1C}">
                <a14:useLocalDpi xmlns:a14="http://schemas.microsoft.com/office/drawing/2010/main" val="0"/>
              </a:ext>
            </a:extLst>
          </a:blip>
          <a:stretch>
            <a:fillRect/>
          </a:stretch>
        </p:blipFill>
        <p:spPr>
          <a:xfrm>
            <a:off x="602618" y="578729"/>
            <a:ext cx="2337299" cy="1144800"/>
          </a:xfrm>
          <a:prstGeom prst="rect">
            <a:avLst/>
          </a:prstGeom>
        </p:spPr>
      </p:pic>
      <p:sp>
        <p:nvSpPr>
          <p:cNvPr id="2" name="Title 1">
            <a:extLst>
              <a:ext uri="{FF2B5EF4-FFF2-40B4-BE49-F238E27FC236}">
                <a16:creationId xmlns:a16="http://schemas.microsoft.com/office/drawing/2014/main" id="{CD761E9E-ED51-992F-D7E0-B9A9CFC550B3}"/>
              </a:ext>
            </a:extLst>
          </p:cNvPr>
          <p:cNvSpPr>
            <a:spLocks noGrp="1"/>
          </p:cNvSpPr>
          <p:nvPr>
            <p:ph type="ctrTitle" hasCustomPrompt="1"/>
          </p:nvPr>
        </p:nvSpPr>
        <p:spPr>
          <a:xfrm>
            <a:off x="794044" y="2320033"/>
            <a:ext cx="7705725" cy="1786731"/>
          </a:xfrm>
        </p:spPr>
        <p:txBody>
          <a:bodyPr anchor="b"/>
          <a:lstStyle>
            <a:lvl1pPr algn="l">
              <a:lnSpc>
                <a:spcPts val="6250"/>
              </a:lnSpc>
              <a:defRPr sz="4900">
                <a:solidFill>
                  <a:schemeClr val="bg1"/>
                </a:solidFill>
              </a:defRPr>
            </a:lvl1pPr>
          </a:lstStyle>
          <a:p>
            <a:r>
              <a:rPr lang="en-GB" dirty="0"/>
              <a:t>Title</a:t>
            </a:r>
          </a:p>
        </p:txBody>
      </p:sp>
      <p:sp>
        <p:nvSpPr>
          <p:cNvPr id="3" name="Subtitle 2">
            <a:extLst>
              <a:ext uri="{FF2B5EF4-FFF2-40B4-BE49-F238E27FC236}">
                <a16:creationId xmlns:a16="http://schemas.microsoft.com/office/drawing/2014/main" id="{15B4C36A-DF60-9B29-34E4-41C2FAC12B85}"/>
              </a:ext>
            </a:extLst>
          </p:cNvPr>
          <p:cNvSpPr>
            <a:spLocks noGrp="1"/>
          </p:cNvSpPr>
          <p:nvPr>
            <p:ph type="subTitle" idx="1" hasCustomPrompt="1"/>
          </p:nvPr>
        </p:nvSpPr>
        <p:spPr>
          <a:xfrm>
            <a:off x="794044" y="4490242"/>
            <a:ext cx="7705725" cy="472283"/>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Subtitle</a:t>
            </a:r>
          </a:p>
        </p:txBody>
      </p:sp>
      <p:sp>
        <p:nvSpPr>
          <p:cNvPr id="11" name="Text Placeholder 10">
            <a:extLst>
              <a:ext uri="{FF2B5EF4-FFF2-40B4-BE49-F238E27FC236}">
                <a16:creationId xmlns:a16="http://schemas.microsoft.com/office/drawing/2014/main" id="{3058EC2E-4C9F-5404-3640-0C65E4031B57}"/>
              </a:ext>
            </a:extLst>
          </p:cNvPr>
          <p:cNvSpPr>
            <a:spLocks noGrp="1"/>
          </p:cNvSpPr>
          <p:nvPr>
            <p:ph type="body" sz="quarter" idx="11" hasCustomPrompt="1"/>
          </p:nvPr>
        </p:nvSpPr>
        <p:spPr>
          <a:xfrm>
            <a:off x="794044" y="5344417"/>
            <a:ext cx="7705725" cy="370584"/>
          </a:xfrm>
          <a:prstGeom prst="rect">
            <a:avLst/>
          </a:prstGeom>
        </p:spPr>
        <p:txBody>
          <a:bodyPr/>
          <a:lstStyle>
            <a:lvl1pPr>
              <a:lnSpc>
                <a:spcPct val="100000"/>
              </a:lnSpc>
              <a:defRPr sz="1600">
                <a:solidFill>
                  <a:schemeClr val="bg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Presenter and/or date</a:t>
            </a:r>
            <a:endParaRPr lang="en-US" dirty="0"/>
          </a:p>
        </p:txBody>
      </p:sp>
      <p:pic>
        <p:nvPicPr>
          <p:cNvPr id="9" name="Picture 8">
            <a:extLst>
              <a:ext uri="{FF2B5EF4-FFF2-40B4-BE49-F238E27FC236}">
                <a16:creationId xmlns:a16="http://schemas.microsoft.com/office/drawing/2014/main" id="{CD6ED402-370B-452D-84DE-DE861272600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16324" y="580693"/>
            <a:ext cx="975600" cy="975600"/>
          </a:xfrm>
          <a:prstGeom prst="rect">
            <a:avLst/>
          </a:prstGeom>
        </p:spPr>
      </p:pic>
    </p:spTree>
    <p:extLst>
      <p:ext uri="{BB962C8B-B14F-4D97-AF65-F5344CB8AC3E}">
        <p14:creationId xmlns:p14="http://schemas.microsoft.com/office/powerpoint/2010/main" val="345894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1">
    <p:spTree>
      <p:nvGrpSpPr>
        <p:cNvPr id="1" name=""/>
        <p:cNvGrpSpPr/>
        <p:nvPr/>
      </p:nvGrpSpPr>
      <p:grpSpPr>
        <a:xfrm>
          <a:off x="0" y="0"/>
          <a:ext cx="0" cy="0"/>
          <a:chOff x="0" y="0"/>
          <a:chExt cx="0" cy="0"/>
        </a:xfrm>
      </p:grpSpPr>
      <p:sp>
        <p:nvSpPr>
          <p:cNvPr id="6" name="bg object 16">
            <a:extLst>
              <a:ext uri="{FF2B5EF4-FFF2-40B4-BE49-F238E27FC236}">
                <a16:creationId xmlns:a16="http://schemas.microsoft.com/office/drawing/2014/main" id="{2133F4BD-3A05-6BF0-9599-0623746B96D1}"/>
              </a:ext>
            </a:extLst>
          </p:cNvPr>
          <p:cNvSpPr/>
          <p:nvPr userDrawn="1"/>
        </p:nvSpPr>
        <p:spPr>
          <a:xfrm>
            <a:off x="0" y="68"/>
            <a:ext cx="12193270" cy="6858000"/>
          </a:xfrm>
          <a:custGeom>
            <a:avLst/>
            <a:gdLst/>
            <a:ahLst/>
            <a:cxnLst/>
            <a:rect l="l" t="t" r="r" b="b"/>
            <a:pathLst>
              <a:path w="12193270" h="6858000">
                <a:moveTo>
                  <a:pt x="12193206" y="0"/>
                </a:moveTo>
                <a:lnTo>
                  <a:pt x="0" y="0"/>
                </a:lnTo>
                <a:lnTo>
                  <a:pt x="0" y="258064"/>
                </a:lnTo>
                <a:lnTo>
                  <a:pt x="7924190" y="6857936"/>
                </a:lnTo>
                <a:lnTo>
                  <a:pt x="12193206" y="6857936"/>
                </a:lnTo>
                <a:lnTo>
                  <a:pt x="12193206" y="0"/>
                </a:lnTo>
                <a:close/>
              </a:path>
            </a:pathLst>
          </a:custGeom>
          <a:solidFill>
            <a:srgbClr val="092147"/>
          </a:solidFill>
        </p:spPr>
        <p:txBody>
          <a:bodyPr wrap="square" lIns="0" tIns="0" rIns="0" bIns="0" rtlCol="0"/>
          <a:lstStyle/>
          <a:p>
            <a:endParaRPr/>
          </a:p>
        </p:txBody>
      </p:sp>
      <p:sp>
        <p:nvSpPr>
          <p:cNvPr id="2" name="Title 1">
            <a:extLst>
              <a:ext uri="{FF2B5EF4-FFF2-40B4-BE49-F238E27FC236}">
                <a16:creationId xmlns:a16="http://schemas.microsoft.com/office/drawing/2014/main" id="{CD761E9E-ED51-992F-D7E0-B9A9CFC550B3}"/>
              </a:ext>
            </a:extLst>
          </p:cNvPr>
          <p:cNvSpPr>
            <a:spLocks noGrp="1"/>
          </p:cNvSpPr>
          <p:nvPr>
            <p:ph type="ctrTitle" hasCustomPrompt="1"/>
          </p:nvPr>
        </p:nvSpPr>
        <p:spPr>
          <a:xfrm>
            <a:off x="794045" y="4313933"/>
            <a:ext cx="3854155" cy="1786731"/>
          </a:xfrm>
        </p:spPr>
        <p:txBody>
          <a:bodyPr anchor="t" anchorCtr="0"/>
          <a:lstStyle>
            <a:lvl1pPr algn="l">
              <a:lnSpc>
                <a:spcPts val="4700"/>
              </a:lnSpc>
              <a:defRPr sz="3600">
                <a:solidFill>
                  <a:schemeClr val="tx2"/>
                </a:solidFill>
              </a:defRPr>
            </a:lvl1pPr>
          </a:lstStyle>
          <a:p>
            <a:r>
              <a:rPr lang="en-GB" dirty="0"/>
              <a:t>Section title</a:t>
            </a:r>
          </a:p>
        </p:txBody>
      </p:sp>
    </p:spTree>
    <p:extLst>
      <p:ext uri="{BB962C8B-B14F-4D97-AF65-F5344CB8AC3E}">
        <p14:creationId xmlns:p14="http://schemas.microsoft.com/office/powerpoint/2010/main" val="102309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6" name="bg object 16">
            <a:extLst>
              <a:ext uri="{FF2B5EF4-FFF2-40B4-BE49-F238E27FC236}">
                <a16:creationId xmlns:a16="http://schemas.microsoft.com/office/drawing/2014/main" id="{2133F4BD-3A05-6BF0-9599-0623746B96D1}"/>
              </a:ext>
            </a:extLst>
          </p:cNvPr>
          <p:cNvSpPr/>
          <p:nvPr userDrawn="1"/>
        </p:nvSpPr>
        <p:spPr>
          <a:xfrm flipH="1">
            <a:off x="0" y="68"/>
            <a:ext cx="12193270" cy="6858000"/>
          </a:xfrm>
          <a:custGeom>
            <a:avLst/>
            <a:gdLst/>
            <a:ahLst/>
            <a:cxnLst/>
            <a:rect l="l" t="t" r="r" b="b"/>
            <a:pathLst>
              <a:path w="12193270" h="6858000">
                <a:moveTo>
                  <a:pt x="12193206" y="0"/>
                </a:moveTo>
                <a:lnTo>
                  <a:pt x="0" y="0"/>
                </a:lnTo>
                <a:lnTo>
                  <a:pt x="0" y="258064"/>
                </a:lnTo>
                <a:lnTo>
                  <a:pt x="7924190" y="6857936"/>
                </a:lnTo>
                <a:lnTo>
                  <a:pt x="12193206" y="6857936"/>
                </a:lnTo>
                <a:lnTo>
                  <a:pt x="12193206" y="0"/>
                </a:lnTo>
                <a:close/>
              </a:path>
            </a:pathLst>
          </a:custGeom>
          <a:solidFill>
            <a:srgbClr val="092147"/>
          </a:solidFill>
        </p:spPr>
        <p:txBody>
          <a:bodyPr wrap="square" lIns="0" tIns="0" rIns="0" bIns="0" rtlCol="0"/>
          <a:lstStyle/>
          <a:p>
            <a:endParaRPr/>
          </a:p>
        </p:txBody>
      </p:sp>
      <p:sp>
        <p:nvSpPr>
          <p:cNvPr id="2" name="Title 1">
            <a:extLst>
              <a:ext uri="{FF2B5EF4-FFF2-40B4-BE49-F238E27FC236}">
                <a16:creationId xmlns:a16="http://schemas.microsoft.com/office/drawing/2014/main" id="{CD761E9E-ED51-992F-D7E0-B9A9CFC550B3}"/>
              </a:ext>
            </a:extLst>
          </p:cNvPr>
          <p:cNvSpPr>
            <a:spLocks noGrp="1"/>
          </p:cNvSpPr>
          <p:nvPr>
            <p:ph type="ctrTitle" hasCustomPrompt="1"/>
          </p:nvPr>
        </p:nvSpPr>
        <p:spPr>
          <a:xfrm>
            <a:off x="794045" y="4313933"/>
            <a:ext cx="3854155" cy="1786731"/>
          </a:xfrm>
        </p:spPr>
        <p:txBody>
          <a:bodyPr anchor="t" anchorCtr="0"/>
          <a:lstStyle>
            <a:lvl1pPr algn="l">
              <a:lnSpc>
                <a:spcPts val="4700"/>
              </a:lnSpc>
              <a:defRPr sz="3600">
                <a:solidFill>
                  <a:schemeClr val="bg1"/>
                </a:solidFill>
              </a:defRPr>
            </a:lvl1pPr>
          </a:lstStyle>
          <a:p>
            <a:r>
              <a:rPr lang="en-GB" dirty="0"/>
              <a:t>Section title</a:t>
            </a:r>
          </a:p>
        </p:txBody>
      </p:sp>
      <p:sp>
        <p:nvSpPr>
          <p:cNvPr id="4" name="Picture Placeholder 3">
            <a:extLst>
              <a:ext uri="{FF2B5EF4-FFF2-40B4-BE49-F238E27FC236}">
                <a16:creationId xmlns:a16="http://schemas.microsoft.com/office/drawing/2014/main" id="{033F56EB-3E8E-3A6B-FF7F-5BC6CD9B42B1}"/>
              </a:ext>
            </a:extLst>
          </p:cNvPr>
          <p:cNvSpPr>
            <a:spLocks noGrp="1"/>
          </p:cNvSpPr>
          <p:nvPr>
            <p:ph type="pic" sz="quarter" idx="10"/>
          </p:nvPr>
        </p:nvSpPr>
        <p:spPr>
          <a:xfrm>
            <a:off x="4244197" y="250167"/>
            <a:ext cx="7947803" cy="6607833"/>
          </a:xfrm>
          <a:custGeom>
            <a:avLst/>
            <a:gdLst>
              <a:gd name="connsiteX0" fmla="*/ 0 w 7947804"/>
              <a:gd name="connsiteY0" fmla="*/ 6780294 h 6780294"/>
              <a:gd name="connsiteX1" fmla="*/ 0 w 7947804"/>
              <a:gd name="connsiteY1" fmla="*/ 0 h 6780294"/>
              <a:gd name="connsiteX2" fmla="*/ 7947804 w 7947804"/>
              <a:gd name="connsiteY2" fmla="*/ 6780294 h 6780294"/>
              <a:gd name="connsiteX3" fmla="*/ 0 w 7947804"/>
              <a:gd name="connsiteY3" fmla="*/ 6780294 h 6780294"/>
              <a:gd name="connsiteX0" fmla="*/ 0 w 7947804"/>
              <a:gd name="connsiteY0" fmla="*/ 6607765 h 6607765"/>
              <a:gd name="connsiteX1" fmla="*/ 7944929 w 7947804"/>
              <a:gd name="connsiteY1" fmla="*/ 0 h 6607765"/>
              <a:gd name="connsiteX2" fmla="*/ 7947804 w 7947804"/>
              <a:gd name="connsiteY2" fmla="*/ 6607765 h 6607765"/>
              <a:gd name="connsiteX3" fmla="*/ 0 w 7947804"/>
              <a:gd name="connsiteY3" fmla="*/ 6607765 h 6607765"/>
            </a:gdLst>
            <a:ahLst/>
            <a:cxnLst>
              <a:cxn ang="0">
                <a:pos x="connsiteX0" y="connsiteY0"/>
              </a:cxn>
              <a:cxn ang="0">
                <a:pos x="connsiteX1" y="connsiteY1"/>
              </a:cxn>
              <a:cxn ang="0">
                <a:pos x="connsiteX2" y="connsiteY2"/>
              </a:cxn>
              <a:cxn ang="0">
                <a:pos x="connsiteX3" y="connsiteY3"/>
              </a:cxn>
            </a:cxnLst>
            <a:rect l="l" t="t" r="r" b="b"/>
            <a:pathLst>
              <a:path w="7947804" h="6607765">
                <a:moveTo>
                  <a:pt x="0" y="6607765"/>
                </a:moveTo>
                <a:lnTo>
                  <a:pt x="7944929" y="0"/>
                </a:lnTo>
                <a:cubicBezTo>
                  <a:pt x="7945887" y="2202588"/>
                  <a:pt x="7946846" y="4405177"/>
                  <a:pt x="7947804" y="6607765"/>
                </a:cubicBezTo>
                <a:lnTo>
                  <a:pt x="0" y="6607765"/>
                </a:lnTo>
                <a:close/>
              </a:path>
            </a:pathLst>
          </a:custGeom>
          <a:blipFill>
            <a:blip r:embed="rId2" cstate="screen">
              <a:extLst>
                <a:ext uri="{28A0092B-C50C-407E-A947-70E740481C1C}">
                  <a14:useLocalDpi xmlns:a14="http://schemas.microsoft.com/office/drawing/2010/main"/>
                </a:ext>
              </a:extLst>
            </a:blip>
            <a:srcRect/>
            <a:stretch>
              <a:fillRect/>
            </a:stretch>
          </a:blipFill>
        </p:spPr>
        <p:txBody>
          <a:bodyPr/>
          <a:lstStyle/>
          <a:p>
            <a:endParaRPr lang="en-GB"/>
          </a:p>
        </p:txBody>
      </p:sp>
    </p:spTree>
    <p:extLst>
      <p:ext uri="{BB962C8B-B14F-4D97-AF65-F5344CB8AC3E}">
        <p14:creationId xmlns:p14="http://schemas.microsoft.com/office/powerpoint/2010/main" val="386650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5A14D7B-9A70-4A36-93F2-EBC509E215BE}"/>
              </a:ext>
            </a:extLst>
          </p:cNvPr>
          <p:cNvSpPr>
            <a:spLocks noGrp="1"/>
          </p:cNvSpPr>
          <p:nvPr>
            <p:ph type="pic" sz="quarter" idx="11" hasCustomPrompt="1"/>
          </p:nvPr>
        </p:nvSpPr>
        <p:spPr>
          <a:xfrm>
            <a:off x="0" y="0"/>
            <a:ext cx="12192000" cy="6377939"/>
          </a:xfrm>
          <a:blipFill dpi="0" rotWithShape="0">
            <a:blip r:embed="rId2" cstate="screen">
              <a:extLst>
                <a:ext uri="{28A0092B-C50C-407E-A947-70E740481C1C}">
                  <a14:useLocalDpi xmlns:a14="http://schemas.microsoft.com/office/drawing/2010/main"/>
                </a:ext>
              </a:extLst>
            </a:blip>
            <a:srcRect/>
            <a:stretch>
              <a:fillRect/>
            </a:stretch>
          </a:blipFill>
        </p:spPr>
        <p:txBody>
          <a:bodyPr anchor="ctr"/>
          <a:lstStyle>
            <a:lvl1pPr algn="ctr">
              <a:defRPr>
                <a:solidFill>
                  <a:schemeClr val="bg1"/>
                </a:solidFill>
              </a:defRPr>
            </a:lvl1pPr>
          </a:lstStyle>
          <a:p>
            <a:r>
              <a:rPr lang="en-GB" dirty="0"/>
              <a:t>Click to insert picture</a:t>
            </a:r>
          </a:p>
        </p:txBody>
      </p:sp>
      <p:sp>
        <p:nvSpPr>
          <p:cNvPr id="11" name="object 5">
            <a:extLst>
              <a:ext uri="{FF2B5EF4-FFF2-40B4-BE49-F238E27FC236}">
                <a16:creationId xmlns:a16="http://schemas.microsoft.com/office/drawing/2014/main" id="{3260914D-2179-F5E7-6AEF-1B3FCD15B664}"/>
              </a:ext>
            </a:extLst>
          </p:cNvPr>
          <p:cNvSpPr/>
          <p:nvPr/>
        </p:nvSpPr>
        <p:spPr>
          <a:xfrm>
            <a:off x="0" y="6320345"/>
            <a:ext cx="12193270" cy="537845"/>
          </a:xfrm>
          <a:custGeom>
            <a:avLst/>
            <a:gdLst/>
            <a:ahLst/>
            <a:cxnLst/>
            <a:rect l="l" t="t" r="r" b="b"/>
            <a:pathLst>
              <a:path w="12193270" h="537845">
                <a:moveTo>
                  <a:pt x="12193206" y="0"/>
                </a:moveTo>
                <a:lnTo>
                  <a:pt x="0" y="0"/>
                </a:lnTo>
                <a:lnTo>
                  <a:pt x="0" y="537654"/>
                </a:lnTo>
                <a:lnTo>
                  <a:pt x="12193206" y="537654"/>
                </a:lnTo>
                <a:lnTo>
                  <a:pt x="12193206" y="0"/>
                </a:lnTo>
                <a:close/>
              </a:path>
            </a:pathLst>
          </a:custGeom>
          <a:solidFill>
            <a:schemeClr val="tx2"/>
          </a:solidFill>
        </p:spPr>
        <p:txBody>
          <a:bodyPr wrap="square" lIns="0" tIns="0" rIns="0" bIns="0" rtlCol="0"/>
          <a:lstStyle/>
          <a:p>
            <a:endParaRPr dirty="0"/>
          </a:p>
        </p:txBody>
      </p:sp>
      <p:sp>
        <p:nvSpPr>
          <p:cNvPr id="7" name="Slide Number Placeholder 6">
            <a:extLst>
              <a:ext uri="{FF2B5EF4-FFF2-40B4-BE49-F238E27FC236}">
                <a16:creationId xmlns:a16="http://schemas.microsoft.com/office/drawing/2014/main" id="{FA1F628B-3C3B-56B9-B7C1-39C05962BD71}"/>
              </a:ext>
            </a:extLst>
          </p:cNvPr>
          <p:cNvSpPr>
            <a:spLocks noGrp="1"/>
          </p:cNvSpPr>
          <p:nvPr userDrawn="1">
            <p:ph type="sldNum" sz="quarter" idx="10"/>
          </p:nvPr>
        </p:nvSpPr>
        <p:spPr>
          <a:xfrm>
            <a:off x="11691143" y="6438899"/>
            <a:ext cx="269875" cy="257175"/>
          </a:xfrm>
          <a:prstGeom prst="rect">
            <a:avLst/>
          </a:prstGeom>
        </p:spPr>
        <p:txBody>
          <a:bodyPr/>
          <a:lstStyle>
            <a:lvl1pPr>
              <a:defRPr>
                <a:solidFill>
                  <a:schemeClr val="bg1"/>
                </a:solidFill>
              </a:defRPr>
            </a:lvl1pPr>
          </a:lstStyle>
          <a:p>
            <a:fld id="{7CC3F808-C7E8-4131-9EFE-B613B7BC3B90}" type="slidenum">
              <a:rPr lang="en-GB" smtClean="0"/>
              <a:pPr/>
              <a:t>‹#›</a:t>
            </a:fld>
            <a:endParaRPr lang="en-GB"/>
          </a:p>
        </p:txBody>
      </p:sp>
      <p:grpSp>
        <p:nvGrpSpPr>
          <p:cNvPr id="8" name="Group 7">
            <a:extLst>
              <a:ext uri="{FF2B5EF4-FFF2-40B4-BE49-F238E27FC236}">
                <a16:creationId xmlns:a16="http://schemas.microsoft.com/office/drawing/2014/main" id="{F165C20B-402B-4DEA-A41F-8F3C13FE62B6}"/>
              </a:ext>
            </a:extLst>
          </p:cNvPr>
          <p:cNvGrpSpPr/>
          <p:nvPr userDrawn="1"/>
        </p:nvGrpSpPr>
        <p:grpSpPr>
          <a:xfrm>
            <a:off x="316179" y="6438899"/>
            <a:ext cx="2710866" cy="298115"/>
            <a:chOff x="316179" y="6438899"/>
            <a:chExt cx="2710866" cy="298115"/>
          </a:xfrm>
        </p:grpSpPr>
        <p:pic>
          <p:nvPicPr>
            <p:cNvPr id="9" name="Picture 8">
              <a:extLst>
                <a:ext uri="{FF2B5EF4-FFF2-40B4-BE49-F238E27FC236}">
                  <a16:creationId xmlns:a16="http://schemas.microsoft.com/office/drawing/2014/main" id="{BE586F48-8A83-4866-B9E2-BC9BBB849AD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86740" y="6438899"/>
              <a:ext cx="2440305" cy="298115"/>
            </a:xfrm>
            <a:prstGeom prst="rect">
              <a:avLst/>
            </a:prstGeom>
          </p:spPr>
        </p:pic>
        <p:sp>
          <p:nvSpPr>
            <p:cNvPr id="12" name="object 6">
              <a:extLst>
                <a:ext uri="{FF2B5EF4-FFF2-40B4-BE49-F238E27FC236}">
                  <a16:creationId xmlns:a16="http://schemas.microsoft.com/office/drawing/2014/main" id="{E49268C1-2213-447F-8841-C98BF5DC11F0}"/>
                </a:ext>
              </a:extLst>
            </p:cNvPr>
            <p:cNvSpPr/>
            <p:nvPr/>
          </p:nvSpPr>
          <p:spPr>
            <a:xfrm>
              <a:off x="316179" y="6458418"/>
              <a:ext cx="254635" cy="254635"/>
            </a:xfrm>
            <a:custGeom>
              <a:avLst/>
              <a:gdLst/>
              <a:ahLst/>
              <a:cxnLst/>
              <a:rect l="l" t="t" r="r" b="b"/>
              <a:pathLst>
                <a:path w="254634" h="254634">
                  <a:moveTo>
                    <a:pt x="254419" y="0"/>
                  </a:moveTo>
                  <a:lnTo>
                    <a:pt x="126784" y="105625"/>
                  </a:lnTo>
                  <a:lnTo>
                    <a:pt x="0" y="25"/>
                  </a:lnTo>
                  <a:lnTo>
                    <a:pt x="0" y="254419"/>
                  </a:lnTo>
                  <a:lnTo>
                    <a:pt x="254419" y="254419"/>
                  </a:lnTo>
                  <a:lnTo>
                    <a:pt x="254419" y="0"/>
                  </a:lnTo>
                  <a:close/>
                </a:path>
              </a:pathLst>
            </a:custGeom>
            <a:solidFill>
              <a:schemeClr val="bg1"/>
            </a:solidFill>
          </p:spPr>
          <p:txBody>
            <a:bodyPr wrap="square" lIns="0" tIns="0" rIns="0" bIns="0" rtlCol="0"/>
            <a:lstStyle/>
            <a:p>
              <a:endParaRPr/>
            </a:p>
          </p:txBody>
        </p:sp>
      </p:grpSp>
      <p:sp>
        <p:nvSpPr>
          <p:cNvPr id="10" name="Title 1">
            <a:extLst>
              <a:ext uri="{FF2B5EF4-FFF2-40B4-BE49-F238E27FC236}">
                <a16:creationId xmlns:a16="http://schemas.microsoft.com/office/drawing/2014/main" id="{389E14E7-6B37-4D1A-A949-683B4472A451}"/>
              </a:ext>
            </a:extLst>
          </p:cNvPr>
          <p:cNvSpPr txBox="1">
            <a:spLocks/>
          </p:cNvSpPr>
          <p:nvPr userDrawn="1"/>
        </p:nvSpPr>
        <p:spPr>
          <a:xfrm>
            <a:off x="794045" y="4313933"/>
            <a:ext cx="3854155" cy="1786731"/>
          </a:xfrm>
          <a:prstGeom prst="rect">
            <a:avLst/>
          </a:prstGeom>
        </p:spPr>
        <p:txBody>
          <a:bodyPr vert="horz" lIns="0" tIns="0" rIns="0" bIns="0" rtlCol="0" anchor="t" anchorCtr="0">
            <a:noAutofit/>
          </a:bodyPr>
          <a:lstStyle>
            <a:lvl1pPr algn="l" defTabSz="914400" rtl="0" eaLnBrk="1" latinLnBrk="0" hangingPunct="1">
              <a:lnSpc>
                <a:spcPts val="4700"/>
              </a:lnSpc>
              <a:spcBef>
                <a:spcPct val="0"/>
              </a:spcBef>
              <a:buNone/>
              <a:defRPr sz="3600" b="1" kern="1200">
                <a:solidFill>
                  <a:schemeClr val="bg1"/>
                </a:solidFill>
                <a:latin typeface="+mj-lt"/>
                <a:ea typeface="+mj-ea"/>
                <a:cs typeface="+mj-cs"/>
              </a:defRPr>
            </a:lvl1pPr>
          </a:lstStyle>
          <a:p>
            <a:r>
              <a:rPr lang="en-GB" dirty="0"/>
              <a:t>Section title</a:t>
            </a:r>
          </a:p>
        </p:txBody>
      </p:sp>
      <p:sp>
        <p:nvSpPr>
          <p:cNvPr id="6" name="Text Placeholder 5">
            <a:extLst>
              <a:ext uri="{FF2B5EF4-FFF2-40B4-BE49-F238E27FC236}">
                <a16:creationId xmlns:a16="http://schemas.microsoft.com/office/drawing/2014/main" id="{5643A18A-73A0-4FB3-8788-C791CC2A6762}"/>
              </a:ext>
            </a:extLst>
          </p:cNvPr>
          <p:cNvSpPr>
            <a:spLocks noGrp="1"/>
          </p:cNvSpPr>
          <p:nvPr>
            <p:ph type="body" sz="quarter" idx="12" hasCustomPrompt="1"/>
          </p:nvPr>
        </p:nvSpPr>
        <p:spPr>
          <a:xfrm>
            <a:off x="792774" y="4313932"/>
            <a:ext cx="3854155" cy="1786731"/>
          </a:xfrm>
        </p:spPr>
        <p:txBody>
          <a:bodyPr/>
          <a:lstStyle>
            <a:lvl1pPr>
              <a:defRPr sz="3600" b="1">
                <a:solidFill>
                  <a:schemeClr val="bg1"/>
                </a:solidFill>
                <a:effectLst>
                  <a:outerShdw blurRad="50800" dist="38100" dir="2700000" algn="tl" rotWithShape="0">
                    <a:prstClr val="black">
                      <a:alpha val="40000"/>
                    </a:prstClr>
                  </a:outerShdw>
                </a:effectLst>
              </a:defRPr>
            </a:lvl1pPr>
          </a:lstStyle>
          <a:p>
            <a:pPr lvl="0"/>
            <a:r>
              <a:rPr lang="en-US" dirty="0"/>
              <a:t>Section title</a:t>
            </a:r>
            <a:endParaRPr lang="en-GB" dirty="0"/>
          </a:p>
        </p:txBody>
      </p:sp>
    </p:spTree>
    <p:extLst>
      <p:ext uri="{BB962C8B-B14F-4D97-AF65-F5344CB8AC3E}">
        <p14:creationId xmlns:p14="http://schemas.microsoft.com/office/powerpoint/2010/main" val="71067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Singl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D3216-EE4B-142A-37B2-8F088BC53FF9}"/>
              </a:ext>
            </a:extLst>
          </p:cNvPr>
          <p:cNvSpPr>
            <a:spLocks noGrp="1"/>
          </p:cNvSpPr>
          <p:nvPr userDrawn="1">
            <p:ph type="title" hasCustomPrompt="1"/>
          </p:nvPr>
        </p:nvSpPr>
        <p:spPr/>
        <p:txBody>
          <a:bodyPr/>
          <a:lstStyle>
            <a:lvl1pPr>
              <a:defRPr>
                <a:solidFill>
                  <a:schemeClr val="tx2"/>
                </a:solidFill>
              </a:defRPr>
            </a:lvl1pPr>
          </a:lstStyle>
          <a:p>
            <a:r>
              <a:rPr lang="en-US" dirty="0"/>
              <a:t>Heading</a:t>
            </a:r>
            <a:endParaRPr lang="en-GB" dirty="0"/>
          </a:p>
        </p:txBody>
      </p:sp>
      <p:sp>
        <p:nvSpPr>
          <p:cNvPr id="3" name="Content Placeholder 2">
            <a:extLst>
              <a:ext uri="{FF2B5EF4-FFF2-40B4-BE49-F238E27FC236}">
                <a16:creationId xmlns:a16="http://schemas.microsoft.com/office/drawing/2014/main" id="{43993640-ACD6-D0FB-E6D2-1A10789FAB47}"/>
              </a:ext>
            </a:extLst>
          </p:cNvPr>
          <p:cNvSpPr>
            <a:spLocks noGrp="1"/>
          </p:cNvSpPr>
          <p:nvPr userDrawn="1">
            <p:ph idx="1"/>
          </p:nvPr>
        </p:nvSpPr>
        <p:spPr>
          <a:xfrm>
            <a:off x="790574" y="1759636"/>
            <a:ext cx="10596563" cy="3776889"/>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a:extLst>
              <a:ext uri="{FF2B5EF4-FFF2-40B4-BE49-F238E27FC236}">
                <a16:creationId xmlns:a16="http://schemas.microsoft.com/office/drawing/2014/main" id="{FA1F628B-3C3B-56B9-B7C1-39C05962BD71}"/>
              </a:ext>
            </a:extLst>
          </p:cNvPr>
          <p:cNvSpPr>
            <a:spLocks noGrp="1"/>
          </p:cNvSpPr>
          <p:nvPr userDrawn="1">
            <p:ph type="sldNum" sz="quarter" idx="10"/>
          </p:nvPr>
        </p:nvSpPr>
        <p:spPr>
          <a:xfrm>
            <a:off x="11691143" y="6438899"/>
            <a:ext cx="269875" cy="257175"/>
          </a:xfrm>
          <a:prstGeom prst="rect">
            <a:avLst/>
          </a:prstGeom>
        </p:spPr>
        <p:txBody>
          <a:bodyPr/>
          <a:lstStyle>
            <a:lvl1pPr>
              <a:defRPr>
                <a:solidFill>
                  <a:schemeClr val="tx1"/>
                </a:solidFill>
              </a:defRPr>
            </a:lvl1pPr>
          </a:lstStyle>
          <a:p>
            <a:fld id="{7CC3F808-C7E8-4131-9EFE-B613B7BC3B90}" type="slidenum">
              <a:rPr lang="en-GB" smtClean="0"/>
              <a:pPr/>
              <a:t>‹#›</a:t>
            </a:fld>
            <a:endParaRPr lang="en-GB" dirty="0"/>
          </a:p>
        </p:txBody>
      </p:sp>
      <p:grpSp>
        <p:nvGrpSpPr>
          <p:cNvPr id="6" name="Group 5">
            <a:extLst>
              <a:ext uri="{FF2B5EF4-FFF2-40B4-BE49-F238E27FC236}">
                <a16:creationId xmlns:a16="http://schemas.microsoft.com/office/drawing/2014/main" id="{3318816A-8C1F-4DAF-9E12-46BBBD914CF2}"/>
              </a:ext>
            </a:extLst>
          </p:cNvPr>
          <p:cNvGrpSpPr/>
          <p:nvPr userDrawn="1"/>
        </p:nvGrpSpPr>
        <p:grpSpPr>
          <a:xfrm>
            <a:off x="316179" y="6438899"/>
            <a:ext cx="2710866" cy="298115"/>
            <a:chOff x="316179" y="6438899"/>
            <a:chExt cx="2710866" cy="298115"/>
          </a:xfrm>
        </p:grpSpPr>
        <p:pic>
          <p:nvPicPr>
            <p:cNvPr id="5" name="Picture 4">
              <a:extLst>
                <a:ext uri="{FF2B5EF4-FFF2-40B4-BE49-F238E27FC236}">
                  <a16:creationId xmlns:a16="http://schemas.microsoft.com/office/drawing/2014/main" id="{5F41F224-DA00-49B9-8447-E58EB5B0039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6740" y="6438899"/>
              <a:ext cx="2440305" cy="298115"/>
            </a:xfrm>
            <a:prstGeom prst="rect">
              <a:avLst/>
            </a:prstGeom>
          </p:spPr>
        </p:pic>
        <p:sp>
          <p:nvSpPr>
            <p:cNvPr id="12" name="object 6">
              <a:extLst>
                <a:ext uri="{FF2B5EF4-FFF2-40B4-BE49-F238E27FC236}">
                  <a16:creationId xmlns:a16="http://schemas.microsoft.com/office/drawing/2014/main" id="{939C92E6-C602-0651-B37F-991BF596228E}"/>
                </a:ext>
              </a:extLst>
            </p:cNvPr>
            <p:cNvSpPr/>
            <p:nvPr/>
          </p:nvSpPr>
          <p:spPr>
            <a:xfrm>
              <a:off x="316179" y="6458418"/>
              <a:ext cx="254635" cy="254635"/>
            </a:xfrm>
            <a:custGeom>
              <a:avLst/>
              <a:gdLst/>
              <a:ahLst/>
              <a:cxnLst/>
              <a:rect l="l" t="t" r="r" b="b"/>
              <a:pathLst>
                <a:path w="254634" h="254634">
                  <a:moveTo>
                    <a:pt x="254419" y="0"/>
                  </a:moveTo>
                  <a:lnTo>
                    <a:pt x="126784" y="105625"/>
                  </a:lnTo>
                  <a:lnTo>
                    <a:pt x="0" y="25"/>
                  </a:lnTo>
                  <a:lnTo>
                    <a:pt x="0" y="254419"/>
                  </a:lnTo>
                  <a:lnTo>
                    <a:pt x="254419" y="254419"/>
                  </a:lnTo>
                  <a:lnTo>
                    <a:pt x="254419" y="0"/>
                  </a:lnTo>
                  <a:close/>
                </a:path>
              </a:pathLst>
            </a:custGeom>
            <a:solidFill>
              <a:schemeClr val="bg1"/>
            </a:solidFill>
          </p:spPr>
          <p:txBody>
            <a:bodyPr wrap="square" lIns="0" tIns="0" rIns="0" bIns="0" rtlCol="0"/>
            <a:lstStyle/>
            <a:p>
              <a:endParaRPr/>
            </a:p>
          </p:txBody>
        </p:sp>
      </p:grpSp>
      <p:pic>
        <p:nvPicPr>
          <p:cNvPr id="15" name="Picture 14">
            <a:extLst>
              <a:ext uri="{FF2B5EF4-FFF2-40B4-BE49-F238E27FC236}">
                <a16:creationId xmlns:a16="http://schemas.microsoft.com/office/drawing/2014/main" id="{1EFD4931-999F-4315-A65E-453D80B1E02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86000" y="3048000"/>
            <a:ext cx="7620000" cy="762000"/>
          </a:xfrm>
          <a:prstGeom prst="rect">
            <a:avLst/>
          </a:prstGeom>
        </p:spPr>
      </p:pic>
    </p:spTree>
    <p:extLst>
      <p:ext uri="{BB962C8B-B14F-4D97-AF65-F5344CB8AC3E}">
        <p14:creationId xmlns:p14="http://schemas.microsoft.com/office/powerpoint/2010/main" val="373956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lumn">
    <p:spTree>
      <p:nvGrpSpPr>
        <p:cNvPr id="1" name=""/>
        <p:cNvGrpSpPr/>
        <p:nvPr/>
      </p:nvGrpSpPr>
      <p:grpSpPr>
        <a:xfrm>
          <a:off x="0" y="0"/>
          <a:ext cx="0" cy="0"/>
          <a:chOff x="0" y="0"/>
          <a:chExt cx="0" cy="0"/>
        </a:xfrm>
      </p:grpSpPr>
      <p:sp>
        <p:nvSpPr>
          <p:cNvPr id="11" name="object 5">
            <a:extLst>
              <a:ext uri="{FF2B5EF4-FFF2-40B4-BE49-F238E27FC236}">
                <a16:creationId xmlns:a16="http://schemas.microsoft.com/office/drawing/2014/main" id="{3260914D-2179-F5E7-6AEF-1B3FCD15B664}"/>
              </a:ext>
            </a:extLst>
          </p:cNvPr>
          <p:cNvSpPr/>
          <p:nvPr/>
        </p:nvSpPr>
        <p:spPr>
          <a:xfrm>
            <a:off x="0" y="6320345"/>
            <a:ext cx="12193270" cy="537845"/>
          </a:xfrm>
          <a:custGeom>
            <a:avLst/>
            <a:gdLst/>
            <a:ahLst/>
            <a:cxnLst/>
            <a:rect l="l" t="t" r="r" b="b"/>
            <a:pathLst>
              <a:path w="12193270" h="537845">
                <a:moveTo>
                  <a:pt x="12193206" y="0"/>
                </a:moveTo>
                <a:lnTo>
                  <a:pt x="0" y="0"/>
                </a:lnTo>
                <a:lnTo>
                  <a:pt x="0" y="537654"/>
                </a:lnTo>
                <a:lnTo>
                  <a:pt x="12193206" y="537654"/>
                </a:lnTo>
                <a:lnTo>
                  <a:pt x="12193206" y="0"/>
                </a:lnTo>
                <a:close/>
              </a:path>
            </a:pathLst>
          </a:custGeom>
          <a:solidFill>
            <a:schemeClr val="tx2"/>
          </a:solidFill>
        </p:spPr>
        <p:txBody>
          <a:bodyPr wrap="square" lIns="0" tIns="0" rIns="0" bIns="0" rtlCol="0"/>
          <a:lstStyle/>
          <a:p>
            <a:endParaRPr dirty="0"/>
          </a:p>
        </p:txBody>
      </p:sp>
      <p:sp>
        <p:nvSpPr>
          <p:cNvPr id="2" name="Title 1">
            <a:extLst>
              <a:ext uri="{FF2B5EF4-FFF2-40B4-BE49-F238E27FC236}">
                <a16:creationId xmlns:a16="http://schemas.microsoft.com/office/drawing/2014/main" id="{8BCD3216-EE4B-142A-37B2-8F088BC53FF9}"/>
              </a:ext>
            </a:extLst>
          </p:cNvPr>
          <p:cNvSpPr>
            <a:spLocks noGrp="1"/>
          </p:cNvSpPr>
          <p:nvPr userDrawn="1">
            <p:ph type="title" hasCustomPrompt="1"/>
          </p:nvPr>
        </p:nvSpPr>
        <p:spPr/>
        <p:txBody>
          <a:bodyPr/>
          <a:lstStyle>
            <a:lvl1pPr>
              <a:defRPr>
                <a:solidFill>
                  <a:schemeClr val="tx2"/>
                </a:solidFill>
              </a:defRPr>
            </a:lvl1pPr>
          </a:lstStyle>
          <a:p>
            <a:r>
              <a:rPr lang="en-US" dirty="0"/>
              <a:t>Heading</a:t>
            </a:r>
            <a:endParaRPr lang="en-GB" dirty="0"/>
          </a:p>
        </p:txBody>
      </p:sp>
      <p:sp>
        <p:nvSpPr>
          <p:cNvPr id="3" name="Content Placeholder 2">
            <a:extLst>
              <a:ext uri="{FF2B5EF4-FFF2-40B4-BE49-F238E27FC236}">
                <a16:creationId xmlns:a16="http://schemas.microsoft.com/office/drawing/2014/main" id="{43993640-ACD6-D0FB-E6D2-1A10789FAB47}"/>
              </a:ext>
            </a:extLst>
          </p:cNvPr>
          <p:cNvSpPr>
            <a:spLocks noGrp="1"/>
          </p:cNvSpPr>
          <p:nvPr userDrawn="1">
            <p:ph idx="1"/>
          </p:nvPr>
        </p:nvSpPr>
        <p:spPr>
          <a:xfrm>
            <a:off x="790574" y="1759636"/>
            <a:ext cx="5059643" cy="3776889"/>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a:extLst>
              <a:ext uri="{FF2B5EF4-FFF2-40B4-BE49-F238E27FC236}">
                <a16:creationId xmlns:a16="http://schemas.microsoft.com/office/drawing/2014/main" id="{FA1F628B-3C3B-56B9-B7C1-39C05962BD71}"/>
              </a:ext>
            </a:extLst>
          </p:cNvPr>
          <p:cNvSpPr>
            <a:spLocks noGrp="1"/>
          </p:cNvSpPr>
          <p:nvPr userDrawn="1">
            <p:ph type="sldNum" sz="quarter" idx="10"/>
          </p:nvPr>
        </p:nvSpPr>
        <p:spPr>
          <a:xfrm>
            <a:off x="11691143" y="6438899"/>
            <a:ext cx="269875" cy="257175"/>
          </a:xfrm>
          <a:prstGeom prst="rect">
            <a:avLst/>
          </a:prstGeom>
        </p:spPr>
        <p:txBody>
          <a:bodyPr/>
          <a:lstStyle>
            <a:lvl1pPr>
              <a:defRPr>
                <a:solidFill>
                  <a:schemeClr val="bg1"/>
                </a:solidFill>
              </a:defRPr>
            </a:lvl1pPr>
          </a:lstStyle>
          <a:p>
            <a:fld id="{7CC3F808-C7E8-4131-9EFE-B613B7BC3B90}" type="slidenum">
              <a:rPr lang="en-GB" smtClean="0"/>
              <a:pPr/>
              <a:t>‹#›</a:t>
            </a:fld>
            <a:endParaRPr lang="en-GB"/>
          </a:p>
        </p:txBody>
      </p:sp>
      <p:sp>
        <p:nvSpPr>
          <p:cNvPr id="6" name="Content Placeholder 2">
            <a:extLst>
              <a:ext uri="{FF2B5EF4-FFF2-40B4-BE49-F238E27FC236}">
                <a16:creationId xmlns:a16="http://schemas.microsoft.com/office/drawing/2014/main" id="{A6039FF1-6A15-29CE-1C78-37FA0E0DC74D}"/>
              </a:ext>
            </a:extLst>
          </p:cNvPr>
          <p:cNvSpPr>
            <a:spLocks noGrp="1"/>
          </p:cNvSpPr>
          <p:nvPr userDrawn="1">
            <p:ph idx="11"/>
          </p:nvPr>
        </p:nvSpPr>
        <p:spPr>
          <a:xfrm>
            <a:off x="6341781" y="1759636"/>
            <a:ext cx="5059643" cy="3776889"/>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0" name="Group 9">
            <a:extLst>
              <a:ext uri="{FF2B5EF4-FFF2-40B4-BE49-F238E27FC236}">
                <a16:creationId xmlns:a16="http://schemas.microsoft.com/office/drawing/2014/main" id="{38E5C3BA-140C-4D9F-8F05-BC4601C29CCD}"/>
              </a:ext>
            </a:extLst>
          </p:cNvPr>
          <p:cNvGrpSpPr/>
          <p:nvPr userDrawn="1"/>
        </p:nvGrpSpPr>
        <p:grpSpPr>
          <a:xfrm>
            <a:off x="316179" y="6438899"/>
            <a:ext cx="2710866" cy="298115"/>
            <a:chOff x="316179" y="6438899"/>
            <a:chExt cx="2710866" cy="298115"/>
          </a:xfrm>
        </p:grpSpPr>
        <p:pic>
          <p:nvPicPr>
            <p:cNvPr id="12" name="Picture 11">
              <a:extLst>
                <a:ext uri="{FF2B5EF4-FFF2-40B4-BE49-F238E27FC236}">
                  <a16:creationId xmlns:a16="http://schemas.microsoft.com/office/drawing/2014/main" id="{4FFA9FA4-86A5-4999-A786-3DD65E263D3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6740" y="6438899"/>
              <a:ext cx="2440305" cy="298115"/>
            </a:xfrm>
            <a:prstGeom prst="rect">
              <a:avLst/>
            </a:prstGeom>
          </p:spPr>
        </p:pic>
        <p:sp>
          <p:nvSpPr>
            <p:cNvPr id="16" name="object 6">
              <a:extLst>
                <a:ext uri="{FF2B5EF4-FFF2-40B4-BE49-F238E27FC236}">
                  <a16:creationId xmlns:a16="http://schemas.microsoft.com/office/drawing/2014/main" id="{E294971B-D40F-4656-A1BF-A36E46431040}"/>
                </a:ext>
              </a:extLst>
            </p:cNvPr>
            <p:cNvSpPr/>
            <p:nvPr/>
          </p:nvSpPr>
          <p:spPr>
            <a:xfrm>
              <a:off x="316179" y="6458418"/>
              <a:ext cx="254635" cy="254635"/>
            </a:xfrm>
            <a:custGeom>
              <a:avLst/>
              <a:gdLst/>
              <a:ahLst/>
              <a:cxnLst/>
              <a:rect l="l" t="t" r="r" b="b"/>
              <a:pathLst>
                <a:path w="254634" h="254634">
                  <a:moveTo>
                    <a:pt x="254419" y="0"/>
                  </a:moveTo>
                  <a:lnTo>
                    <a:pt x="126784" y="105625"/>
                  </a:lnTo>
                  <a:lnTo>
                    <a:pt x="0" y="25"/>
                  </a:lnTo>
                  <a:lnTo>
                    <a:pt x="0" y="254419"/>
                  </a:lnTo>
                  <a:lnTo>
                    <a:pt x="254419" y="254419"/>
                  </a:lnTo>
                  <a:lnTo>
                    <a:pt x="254419" y="0"/>
                  </a:lnTo>
                  <a:close/>
                </a:path>
              </a:pathLst>
            </a:custGeom>
            <a:solidFill>
              <a:schemeClr val="bg1"/>
            </a:solidFill>
          </p:spPr>
          <p:txBody>
            <a:bodyPr wrap="square" lIns="0" tIns="0" rIns="0" bIns="0" rtlCol="0"/>
            <a:lstStyle/>
            <a:p>
              <a:endParaRPr/>
            </a:p>
          </p:txBody>
        </p:sp>
      </p:grpSp>
    </p:spTree>
    <p:extLst>
      <p:ext uri="{BB962C8B-B14F-4D97-AF65-F5344CB8AC3E}">
        <p14:creationId xmlns:p14="http://schemas.microsoft.com/office/powerpoint/2010/main" val="199637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mp; image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78AB8AC-51C0-A282-3E41-4FF8078F8B66}"/>
              </a:ext>
            </a:extLst>
          </p:cNvPr>
          <p:cNvSpPr>
            <a:spLocks noGrp="1"/>
          </p:cNvSpPr>
          <p:nvPr>
            <p:ph type="pic" sz="quarter" idx="11" hasCustomPrompt="1"/>
          </p:nvPr>
        </p:nvSpPr>
        <p:spPr>
          <a:xfrm>
            <a:off x="6341780" y="0"/>
            <a:ext cx="5850219" cy="6320155"/>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nchor="ctr" anchorCtr="0"/>
          <a:lstStyle>
            <a:lvl1pPr algn="ctr">
              <a:defRPr>
                <a:solidFill>
                  <a:schemeClr val="bg1"/>
                </a:solidFill>
              </a:defRPr>
            </a:lvl1pPr>
          </a:lstStyle>
          <a:p>
            <a:r>
              <a:rPr lang="en-GB" dirty="0"/>
              <a:t>Click to add picture</a:t>
            </a:r>
          </a:p>
        </p:txBody>
      </p:sp>
      <p:sp>
        <p:nvSpPr>
          <p:cNvPr id="2" name="Title 1">
            <a:extLst>
              <a:ext uri="{FF2B5EF4-FFF2-40B4-BE49-F238E27FC236}">
                <a16:creationId xmlns:a16="http://schemas.microsoft.com/office/drawing/2014/main" id="{8BCD3216-EE4B-142A-37B2-8F088BC53FF9}"/>
              </a:ext>
            </a:extLst>
          </p:cNvPr>
          <p:cNvSpPr>
            <a:spLocks noGrp="1"/>
          </p:cNvSpPr>
          <p:nvPr>
            <p:ph type="title" hasCustomPrompt="1"/>
          </p:nvPr>
        </p:nvSpPr>
        <p:spPr>
          <a:xfrm>
            <a:off x="803274" y="805180"/>
            <a:ext cx="5046943" cy="1094014"/>
          </a:xfrm>
        </p:spPr>
        <p:txBody>
          <a:bodyPr/>
          <a:lstStyle>
            <a:lvl1pPr>
              <a:lnSpc>
                <a:spcPts val="4000"/>
              </a:lnSpc>
              <a:defRPr>
                <a:solidFill>
                  <a:schemeClr val="tx2"/>
                </a:solidFill>
              </a:defRPr>
            </a:lvl1pPr>
          </a:lstStyle>
          <a:p>
            <a:r>
              <a:rPr lang="en-US" dirty="0"/>
              <a:t>Heading</a:t>
            </a:r>
            <a:endParaRPr lang="en-GB" dirty="0"/>
          </a:p>
        </p:txBody>
      </p:sp>
      <p:sp>
        <p:nvSpPr>
          <p:cNvPr id="14" name="Text Placeholder 13">
            <a:extLst>
              <a:ext uri="{FF2B5EF4-FFF2-40B4-BE49-F238E27FC236}">
                <a16:creationId xmlns:a16="http://schemas.microsoft.com/office/drawing/2014/main" id="{4D4EDD70-4D9F-74D7-CC79-3FFEE13768B9}"/>
              </a:ext>
            </a:extLst>
          </p:cNvPr>
          <p:cNvSpPr>
            <a:spLocks noGrp="1"/>
          </p:cNvSpPr>
          <p:nvPr>
            <p:ph type="body" sz="quarter" idx="12"/>
          </p:nvPr>
        </p:nvSpPr>
        <p:spPr>
          <a:xfrm>
            <a:off x="803274" y="2142653"/>
            <a:ext cx="5046943" cy="3393871"/>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7" name="object 6">
            <a:extLst>
              <a:ext uri="{FF2B5EF4-FFF2-40B4-BE49-F238E27FC236}">
                <a16:creationId xmlns:a16="http://schemas.microsoft.com/office/drawing/2014/main" id="{DE730B1B-F47E-F663-D5A7-1F15CBC7E9A7}"/>
              </a:ext>
            </a:extLst>
          </p:cNvPr>
          <p:cNvSpPr/>
          <p:nvPr/>
        </p:nvSpPr>
        <p:spPr>
          <a:xfrm>
            <a:off x="0" y="6320155"/>
            <a:ext cx="12193270" cy="537845"/>
          </a:xfrm>
          <a:custGeom>
            <a:avLst/>
            <a:gdLst/>
            <a:ahLst/>
            <a:cxnLst/>
            <a:rect l="l" t="t" r="r" b="b"/>
            <a:pathLst>
              <a:path w="12193270" h="537845">
                <a:moveTo>
                  <a:pt x="12193206" y="0"/>
                </a:moveTo>
                <a:lnTo>
                  <a:pt x="0" y="0"/>
                </a:lnTo>
                <a:lnTo>
                  <a:pt x="0" y="537654"/>
                </a:lnTo>
                <a:lnTo>
                  <a:pt x="12193206" y="537654"/>
                </a:lnTo>
                <a:lnTo>
                  <a:pt x="12193206" y="0"/>
                </a:lnTo>
                <a:close/>
              </a:path>
            </a:pathLst>
          </a:custGeom>
          <a:solidFill>
            <a:schemeClr val="tx2"/>
          </a:solidFill>
        </p:spPr>
        <p:txBody>
          <a:bodyPr wrap="square" lIns="0" tIns="0" rIns="0" bIns="0" rtlCol="0"/>
          <a:lstStyle/>
          <a:p>
            <a:endParaRPr dirty="0"/>
          </a:p>
        </p:txBody>
      </p:sp>
      <p:sp>
        <p:nvSpPr>
          <p:cNvPr id="7" name="Slide Number Placeholder 6">
            <a:extLst>
              <a:ext uri="{FF2B5EF4-FFF2-40B4-BE49-F238E27FC236}">
                <a16:creationId xmlns:a16="http://schemas.microsoft.com/office/drawing/2014/main" id="{FA1F628B-3C3B-56B9-B7C1-39C05962BD71}"/>
              </a:ext>
            </a:extLst>
          </p:cNvPr>
          <p:cNvSpPr>
            <a:spLocks noGrp="1"/>
          </p:cNvSpPr>
          <p:nvPr>
            <p:ph type="sldNum" sz="quarter" idx="10"/>
          </p:nvPr>
        </p:nvSpPr>
        <p:spPr>
          <a:xfrm>
            <a:off x="11691143" y="6438899"/>
            <a:ext cx="269875" cy="257175"/>
          </a:xfrm>
          <a:prstGeom prst="rect">
            <a:avLst/>
          </a:prstGeom>
        </p:spPr>
        <p:txBody>
          <a:bodyPr/>
          <a:lstStyle>
            <a:lvl1pPr>
              <a:defRPr>
                <a:solidFill>
                  <a:schemeClr val="bg1"/>
                </a:solidFill>
              </a:defRPr>
            </a:lvl1pPr>
          </a:lstStyle>
          <a:p>
            <a:fld id="{7CC3F808-C7E8-4131-9EFE-B613B7BC3B90}" type="slidenum">
              <a:rPr lang="en-GB" smtClean="0"/>
              <a:pPr/>
              <a:t>‹#›</a:t>
            </a:fld>
            <a:endParaRPr lang="en-GB" dirty="0"/>
          </a:p>
        </p:txBody>
      </p:sp>
      <p:grpSp>
        <p:nvGrpSpPr>
          <p:cNvPr id="10" name="Group 9">
            <a:extLst>
              <a:ext uri="{FF2B5EF4-FFF2-40B4-BE49-F238E27FC236}">
                <a16:creationId xmlns:a16="http://schemas.microsoft.com/office/drawing/2014/main" id="{1A5C8C44-60C3-4399-804A-614528B1B407}"/>
              </a:ext>
            </a:extLst>
          </p:cNvPr>
          <p:cNvGrpSpPr/>
          <p:nvPr userDrawn="1"/>
        </p:nvGrpSpPr>
        <p:grpSpPr>
          <a:xfrm>
            <a:off x="316179" y="6438899"/>
            <a:ext cx="2710866" cy="298115"/>
            <a:chOff x="316179" y="6438899"/>
            <a:chExt cx="2710866" cy="298115"/>
          </a:xfrm>
        </p:grpSpPr>
        <p:pic>
          <p:nvPicPr>
            <p:cNvPr id="11" name="Picture 10">
              <a:extLst>
                <a:ext uri="{FF2B5EF4-FFF2-40B4-BE49-F238E27FC236}">
                  <a16:creationId xmlns:a16="http://schemas.microsoft.com/office/drawing/2014/main" id="{90818987-9955-4ACE-B643-4EA6A17F053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86740" y="6438899"/>
              <a:ext cx="2440305" cy="298115"/>
            </a:xfrm>
            <a:prstGeom prst="rect">
              <a:avLst/>
            </a:prstGeom>
          </p:spPr>
        </p:pic>
        <p:sp>
          <p:nvSpPr>
            <p:cNvPr id="16" name="object 6">
              <a:extLst>
                <a:ext uri="{FF2B5EF4-FFF2-40B4-BE49-F238E27FC236}">
                  <a16:creationId xmlns:a16="http://schemas.microsoft.com/office/drawing/2014/main" id="{CE30BE3D-FDC6-45FD-AA37-2CD94BC26C7A}"/>
                </a:ext>
              </a:extLst>
            </p:cNvPr>
            <p:cNvSpPr/>
            <p:nvPr/>
          </p:nvSpPr>
          <p:spPr>
            <a:xfrm>
              <a:off x="316179" y="6458418"/>
              <a:ext cx="254635" cy="254635"/>
            </a:xfrm>
            <a:custGeom>
              <a:avLst/>
              <a:gdLst/>
              <a:ahLst/>
              <a:cxnLst/>
              <a:rect l="l" t="t" r="r" b="b"/>
              <a:pathLst>
                <a:path w="254634" h="254634">
                  <a:moveTo>
                    <a:pt x="254419" y="0"/>
                  </a:moveTo>
                  <a:lnTo>
                    <a:pt x="126784" y="105625"/>
                  </a:lnTo>
                  <a:lnTo>
                    <a:pt x="0" y="25"/>
                  </a:lnTo>
                  <a:lnTo>
                    <a:pt x="0" y="254419"/>
                  </a:lnTo>
                  <a:lnTo>
                    <a:pt x="254419" y="254419"/>
                  </a:lnTo>
                  <a:lnTo>
                    <a:pt x="254419" y="0"/>
                  </a:lnTo>
                  <a:close/>
                </a:path>
              </a:pathLst>
            </a:custGeom>
            <a:solidFill>
              <a:schemeClr val="bg1"/>
            </a:solidFill>
          </p:spPr>
          <p:txBody>
            <a:bodyPr wrap="square" lIns="0" tIns="0" rIns="0" bIns="0" rtlCol="0"/>
            <a:lstStyle/>
            <a:p>
              <a:endParaRPr/>
            </a:p>
          </p:txBody>
        </p:sp>
      </p:grpSp>
    </p:spTree>
    <p:extLst>
      <p:ext uri="{BB962C8B-B14F-4D97-AF65-F5344CB8AC3E}">
        <p14:creationId xmlns:p14="http://schemas.microsoft.com/office/powerpoint/2010/main" val="362465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mp; image 2">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4D3C0B78-D624-3C20-A0D8-A752505C93D5}"/>
              </a:ext>
            </a:extLst>
          </p:cNvPr>
          <p:cNvSpPr>
            <a:spLocks noGrp="1"/>
          </p:cNvSpPr>
          <p:nvPr>
            <p:ph type="pic" sz="quarter" idx="11" hasCustomPrompt="1"/>
          </p:nvPr>
        </p:nvSpPr>
        <p:spPr>
          <a:xfrm>
            <a:off x="0" y="0"/>
            <a:ext cx="5850219" cy="6320155"/>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nchor="ctr" anchorCtr="0"/>
          <a:lstStyle>
            <a:lvl1pPr algn="ctr">
              <a:defRPr>
                <a:solidFill>
                  <a:schemeClr val="bg1"/>
                </a:solidFill>
              </a:defRPr>
            </a:lvl1pPr>
          </a:lstStyle>
          <a:p>
            <a:r>
              <a:rPr lang="en-GB" dirty="0"/>
              <a:t>Click to add picture</a:t>
            </a:r>
          </a:p>
        </p:txBody>
      </p:sp>
      <p:sp>
        <p:nvSpPr>
          <p:cNvPr id="17" name="object 6">
            <a:extLst>
              <a:ext uri="{FF2B5EF4-FFF2-40B4-BE49-F238E27FC236}">
                <a16:creationId xmlns:a16="http://schemas.microsoft.com/office/drawing/2014/main" id="{DE730B1B-F47E-F663-D5A7-1F15CBC7E9A7}"/>
              </a:ext>
            </a:extLst>
          </p:cNvPr>
          <p:cNvSpPr/>
          <p:nvPr/>
        </p:nvSpPr>
        <p:spPr>
          <a:xfrm>
            <a:off x="0" y="6320155"/>
            <a:ext cx="12193270" cy="537845"/>
          </a:xfrm>
          <a:custGeom>
            <a:avLst/>
            <a:gdLst/>
            <a:ahLst/>
            <a:cxnLst/>
            <a:rect l="l" t="t" r="r" b="b"/>
            <a:pathLst>
              <a:path w="12193270" h="537845">
                <a:moveTo>
                  <a:pt x="12193206" y="0"/>
                </a:moveTo>
                <a:lnTo>
                  <a:pt x="0" y="0"/>
                </a:lnTo>
                <a:lnTo>
                  <a:pt x="0" y="537654"/>
                </a:lnTo>
                <a:lnTo>
                  <a:pt x="12193206" y="537654"/>
                </a:lnTo>
                <a:lnTo>
                  <a:pt x="12193206" y="0"/>
                </a:lnTo>
                <a:close/>
              </a:path>
            </a:pathLst>
          </a:custGeom>
          <a:solidFill>
            <a:schemeClr val="tx2"/>
          </a:solidFill>
        </p:spPr>
        <p:txBody>
          <a:bodyPr wrap="square" lIns="0" tIns="0" rIns="0" bIns="0" rtlCol="0"/>
          <a:lstStyle/>
          <a:p>
            <a:endParaRPr/>
          </a:p>
        </p:txBody>
      </p:sp>
      <p:sp>
        <p:nvSpPr>
          <p:cNvPr id="7" name="Slide Number Placeholder 6">
            <a:extLst>
              <a:ext uri="{FF2B5EF4-FFF2-40B4-BE49-F238E27FC236}">
                <a16:creationId xmlns:a16="http://schemas.microsoft.com/office/drawing/2014/main" id="{FA1F628B-3C3B-56B9-B7C1-39C05962BD71}"/>
              </a:ext>
            </a:extLst>
          </p:cNvPr>
          <p:cNvSpPr>
            <a:spLocks noGrp="1"/>
          </p:cNvSpPr>
          <p:nvPr>
            <p:ph type="sldNum" sz="quarter" idx="10"/>
          </p:nvPr>
        </p:nvSpPr>
        <p:spPr>
          <a:xfrm>
            <a:off x="11691143" y="6438899"/>
            <a:ext cx="269875" cy="257175"/>
          </a:xfrm>
          <a:prstGeom prst="rect">
            <a:avLst/>
          </a:prstGeom>
        </p:spPr>
        <p:txBody>
          <a:bodyPr/>
          <a:lstStyle>
            <a:lvl1pPr>
              <a:defRPr>
                <a:solidFill>
                  <a:schemeClr val="bg1"/>
                </a:solidFill>
              </a:defRPr>
            </a:lvl1pPr>
          </a:lstStyle>
          <a:p>
            <a:fld id="{7CC3F808-C7E8-4131-9EFE-B613B7BC3B90}" type="slidenum">
              <a:rPr lang="en-GB" smtClean="0"/>
              <a:pPr/>
              <a:t>‹#›</a:t>
            </a:fld>
            <a:endParaRPr lang="en-GB" dirty="0"/>
          </a:p>
        </p:txBody>
      </p:sp>
      <p:sp>
        <p:nvSpPr>
          <p:cNvPr id="2" name="Title 1">
            <a:extLst>
              <a:ext uri="{FF2B5EF4-FFF2-40B4-BE49-F238E27FC236}">
                <a16:creationId xmlns:a16="http://schemas.microsoft.com/office/drawing/2014/main" id="{8BCD3216-EE4B-142A-37B2-8F088BC53FF9}"/>
              </a:ext>
            </a:extLst>
          </p:cNvPr>
          <p:cNvSpPr>
            <a:spLocks noGrp="1"/>
          </p:cNvSpPr>
          <p:nvPr>
            <p:ph type="title" hasCustomPrompt="1"/>
          </p:nvPr>
        </p:nvSpPr>
        <p:spPr>
          <a:xfrm>
            <a:off x="6340197" y="806400"/>
            <a:ext cx="5059642" cy="1094014"/>
          </a:xfrm>
        </p:spPr>
        <p:txBody>
          <a:bodyPr/>
          <a:lstStyle>
            <a:lvl1pPr>
              <a:lnSpc>
                <a:spcPts val="4000"/>
              </a:lnSpc>
              <a:defRPr>
                <a:solidFill>
                  <a:schemeClr val="tx2"/>
                </a:solidFill>
              </a:defRPr>
            </a:lvl1pPr>
          </a:lstStyle>
          <a:p>
            <a:r>
              <a:rPr lang="en-US" dirty="0"/>
              <a:t>Heading</a:t>
            </a:r>
            <a:endParaRPr lang="en-GB" dirty="0"/>
          </a:p>
        </p:txBody>
      </p:sp>
      <p:sp>
        <p:nvSpPr>
          <p:cNvPr id="14" name="Text Placeholder 13">
            <a:extLst>
              <a:ext uri="{FF2B5EF4-FFF2-40B4-BE49-F238E27FC236}">
                <a16:creationId xmlns:a16="http://schemas.microsoft.com/office/drawing/2014/main" id="{4D4EDD70-4D9F-74D7-CC79-3FFEE13768B9}"/>
              </a:ext>
            </a:extLst>
          </p:cNvPr>
          <p:cNvSpPr>
            <a:spLocks noGrp="1"/>
          </p:cNvSpPr>
          <p:nvPr>
            <p:ph type="body" sz="quarter" idx="12"/>
          </p:nvPr>
        </p:nvSpPr>
        <p:spPr>
          <a:xfrm>
            <a:off x="6338612" y="2142653"/>
            <a:ext cx="5059643" cy="3393871"/>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0" name="Group 9">
            <a:extLst>
              <a:ext uri="{FF2B5EF4-FFF2-40B4-BE49-F238E27FC236}">
                <a16:creationId xmlns:a16="http://schemas.microsoft.com/office/drawing/2014/main" id="{24441E21-874F-4FFF-8D4D-67B2EC9BAF19}"/>
              </a:ext>
            </a:extLst>
          </p:cNvPr>
          <p:cNvGrpSpPr/>
          <p:nvPr userDrawn="1"/>
        </p:nvGrpSpPr>
        <p:grpSpPr>
          <a:xfrm>
            <a:off x="316179" y="6438899"/>
            <a:ext cx="2710866" cy="298115"/>
            <a:chOff x="316179" y="6438899"/>
            <a:chExt cx="2710866" cy="298115"/>
          </a:xfrm>
        </p:grpSpPr>
        <p:pic>
          <p:nvPicPr>
            <p:cNvPr id="11" name="Picture 10">
              <a:extLst>
                <a:ext uri="{FF2B5EF4-FFF2-40B4-BE49-F238E27FC236}">
                  <a16:creationId xmlns:a16="http://schemas.microsoft.com/office/drawing/2014/main" id="{8B51691B-33E2-4E6F-A3D1-821EE9A87A4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86740" y="6438899"/>
              <a:ext cx="2440305" cy="298115"/>
            </a:xfrm>
            <a:prstGeom prst="rect">
              <a:avLst/>
            </a:prstGeom>
          </p:spPr>
        </p:pic>
        <p:sp>
          <p:nvSpPr>
            <p:cNvPr id="16" name="object 6">
              <a:extLst>
                <a:ext uri="{FF2B5EF4-FFF2-40B4-BE49-F238E27FC236}">
                  <a16:creationId xmlns:a16="http://schemas.microsoft.com/office/drawing/2014/main" id="{2E91C183-FA48-4015-A3A9-CACC6B3BC86C}"/>
                </a:ext>
              </a:extLst>
            </p:cNvPr>
            <p:cNvSpPr/>
            <p:nvPr/>
          </p:nvSpPr>
          <p:spPr>
            <a:xfrm>
              <a:off x="316179" y="6458418"/>
              <a:ext cx="254635" cy="254635"/>
            </a:xfrm>
            <a:custGeom>
              <a:avLst/>
              <a:gdLst/>
              <a:ahLst/>
              <a:cxnLst/>
              <a:rect l="l" t="t" r="r" b="b"/>
              <a:pathLst>
                <a:path w="254634" h="254634">
                  <a:moveTo>
                    <a:pt x="254419" y="0"/>
                  </a:moveTo>
                  <a:lnTo>
                    <a:pt x="126784" y="105625"/>
                  </a:lnTo>
                  <a:lnTo>
                    <a:pt x="0" y="25"/>
                  </a:lnTo>
                  <a:lnTo>
                    <a:pt x="0" y="254419"/>
                  </a:lnTo>
                  <a:lnTo>
                    <a:pt x="254419" y="254419"/>
                  </a:lnTo>
                  <a:lnTo>
                    <a:pt x="254419" y="0"/>
                  </a:lnTo>
                  <a:close/>
                </a:path>
              </a:pathLst>
            </a:custGeom>
            <a:solidFill>
              <a:schemeClr val="bg1"/>
            </a:solidFill>
          </p:spPr>
          <p:txBody>
            <a:bodyPr wrap="square" lIns="0" tIns="0" rIns="0" bIns="0" rtlCol="0"/>
            <a:lstStyle/>
            <a:p>
              <a:endParaRPr/>
            </a:p>
          </p:txBody>
        </p:sp>
      </p:grpSp>
    </p:spTree>
    <p:extLst>
      <p:ext uri="{BB962C8B-B14F-4D97-AF65-F5344CB8AC3E}">
        <p14:creationId xmlns:p14="http://schemas.microsoft.com/office/powerpoint/2010/main" val="152065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904AF42-88AD-4FB0-CD35-33806BE79465}"/>
              </a:ext>
            </a:extLst>
          </p:cNvPr>
          <p:cNvSpPr>
            <a:spLocks noGrp="1"/>
          </p:cNvSpPr>
          <p:nvPr>
            <p:ph type="sldNum" sz="quarter" idx="4"/>
          </p:nvPr>
        </p:nvSpPr>
        <p:spPr>
          <a:xfrm>
            <a:off x="11691143" y="6438899"/>
            <a:ext cx="269875" cy="257175"/>
          </a:xfrm>
          <a:prstGeom prst="rect">
            <a:avLst/>
          </a:prstGeom>
        </p:spPr>
        <p:txBody>
          <a:bodyPr vert="horz" lIns="0" tIns="0" rIns="0" bIns="0" rtlCol="0" anchor="ctr"/>
          <a:lstStyle>
            <a:lvl1pPr algn="ctr">
              <a:defRPr sz="1200">
                <a:solidFill>
                  <a:schemeClr val="tx1"/>
                </a:solidFill>
              </a:defRPr>
            </a:lvl1pPr>
          </a:lstStyle>
          <a:p>
            <a:fld id="{7CC3F808-C7E8-4131-9EFE-B613B7BC3B90}" type="slidenum">
              <a:rPr lang="en-GB" smtClean="0"/>
              <a:pPr/>
              <a:t>‹#›</a:t>
            </a:fld>
            <a:endParaRPr lang="en-GB" dirty="0"/>
          </a:p>
        </p:txBody>
      </p:sp>
      <p:sp>
        <p:nvSpPr>
          <p:cNvPr id="2" name="Title Placeholder 1">
            <a:extLst>
              <a:ext uri="{FF2B5EF4-FFF2-40B4-BE49-F238E27FC236}">
                <a16:creationId xmlns:a16="http://schemas.microsoft.com/office/drawing/2014/main" id="{3E42BF69-49C3-FAD1-45E5-BF111E4C4953}"/>
              </a:ext>
            </a:extLst>
          </p:cNvPr>
          <p:cNvSpPr>
            <a:spLocks noGrp="1"/>
          </p:cNvSpPr>
          <p:nvPr>
            <p:ph type="title"/>
          </p:nvPr>
        </p:nvSpPr>
        <p:spPr>
          <a:xfrm>
            <a:off x="790574" y="736600"/>
            <a:ext cx="10596563" cy="701675"/>
          </a:xfrm>
          <a:prstGeom prst="rect">
            <a:avLst/>
          </a:prstGeom>
        </p:spPr>
        <p:txBody>
          <a:bodyPr vert="horz" lIns="0" tIns="0" rIns="0" bIns="0" rtlCol="0" anchor="t" anchorCtr="0">
            <a:noAutofit/>
          </a:bodyPr>
          <a:lstStyle/>
          <a:p>
            <a:r>
              <a:rPr lang="en-US" dirty="0"/>
              <a:t>Title</a:t>
            </a:r>
            <a:endParaRPr lang="en-GB" dirty="0"/>
          </a:p>
        </p:txBody>
      </p:sp>
      <p:sp>
        <p:nvSpPr>
          <p:cNvPr id="3" name="Text Placeholder 2">
            <a:extLst>
              <a:ext uri="{FF2B5EF4-FFF2-40B4-BE49-F238E27FC236}">
                <a16:creationId xmlns:a16="http://schemas.microsoft.com/office/drawing/2014/main" id="{29E2E246-AA27-06D0-C7D1-3CF06C884135}"/>
              </a:ext>
            </a:extLst>
          </p:cNvPr>
          <p:cNvSpPr>
            <a:spLocks noGrp="1"/>
          </p:cNvSpPr>
          <p:nvPr>
            <p:ph type="body" idx="1"/>
          </p:nvPr>
        </p:nvSpPr>
        <p:spPr>
          <a:xfrm>
            <a:off x="790574" y="1759636"/>
            <a:ext cx="10596563" cy="377688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365488158"/>
      </p:ext>
    </p:extLst>
  </p:cSld>
  <p:clrMap bg1="lt1" tx1="dk1" bg2="lt2" tx2="dk2" accent1="accent1" accent2="accent2" accent3="accent3" accent4="accent4" accent5="accent5" accent6="accent6" hlink="hlink" folHlink="folHlink"/>
  <p:sldLayoutIdLst>
    <p:sldLayoutId id="2147483666" r:id="rId1"/>
    <p:sldLayoutId id="2147483649" r:id="rId2"/>
    <p:sldLayoutId id="2147483656" r:id="rId3"/>
    <p:sldLayoutId id="2147483665" r:id="rId4"/>
    <p:sldLayoutId id="2147483669" r:id="rId5"/>
    <p:sldLayoutId id="2147483650" r:id="rId6"/>
    <p:sldLayoutId id="2147483658" r:id="rId7"/>
    <p:sldLayoutId id="2147483659" r:id="rId8"/>
    <p:sldLayoutId id="2147483660" r:id="rId9"/>
    <p:sldLayoutId id="2147483661" r:id="rId10"/>
    <p:sldLayoutId id="2147483655" r:id="rId11"/>
    <p:sldLayoutId id="2147483664" r:id="rId12"/>
    <p:sldLayoutId id="2147483668"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ts val="47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2"/>
          </a:solidFill>
          <a:latin typeface="+mn-lt"/>
          <a:ea typeface="+mn-ea"/>
          <a:cs typeface="+mn-cs"/>
        </a:defRPr>
      </a:lvl1pPr>
      <a:lvl2pPr marL="374650" indent="-37465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628650" indent="-24765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3pPr>
      <a:lvl4pPr marL="898525" indent="-269875" algn="l" defTabSz="914400" rtl="0" eaLnBrk="1" latinLnBrk="0" hangingPunct="1">
        <a:lnSpc>
          <a:spcPct val="100000"/>
        </a:lnSpc>
        <a:spcBef>
          <a:spcPts val="500"/>
        </a:spcBef>
        <a:buFont typeface="Arial" panose="020B0604020202020204" pitchFamily="34" charset="0"/>
        <a:buChar char="•"/>
        <a:defRPr sz="1600" kern="1200">
          <a:solidFill>
            <a:schemeClr val="tx2"/>
          </a:solidFill>
          <a:latin typeface="+mn-lt"/>
          <a:ea typeface="+mn-ea"/>
          <a:cs typeface="+mn-cs"/>
        </a:defRPr>
      </a:lvl4pPr>
      <a:lvl5pPr marL="1165225" indent="-254000" algn="l" defTabSz="914400" rtl="0" eaLnBrk="1" latinLnBrk="0" hangingPunct="1">
        <a:lnSpc>
          <a:spcPct val="100000"/>
        </a:lnSpc>
        <a:spcBef>
          <a:spcPts val="500"/>
        </a:spcBef>
        <a:buFont typeface="Arial" panose="020B0604020202020204" pitchFamily="34" charset="0"/>
        <a:buChar char="•"/>
        <a:tabLst/>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506" userDrawn="1">
          <p15:clr>
            <a:srgbClr val="F26B43"/>
          </p15:clr>
        </p15:guide>
        <p15:guide id="4" pos="717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james.hay@ndm.ox.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seroanalytics.github.io/serosim/" TargetMode="External"/><Relationship Id="rId5" Type="http://schemas.openxmlformats.org/officeDocument/2006/relationships/hyperlink" Target="https://github.com/seroanalytics/serosim" TargetMode="Externa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0.sv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0.sv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40.sv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50.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54.png"/><Relationship Id="rId4" Type="http://schemas.openxmlformats.org/officeDocument/2006/relationships/image" Target="../media/image34.png"/><Relationship Id="rId9" Type="http://schemas.openxmlformats.org/officeDocument/2006/relationships/image" Target="../media/image53.png"/></Relationships>
</file>

<file path=ppt/slides/_rels/slide4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54.png"/><Relationship Id="rId4" Type="http://schemas.openxmlformats.org/officeDocument/2006/relationships/image" Target="../media/image34.png"/><Relationship Id="rId9"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58.gif"/><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7.gif"/><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40.sv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40.svg"/></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0.sv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hyperlink" Target="https://doi.org/10.1371/journal.pcbi.1011384" TargetMode="External"/><Relationship Id="rId5" Type="http://schemas.openxmlformats.org/officeDocument/2006/relationships/image" Target="../media/image30.jpe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72.svg"/></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hyperlink" Target="https://doi.org/10.1371/journal.pcbi.1011384" TargetMode="External"/><Relationship Id="rId4" Type="http://schemas.openxmlformats.org/officeDocument/2006/relationships/image" Target="../media/image28.png"/></Relationships>
</file>

<file path=ppt/slides/_rels/slide6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hyperlink" Target="https://doi.org/10.1371/journal.pcbi.1007840" TargetMode="External"/><Relationship Id="rId4" Type="http://schemas.openxmlformats.org/officeDocument/2006/relationships/hyperlink" Target="https://doi.org/10.1371/journal.pcbi.1011384"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2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slides/_rels/slide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doi.org/10.1371/journal.pcbi.1007840" TargetMode="Externa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81.png"/><Relationship Id="rId4" Type="http://schemas.openxmlformats.org/officeDocument/2006/relationships/image" Target="../media/image8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82.jpe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hyperlink" Target="https://doi.org/10.1111/imr.12900"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7.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8.jpeg"/><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85.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86.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77926-8473-4619-9EBD-E60F2F11301F}"/>
              </a:ext>
            </a:extLst>
          </p:cNvPr>
          <p:cNvSpPr>
            <a:spLocks noGrp="1"/>
          </p:cNvSpPr>
          <p:nvPr>
            <p:ph type="ctrTitle"/>
          </p:nvPr>
        </p:nvSpPr>
        <p:spPr/>
        <p:txBody>
          <a:bodyPr/>
          <a:lstStyle/>
          <a:p>
            <a:r>
              <a:rPr lang="en-US" dirty="0"/>
              <a:t>Frameworks and tools for modeling serological data</a:t>
            </a:r>
            <a:endParaRPr lang="en-GB" dirty="0"/>
          </a:p>
        </p:txBody>
      </p:sp>
      <p:sp>
        <p:nvSpPr>
          <p:cNvPr id="3" name="Subtitle 2">
            <a:extLst>
              <a:ext uri="{FF2B5EF4-FFF2-40B4-BE49-F238E27FC236}">
                <a16:creationId xmlns:a16="http://schemas.microsoft.com/office/drawing/2014/main" id="{EB30D284-EB78-4A98-90AB-D5CFE2CC2114}"/>
              </a:ext>
            </a:extLst>
          </p:cNvPr>
          <p:cNvSpPr>
            <a:spLocks noGrp="1"/>
          </p:cNvSpPr>
          <p:nvPr>
            <p:ph type="subTitle" idx="1"/>
          </p:nvPr>
        </p:nvSpPr>
        <p:spPr/>
        <p:txBody>
          <a:bodyPr/>
          <a:lstStyle/>
          <a:p>
            <a:r>
              <a:rPr lang="en-GB" dirty="0"/>
              <a:t>Introduction to </a:t>
            </a:r>
            <a:r>
              <a:rPr lang="en-GB" i="1" dirty="0" err="1"/>
              <a:t>serosolver</a:t>
            </a:r>
            <a:r>
              <a:rPr lang="en-GB" i="1" dirty="0"/>
              <a:t> </a:t>
            </a:r>
            <a:r>
              <a:rPr lang="en-GB" dirty="0"/>
              <a:t>and </a:t>
            </a:r>
            <a:r>
              <a:rPr lang="en-GB" i="1" dirty="0" err="1"/>
              <a:t>serosim</a:t>
            </a:r>
            <a:endParaRPr lang="en-GB" dirty="0"/>
          </a:p>
        </p:txBody>
      </p:sp>
      <p:sp>
        <p:nvSpPr>
          <p:cNvPr id="4" name="Text Placeholder 3">
            <a:extLst>
              <a:ext uri="{FF2B5EF4-FFF2-40B4-BE49-F238E27FC236}">
                <a16:creationId xmlns:a16="http://schemas.microsoft.com/office/drawing/2014/main" id="{4A9F55C6-6907-43AF-BBDD-1B459EB2C8A4}"/>
              </a:ext>
            </a:extLst>
          </p:cNvPr>
          <p:cNvSpPr>
            <a:spLocks noGrp="1"/>
          </p:cNvSpPr>
          <p:nvPr>
            <p:ph type="body" sz="quarter" idx="11"/>
          </p:nvPr>
        </p:nvSpPr>
        <p:spPr/>
        <p:txBody>
          <a:bodyPr/>
          <a:lstStyle/>
          <a:p>
            <a:r>
              <a:rPr lang="en-US" dirty="0"/>
              <a:t>James Hay</a:t>
            </a:r>
          </a:p>
          <a:p>
            <a:r>
              <a:rPr lang="en-US" dirty="0">
                <a:hlinkClick r:id="rId2"/>
              </a:rPr>
              <a:t>james.hay@ndm.ox.ac.uk</a:t>
            </a:r>
            <a:r>
              <a:rPr lang="en-US" dirty="0"/>
              <a:t> </a:t>
            </a:r>
          </a:p>
          <a:p>
            <a:r>
              <a:rPr lang="en-US" dirty="0"/>
              <a:t>@jameshay218</a:t>
            </a:r>
            <a:endParaRPr lang="en-GB" dirty="0"/>
          </a:p>
        </p:txBody>
      </p:sp>
    </p:spTree>
    <p:extLst>
      <p:ext uri="{BB962C8B-B14F-4D97-AF65-F5344CB8AC3E}">
        <p14:creationId xmlns:p14="http://schemas.microsoft.com/office/powerpoint/2010/main" val="231335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577E121-2F42-1B19-A390-07A9F6B96387}"/>
              </a:ext>
            </a:extLst>
          </p:cNvPr>
          <p:cNvSpPr txBox="1"/>
          <p:nvPr/>
        </p:nvSpPr>
        <p:spPr>
          <a:xfrm>
            <a:off x="5105161" y="4257496"/>
            <a:ext cx="3063712" cy="646331"/>
          </a:xfrm>
          <a:prstGeom prst="rect">
            <a:avLst/>
          </a:prstGeom>
          <a:noFill/>
        </p:spPr>
        <p:txBody>
          <a:bodyPr wrap="square" rtlCol="0">
            <a:spAutoFit/>
          </a:bodyPr>
          <a:lstStyle/>
          <a:p>
            <a:pPr algn="ctr"/>
            <a:r>
              <a:rPr lang="en-US" b="1" dirty="0">
                <a:solidFill>
                  <a:schemeClr val="accent2"/>
                </a:solidFill>
              </a:rPr>
              <a:t>Time-since-infection methods</a:t>
            </a:r>
          </a:p>
        </p:txBody>
      </p:sp>
      <p:sp>
        <p:nvSpPr>
          <p:cNvPr id="8" name="TextBox 7">
            <a:extLst>
              <a:ext uri="{FF2B5EF4-FFF2-40B4-BE49-F238E27FC236}">
                <a16:creationId xmlns:a16="http://schemas.microsoft.com/office/drawing/2014/main" id="{FB69F4EE-9CB7-80B6-EBA5-83B54FBDA2EE}"/>
              </a:ext>
            </a:extLst>
          </p:cNvPr>
          <p:cNvSpPr txBox="1"/>
          <p:nvPr/>
        </p:nvSpPr>
        <p:spPr>
          <a:xfrm>
            <a:off x="363062" y="3621926"/>
            <a:ext cx="2300141" cy="646331"/>
          </a:xfrm>
          <a:prstGeom prst="rect">
            <a:avLst/>
          </a:prstGeom>
          <a:noFill/>
        </p:spPr>
        <p:txBody>
          <a:bodyPr wrap="square" rtlCol="0">
            <a:spAutoFit/>
          </a:bodyPr>
          <a:lstStyle/>
          <a:p>
            <a:pPr algn="ctr"/>
            <a:r>
              <a:rPr lang="en-US" dirty="0">
                <a:solidFill>
                  <a:schemeClr val="bg2"/>
                </a:solidFill>
              </a:rPr>
              <a:t>Serocatalytic </a:t>
            </a:r>
          </a:p>
          <a:p>
            <a:pPr algn="ctr"/>
            <a:r>
              <a:rPr lang="en-US" dirty="0">
                <a:solidFill>
                  <a:schemeClr val="bg2"/>
                </a:solidFill>
              </a:rPr>
              <a:t>models</a:t>
            </a:r>
          </a:p>
        </p:txBody>
      </p:sp>
      <p:sp>
        <p:nvSpPr>
          <p:cNvPr id="22" name="Rectangle 21">
            <a:extLst>
              <a:ext uri="{FF2B5EF4-FFF2-40B4-BE49-F238E27FC236}">
                <a16:creationId xmlns:a16="http://schemas.microsoft.com/office/drawing/2014/main" id="{1C65E5C0-06EF-8F88-54A8-DA1521673C20}"/>
              </a:ext>
            </a:extLst>
          </p:cNvPr>
          <p:cNvSpPr/>
          <p:nvPr/>
        </p:nvSpPr>
        <p:spPr>
          <a:xfrm>
            <a:off x="5348964" y="4262876"/>
            <a:ext cx="2540968" cy="635570"/>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C15B38-97E9-F662-D62F-79F912F46411}"/>
              </a:ext>
            </a:extLst>
          </p:cNvPr>
          <p:cNvSpPr>
            <a:spLocks noGrp="1"/>
          </p:cNvSpPr>
          <p:nvPr>
            <p:ph type="title"/>
          </p:nvPr>
        </p:nvSpPr>
        <p:spPr>
          <a:xfrm>
            <a:off x="277922" y="70736"/>
            <a:ext cx="10596563" cy="701675"/>
          </a:xfrm>
        </p:spPr>
        <p:txBody>
          <a:bodyPr/>
          <a:lstStyle/>
          <a:p>
            <a:r>
              <a:rPr lang="en-US" dirty="0"/>
              <a:t>Current landscape of </a:t>
            </a:r>
            <a:r>
              <a:rPr lang="en-US" dirty="0" err="1"/>
              <a:t>serodynamics</a:t>
            </a:r>
            <a:r>
              <a:rPr lang="en-US" dirty="0"/>
              <a:t> methods</a:t>
            </a:r>
          </a:p>
        </p:txBody>
      </p:sp>
      <p:sp>
        <p:nvSpPr>
          <p:cNvPr id="4" name="Slide Number Placeholder 3">
            <a:extLst>
              <a:ext uri="{FF2B5EF4-FFF2-40B4-BE49-F238E27FC236}">
                <a16:creationId xmlns:a16="http://schemas.microsoft.com/office/drawing/2014/main" id="{0B86B55D-3AF9-B8DC-4CC3-39E7B5C02BE6}"/>
              </a:ext>
            </a:extLst>
          </p:cNvPr>
          <p:cNvSpPr>
            <a:spLocks noGrp="1"/>
          </p:cNvSpPr>
          <p:nvPr>
            <p:ph type="sldNum" sz="quarter" idx="10"/>
          </p:nvPr>
        </p:nvSpPr>
        <p:spPr/>
        <p:txBody>
          <a:bodyPr/>
          <a:lstStyle/>
          <a:p>
            <a:fld id="{7CC3F808-C7E8-4131-9EFE-B613B7BC3B90}" type="slidenum">
              <a:rPr lang="en-GB" smtClean="0"/>
              <a:pPr/>
              <a:t>10</a:t>
            </a:fld>
            <a:endParaRPr lang="en-GB" dirty="0"/>
          </a:p>
        </p:txBody>
      </p:sp>
      <p:sp>
        <p:nvSpPr>
          <p:cNvPr id="5" name="Left-right Arrow 4">
            <a:extLst>
              <a:ext uri="{FF2B5EF4-FFF2-40B4-BE49-F238E27FC236}">
                <a16:creationId xmlns:a16="http://schemas.microsoft.com/office/drawing/2014/main" id="{882BA083-C51F-0F33-2516-E3B5463FC5CF}"/>
              </a:ext>
            </a:extLst>
          </p:cNvPr>
          <p:cNvSpPr/>
          <p:nvPr/>
        </p:nvSpPr>
        <p:spPr>
          <a:xfrm>
            <a:off x="1238356" y="4892512"/>
            <a:ext cx="9715287" cy="716437"/>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Complexity</a:t>
            </a:r>
          </a:p>
        </p:txBody>
      </p:sp>
      <p:sp>
        <p:nvSpPr>
          <p:cNvPr id="6" name="TextBox 5">
            <a:extLst>
              <a:ext uri="{FF2B5EF4-FFF2-40B4-BE49-F238E27FC236}">
                <a16:creationId xmlns:a16="http://schemas.microsoft.com/office/drawing/2014/main" id="{728F5C49-8A5F-E63F-90CB-8D0F2DA7212E}"/>
              </a:ext>
            </a:extLst>
          </p:cNvPr>
          <p:cNvSpPr txBox="1"/>
          <p:nvPr/>
        </p:nvSpPr>
        <p:spPr>
          <a:xfrm>
            <a:off x="282805" y="5656081"/>
            <a:ext cx="1932494" cy="369332"/>
          </a:xfrm>
          <a:prstGeom prst="rect">
            <a:avLst/>
          </a:prstGeom>
          <a:noFill/>
        </p:spPr>
        <p:txBody>
          <a:bodyPr wrap="square" rtlCol="0">
            <a:spAutoFit/>
          </a:bodyPr>
          <a:lstStyle/>
          <a:p>
            <a:r>
              <a:rPr lang="en-US" b="1" dirty="0">
                <a:solidFill>
                  <a:schemeClr val="accent6"/>
                </a:solidFill>
              </a:rPr>
              <a:t>Less complex</a:t>
            </a:r>
          </a:p>
        </p:txBody>
      </p:sp>
      <p:sp>
        <p:nvSpPr>
          <p:cNvPr id="7" name="TextBox 6">
            <a:extLst>
              <a:ext uri="{FF2B5EF4-FFF2-40B4-BE49-F238E27FC236}">
                <a16:creationId xmlns:a16="http://schemas.microsoft.com/office/drawing/2014/main" id="{12512197-84FA-F555-7EA1-C1EDDE88839C}"/>
              </a:ext>
            </a:extLst>
          </p:cNvPr>
          <p:cNvSpPr txBox="1"/>
          <p:nvPr/>
        </p:nvSpPr>
        <p:spPr>
          <a:xfrm>
            <a:off x="10069734" y="5656081"/>
            <a:ext cx="1932494" cy="369332"/>
          </a:xfrm>
          <a:prstGeom prst="rect">
            <a:avLst/>
          </a:prstGeom>
          <a:noFill/>
        </p:spPr>
        <p:txBody>
          <a:bodyPr wrap="square" rtlCol="0">
            <a:spAutoFit/>
          </a:bodyPr>
          <a:lstStyle/>
          <a:p>
            <a:r>
              <a:rPr lang="en-US" b="1" dirty="0">
                <a:solidFill>
                  <a:schemeClr val="accent6"/>
                </a:solidFill>
              </a:rPr>
              <a:t>More complex</a:t>
            </a:r>
          </a:p>
        </p:txBody>
      </p:sp>
      <p:sp>
        <p:nvSpPr>
          <p:cNvPr id="9" name="TextBox 8">
            <a:extLst>
              <a:ext uri="{FF2B5EF4-FFF2-40B4-BE49-F238E27FC236}">
                <a16:creationId xmlns:a16="http://schemas.microsoft.com/office/drawing/2014/main" id="{5FEA85CB-8841-567F-2CDB-13F0B8A43FC4}"/>
              </a:ext>
            </a:extLst>
          </p:cNvPr>
          <p:cNvSpPr txBox="1"/>
          <p:nvPr/>
        </p:nvSpPr>
        <p:spPr>
          <a:xfrm>
            <a:off x="1579537" y="4257496"/>
            <a:ext cx="3063712" cy="646331"/>
          </a:xfrm>
          <a:prstGeom prst="rect">
            <a:avLst/>
          </a:prstGeom>
          <a:noFill/>
        </p:spPr>
        <p:txBody>
          <a:bodyPr wrap="square" rtlCol="0">
            <a:spAutoFit/>
          </a:bodyPr>
          <a:lstStyle/>
          <a:p>
            <a:pPr algn="ctr"/>
            <a:r>
              <a:rPr lang="en-US" dirty="0">
                <a:solidFill>
                  <a:schemeClr val="bg2"/>
                </a:solidFill>
              </a:rPr>
              <a:t>Mixture/latent class </a:t>
            </a:r>
          </a:p>
          <a:p>
            <a:pPr algn="ctr"/>
            <a:r>
              <a:rPr lang="en-US" dirty="0">
                <a:solidFill>
                  <a:schemeClr val="bg2"/>
                </a:solidFill>
              </a:rPr>
              <a:t>models</a:t>
            </a:r>
          </a:p>
        </p:txBody>
      </p:sp>
      <p:sp>
        <p:nvSpPr>
          <p:cNvPr id="10" name="TextBox 9">
            <a:extLst>
              <a:ext uri="{FF2B5EF4-FFF2-40B4-BE49-F238E27FC236}">
                <a16:creationId xmlns:a16="http://schemas.microsoft.com/office/drawing/2014/main" id="{315235D4-24B6-EA2A-6992-3D75C6DDE998}"/>
              </a:ext>
            </a:extLst>
          </p:cNvPr>
          <p:cNvSpPr txBox="1"/>
          <p:nvPr/>
        </p:nvSpPr>
        <p:spPr>
          <a:xfrm>
            <a:off x="3342957" y="3621926"/>
            <a:ext cx="3063712" cy="646331"/>
          </a:xfrm>
          <a:prstGeom prst="rect">
            <a:avLst/>
          </a:prstGeom>
          <a:noFill/>
        </p:spPr>
        <p:txBody>
          <a:bodyPr wrap="square" rtlCol="0">
            <a:spAutoFit/>
          </a:bodyPr>
          <a:lstStyle/>
          <a:p>
            <a:pPr algn="ctr"/>
            <a:r>
              <a:rPr lang="en-US" dirty="0">
                <a:solidFill>
                  <a:schemeClr val="bg2"/>
                </a:solidFill>
              </a:rPr>
              <a:t>Antibody acquisition </a:t>
            </a:r>
          </a:p>
          <a:p>
            <a:pPr algn="ctr"/>
            <a:r>
              <a:rPr lang="en-US" dirty="0">
                <a:solidFill>
                  <a:schemeClr val="bg2"/>
                </a:solidFill>
              </a:rPr>
              <a:t>models</a:t>
            </a:r>
          </a:p>
        </p:txBody>
      </p:sp>
      <p:sp>
        <p:nvSpPr>
          <p:cNvPr id="12" name="TextBox 11">
            <a:extLst>
              <a:ext uri="{FF2B5EF4-FFF2-40B4-BE49-F238E27FC236}">
                <a16:creationId xmlns:a16="http://schemas.microsoft.com/office/drawing/2014/main" id="{758AF78B-C183-ED6F-DCE0-AF8D1C531A29}"/>
              </a:ext>
            </a:extLst>
          </p:cNvPr>
          <p:cNvSpPr txBox="1"/>
          <p:nvPr/>
        </p:nvSpPr>
        <p:spPr>
          <a:xfrm>
            <a:off x="8595648" y="4118996"/>
            <a:ext cx="3063712" cy="923330"/>
          </a:xfrm>
          <a:prstGeom prst="rect">
            <a:avLst/>
          </a:prstGeom>
          <a:noFill/>
        </p:spPr>
        <p:txBody>
          <a:bodyPr wrap="square" rtlCol="0">
            <a:spAutoFit/>
          </a:bodyPr>
          <a:lstStyle/>
          <a:p>
            <a:pPr algn="ctr"/>
            <a:r>
              <a:rPr lang="en-US" dirty="0">
                <a:solidFill>
                  <a:schemeClr val="bg2"/>
                </a:solidFill>
              </a:rPr>
              <a:t>Multi-antigen </a:t>
            </a:r>
          </a:p>
          <a:p>
            <a:pPr algn="ctr"/>
            <a:r>
              <a:rPr lang="en-US" dirty="0">
                <a:solidFill>
                  <a:schemeClr val="bg2"/>
                </a:solidFill>
              </a:rPr>
              <a:t>time-since-infection methods</a:t>
            </a:r>
          </a:p>
        </p:txBody>
      </p:sp>
      <p:sp>
        <p:nvSpPr>
          <p:cNvPr id="13" name="TextBox 12">
            <a:extLst>
              <a:ext uri="{FF2B5EF4-FFF2-40B4-BE49-F238E27FC236}">
                <a16:creationId xmlns:a16="http://schemas.microsoft.com/office/drawing/2014/main" id="{1CC4D1A9-F38D-6BDD-7590-8A9FBE200023}"/>
              </a:ext>
            </a:extLst>
          </p:cNvPr>
          <p:cNvSpPr txBox="1"/>
          <p:nvPr/>
        </p:nvSpPr>
        <p:spPr>
          <a:xfrm>
            <a:off x="7311821" y="3621926"/>
            <a:ext cx="2126252" cy="646331"/>
          </a:xfrm>
          <a:prstGeom prst="rect">
            <a:avLst/>
          </a:prstGeom>
          <a:noFill/>
        </p:spPr>
        <p:txBody>
          <a:bodyPr wrap="square" rtlCol="0">
            <a:spAutoFit/>
          </a:bodyPr>
          <a:lstStyle/>
          <a:p>
            <a:pPr algn="ctr"/>
            <a:r>
              <a:rPr lang="en-US" dirty="0">
                <a:solidFill>
                  <a:schemeClr val="bg2"/>
                </a:solidFill>
              </a:rPr>
              <a:t>Machine learning approaches</a:t>
            </a:r>
          </a:p>
        </p:txBody>
      </p:sp>
      <p:pic>
        <p:nvPicPr>
          <p:cNvPr id="18" name="Picture 17">
            <a:extLst>
              <a:ext uri="{FF2B5EF4-FFF2-40B4-BE49-F238E27FC236}">
                <a16:creationId xmlns:a16="http://schemas.microsoft.com/office/drawing/2014/main" id="{64CE5EBB-33A6-A84E-4704-A19DD37592F3}"/>
              </a:ext>
            </a:extLst>
          </p:cNvPr>
          <p:cNvPicPr>
            <a:picLocks noChangeAspect="1"/>
          </p:cNvPicPr>
          <p:nvPr/>
        </p:nvPicPr>
        <p:blipFill>
          <a:blip r:embed="rId3"/>
          <a:stretch>
            <a:fillRect/>
          </a:stretch>
        </p:blipFill>
        <p:spPr>
          <a:xfrm>
            <a:off x="1762714" y="951915"/>
            <a:ext cx="6805366" cy="2716766"/>
          </a:xfrm>
          <a:prstGeom prst="rect">
            <a:avLst/>
          </a:prstGeom>
        </p:spPr>
      </p:pic>
      <p:pic>
        <p:nvPicPr>
          <p:cNvPr id="19" name="Picture 18">
            <a:extLst>
              <a:ext uri="{FF2B5EF4-FFF2-40B4-BE49-F238E27FC236}">
                <a16:creationId xmlns:a16="http://schemas.microsoft.com/office/drawing/2014/main" id="{A9D56A84-0534-E4F3-DB59-26C747BDDB8A}"/>
              </a:ext>
            </a:extLst>
          </p:cNvPr>
          <p:cNvPicPr>
            <a:picLocks noChangeAspect="1"/>
          </p:cNvPicPr>
          <p:nvPr/>
        </p:nvPicPr>
        <p:blipFill>
          <a:blip r:embed="rId4"/>
          <a:stretch>
            <a:fillRect/>
          </a:stretch>
        </p:blipFill>
        <p:spPr>
          <a:xfrm>
            <a:off x="4118858" y="3196774"/>
            <a:ext cx="3479800" cy="355600"/>
          </a:xfrm>
          <a:prstGeom prst="rect">
            <a:avLst/>
          </a:prstGeom>
        </p:spPr>
      </p:pic>
      <p:pic>
        <p:nvPicPr>
          <p:cNvPr id="20" name="Picture 19">
            <a:extLst>
              <a:ext uri="{FF2B5EF4-FFF2-40B4-BE49-F238E27FC236}">
                <a16:creationId xmlns:a16="http://schemas.microsoft.com/office/drawing/2014/main" id="{A99818E9-B6B7-C73F-0D08-DDC3100A1E71}"/>
              </a:ext>
            </a:extLst>
          </p:cNvPr>
          <p:cNvPicPr>
            <a:picLocks noChangeAspect="1"/>
          </p:cNvPicPr>
          <p:nvPr/>
        </p:nvPicPr>
        <p:blipFill>
          <a:blip r:embed="rId5"/>
          <a:stretch>
            <a:fillRect/>
          </a:stretch>
        </p:blipFill>
        <p:spPr>
          <a:xfrm>
            <a:off x="8470725" y="1694474"/>
            <a:ext cx="1104900" cy="355600"/>
          </a:xfrm>
          <a:prstGeom prst="rect">
            <a:avLst/>
          </a:prstGeom>
        </p:spPr>
      </p:pic>
      <p:sp>
        <p:nvSpPr>
          <p:cNvPr id="21" name="TextBox 20">
            <a:extLst>
              <a:ext uri="{FF2B5EF4-FFF2-40B4-BE49-F238E27FC236}">
                <a16:creationId xmlns:a16="http://schemas.microsoft.com/office/drawing/2014/main" id="{2ACCFC46-B307-69F9-871D-3CABA661B3A8}"/>
              </a:ext>
            </a:extLst>
          </p:cNvPr>
          <p:cNvSpPr txBox="1"/>
          <p:nvPr/>
        </p:nvSpPr>
        <p:spPr>
          <a:xfrm>
            <a:off x="8526968" y="1329034"/>
            <a:ext cx="1348033" cy="276999"/>
          </a:xfrm>
          <a:prstGeom prst="rect">
            <a:avLst/>
          </a:prstGeom>
          <a:noFill/>
        </p:spPr>
        <p:txBody>
          <a:bodyPr wrap="square" rtlCol="0">
            <a:spAutoFit/>
          </a:bodyPr>
          <a:lstStyle/>
          <a:p>
            <a:pPr algn="ctr"/>
            <a:r>
              <a:rPr lang="en-US" sz="1200" dirty="0">
                <a:solidFill>
                  <a:schemeClr val="accent6"/>
                </a:solidFill>
              </a:rPr>
              <a:t>Incidence</a:t>
            </a:r>
          </a:p>
        </p:txBody>
      </p:sp>
      <p:sp>
        <p:nvSpPr>
          <p:cNvPr id="24" name="TextBox 23">
            <a:extLst>
              <a:ext uri="{FF2B5EF4-FFF2-40B4-BE49-F238E27FC236}">
                <a16:creationId xmlns:a16="http://schemas.microsoft.com/office/drawing/2014/main" id="{2380B7DB-F1CA-A793-AD03-71CB5AAE4AA2}"/>
              </a:ext>
            </a:extLst>
          </p:cNvPr>
          <p:cNvSpPr txBox="1"/>
          <p:nvPr/>
        </p:nvSpPr>
        <p:spPr>
          <a:xfrm>
            <a:off x="9200984" y="2010216"/>
            <a:ext cx="1348033" cy="461665"/>
          </a:xfrm>
          <a:prstGeom prst="rect">
            <a:avLst/>
          </a:prstGeom>
          <a:noFill/>
        </p:spPr>
        <p:txBody>
          <a:bodyPr wrap="square" rtlCol="0">
            <a:spAutoFit/>
          </a:bodyPr>
          <a:lstStyle/>
          <a:p>
            <a:pPr algn="ctr"/>
            <a:r>
              <a:rPr lang="en-US" sz="1200" dirty="0">
                <a:solidFill>
                  <a:schemeClr val="accent6"/>
                </a:solidFill>
              </a:rPr>
              <a:t>Duration of window period</a:t>
            </a:r>
          </a:p>
        </p:txBody>
      </p:sp>
      <p:sp>
        <p:nvSpPr>
          <p:cNvPr id="25" name="TextBox 24">
            <a:extLst>
              <a:ext uri="{FF2B5EF4-FFF2-40B4-BE49-F238E27FC236}">
                <a16:creationId xmlns:a16="http://schemas.microsoft.com/office/drawing/2014/main" id="{CED2EC70-936E-46C1-C169-EC3E03BF8CB3}"/>
              </a:ext>
            </a:extLst>
          </p:cNvPr>
          <p:cNvSpPr txBox="1"/>
          <p:nvPr/>
        </p:nvSpPr>
        <p:spPr>
          <a:xfrm>
            <a:off x="7988789" y="2057252"/>
            <a:ext cx="1076357" cy="276999"/>
          </a:xfrm>
          <a:prstGeom prst="rect">
            <a:avLst/>
          </a:prstGeom>
          <a:noFill/>
        </p:spPr>
        <p:txBody>
          <a:bodyPr wrap="square" rtlCol="0">
            <a:spAutoFit/>
          </a:bodyPr>
          <a:lstStyle/>
          <a:p>
            <a:pPr algn="ctr"/>
            <a:r>
              <a:rPr lang="en-US" sz="1200" dirty="0">
                <a:solidFill>
                  <a:schemeClr val="accent6"/>
                </a:solidFill>
              </a:rPr>
              <a:t>Prevalence</a:t>
            </a:r>
          </a:p>
        </p:txBody>
      </p:sp>
      <p:sp>
        <p:nvSpPr>
          <p:cNvPr id="26" name="TextBox 25">
            <a:extLst>
              <a:ext uri="{FF2B5EF4-FFF2-40B4-BE49-F238E27FC236}">
                <a16:creationId xmlns:a16="http://schemas.microsoft.com/office/drawing/2014/main" id="{7AFC274B-0FB9-104F-F0BD-F1DDBDA282F0}"/>
              </a:ext>
            </a:extLst>
          </p:cNvPr>
          <p:cNvSpPr txBox="1"/>
          <p:nvPr/>
        </p:nvSpPr>
        <p:spPr>
          <a:xfrm>
            <a:off x="4902188" y="2391641"/>
            <a:ext cx="1348033" cy="461665"/>
          </a:xfrm>
          <a:prstGeom prst="rect">
            <a:avLst/>
          </a:prstGeom>
          <a:noFill/>
        </p:spPr>
        <p:txBody>
          <a:bodyPr wrap="square" rtlCol="0">
            <a:spAutoFit/>
          </a:bodyPr>
          <a:lstStyle/>
          <a:p>
            <a:pPr algn="ctr"/>
            <a:r>
              <a:rPr lang="en-US" sz="1200" dirty="0">
                <a:solidFill>
                  <a:schemeClr val="accent6"/>
                </a:solidFill>
              </a:rPr>
              <a:t>Duration of window period</a:t>
            </a:r>
          </a:p>
        </p:txBody>
      </p:sp>
      <p:sp>
        <p:nvSpPr>
          <p:cNvPr id="27" name="Left Brace 26">
            <a:extLst>
              <a:ext uri="{FF2B5EF4-FFF2-40B4-BE49-F238E27FC236}">
                <a16:creationId xmlns:a16="http://schemas.microsoft.com/office/drawing/2014/main" id="{9330DAEF-C16A-4140-876A-827406F8AA6F}"/>
              </a:ext>
            </a:extLst>
          </p:cNvPr>
          <p:cNvSpPr/>
          <p:nvPr/>
        </p:nvSpPr>
        <p:spPr>
          <a:xfrm rot="16200000">
            <a:off x="5540690" y="1574267"/>
            <a:ext cx="173746" cy="1507312"/>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AC07C0E5-F930-6F4D-0CC3-33B8AB09F4DE}"/>
              </a:ext>
            </a:extLst>
          </p:cNvPr>
          <p:cNvCxnSpPr>
            <a:cxnSpLocks/>
          </p:cNvCxnSpPr>
          <p:nvPr/>
        </p:nvCxnSpPr>
        <p:spPr>
          <a:xfrm flipV="1">
            <a:off x="8457285" y="1971529"/>
            <a:ext cx="143190" cy="16698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EF93441-A541-5004-F621-4FA6EE75A7D1}"/>
              </a:ext>
            </a:extLst>
          </p:cNvPr>
          <p:cNvCxnSpPr>
            <a:cxnSpLocks/>
            <a:stCxn id="24" idx="0"/>
          </p:cNvCxnSpPr>
          <p:nvPr/>
        </p:nvCxnSpPr>
        <p:spPr>
          <a:xfrm flipH="1" flipV="1">
            <a:off x="9454515" y="1872274"/>
            <a:ext cx="420486" cy="13794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BAA3D4E-C085-9AA2-75A6-F4815E3D0655}"/>
              </a:ext>
            </a:extLst>
          </p:cNvPr>
          <p:cNvCxnSpPr>
            <a:cxnSpLocks/>
            <a:stCxn id="21" idx="2"/>
          </p:cNvCxnSpPr>
          <p:nvPr/>
        </p:nvCxnSpPr>
        <p:spPr>
          <a:xfrm flipH="1">
            <a:off x="9176267" y="1606033"/>
            <a:ext cx="24718" cy="16954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7C4175C-13D7-D81A-9593-9BBE53A0E635}"/>
              </a:ext>
            </a:extLst>
          </p:cNvPr>
          <p:cNvSpPr txBox="1"/>
          <p:nvPr/>
        </p:nvSpPr>
        <p:spPr>
          <a:xfrm>
            <a:off x="1513132" y="1756579"/>
            <a:ext cx="1938867" cy="369332"/>
          </a:xfrm>
          <a:prstGeom prst="rect">
            <a:avLst/>
          </a:prstGeom>
          <a:noFill/>
        </p:spPr>
        <p:txBody>
          <a:bodyPr wrap="square" rtlCol="0">
            <a:spAutoFit/>
          </a:bodyPr>
          <a:lstStyle/>
          <a:p>
            <a:pPr algn="ctr"/>
            <a:r>
              <a:rPr lang="en-US" dirty="0">
                <a:solidFill>
                  <a:schemeClr val="accent2"/>
                </a:solidFill>
              </a:rPr>
              <a:t>(HIV)</a:t>
            </a:r>
          </a:p>
        </p:txBody>
      </p:sp>
      <p:sp>
        <p:nvSpPr>
          <p:cNvPr id="3" name="TextBox 2">
            <a:extLst>
              <a:ext uri="{FF2B5EF4-FFF2-40B4-BE49-F238E27FC236}">
                <a16:creationId xmlns:a16="http://schemas.microsoft.com/office/drawing/2014/main" id="{CB62114E-B803-C8C3-6B4C-189D97742F9F}"/>
              </a:ext>
            </a:extLst>
          </p:cNvPr>
          <p:cNvSpPr txBox="1"/>
          <p:nvPr/>
        </p:nvSpPr>
        <p:spPr>
          <a:xfrm>
            <a:off x="0" y="6562292"/>
            <a:ext cx="4613031" cy="261610"/>
          </a:xfrm>
          <a:prstGeom prst="rect">
            <a:avLst/>
          </a:prstGeom>
          <a:noFill/>
        </p:spPr>
        <p:txBody>
          <a:bodyPr wrap="square" rtlCol="0">
            <a:spAutoFit/>
          </a:bodyPr>
          <a:lstStyle/>
          <a:p>
            <a:r>
              <a:rPr lang="en-GB" sz="1100" b="0" i="1" dirty="0">
                <a:solidFill>
                  <a:srgbClr val="333333"/>
                </a:solidFill>
                <a:effectLst/>
              </a:rPr>
              <a:t>Hay, J., Routledge, I., &amp; Takahashi, S. 2023. </a:t>
            </a:r>
            <a:r>
              <a:rPr lang="en-GB" sz="1100" b="0" i="1" dirty="0" err="1">
                <a:solidFill>
                  <a:srgbClr val="333333"/>
                </a:solidFill>
                <a:effectLst/>
              </a:rPr>
              <a:t>osf.io</a:t>
            </a:r>
            <a:r>
              <a:rPr lang="en-GB" sz="1100" b="0" i="1" dirty="0">
                <a:solidFill>
                  <a:srgbClr val="333333"/>
                </a:solidFill>
                <a:effectLst/>
              </a:rPr>
              <a:t>/</a:t>
            </a:r>
            <a:r>
              <a:rPr lang="en-GB" sz="1100" b="0" i="1" dirty="0" err="1">
                <a:solidFill>
                  <a:srgbClr val="333333"/>
                </a:solidFill>
                <a:effectLst/>
              </a:rPr>
              <a:t>kqdsn</a:t>
            </a:r>
            <a:endParaRPr lang="en-US" sz="1100" i="1" dirty="0"/>
          </a:p>
        </p:txBody>
      </p:sp>
    </p:spTree>
    <p:extLst>
      <p:ext uri="{BB962C8B-B14F-4D97-AF65-F5344CB8AC3E}">
        <p14:creationId xmlns:p14="http://schemas.microsoft.com/office/powerpoint/2010/main" val="3736694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CC4D1A9-F38D-6BDD-7590-8A9FBE200023}"/>
              </a:ext>
            </a:extLst>
          </p:cNvPr>
          <p:cNvSpPr txBox="1"/>
          <p:nvPr/>
        </p:nvSpPr>
        <p:spPr>
          <a:xfrm>
            <a:off x="7311821" y="3621926"/>
            <a:ext cx="2126252" cy="646331"/>
          </a:xfrm>
          <a:prstGeom prst="rect">
            <a:avLst/>
          </a:prstGeom>
          <a:noFill/>
        </p:spPr>
        <p:txBody>
          <a:bodyPr wrap="square" rtlCol="0">
            <a:spAutoFit/>
          </a:bodyPr>
          <a:lstStyle/>
          <a:p>
            <a:pPr algn="ctr"/>
            <a:r>
              <a:rPr lang="en-US" dirty="0">
                <a:solidFill>
                  <a:schemeClr val="bg2"/>
                </a:solidFill>
              </a:rPr>
              <a:t>Machine learning approaches</a:t>
            </a:r>
          </a:p>
        </p:txBody>
      </p:sp>
      <p:sp>
        <p:nvSpPr>
          <p:cNvPr id="5" name="Left-right Arrow 4">
            <a:extLst>
              <a:ext uri="{FF2B5EF4-FFF2-40B4-BE49-F238E27FC236}">
                <a16:creationId xmlns:a16="http://schemas.microsoft.com/office/drawing/2014/main" id="{882BA083-C51F-0F33-2516-E3B5463FC5CF}"/>
              </a:ext>
            </a:extLst>
          </p:cNvPr>
          <p:cNvSpPr/>
          <p:nvPr/>
        </p:nvSpPr>
        <p:spPr>
          <a:xfrm>
            <a:off x="1238356" y="4892512"/>
            <a:ext cx="9715287" cy="716437"/>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Complexity</a:t>
            </a:r>
          </a:p>
        </p:txBody>
      </p:sp>
      <p:sp>
        <p:nvSpPr>
          <p:cNvPr id="26" name="Rectangle 25">
            <a:extLst>
              <a:ext uri="{FF2B5EF4-FFF2-40B4-BE49-F238E27FC236}">
                <a16:creationId xmlns:a16="http://schemas.microsoft.com/office/drawing/2014/main" id="{4312A4B1-A3E3-BE08-26DA-78A48E99B9A9}"/>
              </a:ext>
            </a:extLst>
          </p:cNvPr>
          <p:cNvSpPr/>
          <p:nvPr/>
        </p:nvSpPr>
        <p:spPr>
          <a:xfrm>
            <a:off x="8917755" y="4148348"/>
            <a:ext cx="2348787" cy="865144"/>
          </a:xfrm>
          <a:prstGeom prst="rect">
            <a:avLst/>
          </a:prstGeom>
          <a:solidFill>
            <a:schemeClr val="bg1"/>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4" name="Slide Number Placeholder 3">
            <a:extLst>
              <a:ext uri="{FF2B5EF4-FFF2-40B4-BE49-F238E27FC236}">
                <a16:creationId xmlns:a16="http://schemas.microsoft.com/office/drawing/2014/main" id="{0B86B55D-3AF9-B8DC-4CC3-39E7B5C02BE6}"/>
              </a:ext>
            </a:extLst>
          </p:cNvPr>
          <p:cNvSpPr>
            <a:spLocks noGrp="1"/>
          </p:cNvSpPr>
          <p:nvPr>
            <p:ph type="sldNum" sz="quarter" idx="10"/>
          </p:nvPr>
        </p:nvSpPr>
        <p:spPr/>
        <p:txBody>
          <a:bodyPr/>
          <a:lstStyle/>
          <a:p>
            <a:fld id="{7CC3F808-C7E8-4131-9EFE-B613B7BC3B90}" type="slidenum">
              <a:rPr lang="en-GB" smtClean="0"/>
              <a:pPr/>
              <a:t>11</a:t>
            </a:fld>
            <a:endParaRPr lang="en-GB" dirty="0"/>
          </a:p>
        </p:txBody>
      </p:sp>
      <p:sp>
        <p:nvSpPr>
          <p:cNvPr id="6" name="TextBox 5">
            <a:extLst>
              <a:ext uri="{FF2B5EF4-FFF2-40B4-BE49-F238E27FC236}">
                <a16:creationId xmlns:a16="http://schemas.microsoft.com/office/drawing/2014/main" id="{728F5C49-8A5F-E63F-90CB-8D0F2DA7212E}"/>
              </a:ext>
            </a:extLst>
          </p:cNvPr>
          <p:cNvSpPr txBox="1"/>
          <p:nvPr/>
        </p:nvSpPr>
        <p:spPr>
          <a:xfrm>
            <a:off x="282805" y="5656081"/>
            <a:ext cx="1932494" cy="369332"/>
          </a:xfrm>
          <a:prstGeom prst="rect">
            <a:avLst/>
          </a:prstGeom>
          <a:noFill/>
        </p:spPr>
        <p:txBody>
          <a:bodyPr wrap="square" rtlCol="0">
            <a:spAutoFit/>
          </a:bodyPr>
          <a:lstStyle/>
          <a:p>
            <a:r>
              <a:rPr lang="en-US" b="1" dirty="0">
                <a:solidFill>
                  <a:schemeClr val="accent6"/>
                </a:solidFill>
              </a:rPr>
              <a:t>Less complex</a:t>
            </a:r>
          </a:p>
        </p:txBody>
      </p:sp>
      <p:sp>
        <p:nvSpPr>
          <p:cNvPr id="7" name="TextBox 6">
            <a:extLst>
              <a:ext uri="{FF2B5EF4-FFF2-40B4-BE49-F238E27FC236}">
                <a16:creationId xmlns:a16="http://schemas.microsoft.com/office/drawing/2014/main" id="{12512197-84FA-F555-7EA1-C1EDDE88839C}"/>
              </a:ext>
            </a:extLst>
          </p:cNvPr>
          <p:cNvSpPr txBox="1"/>
          <p:nvPr/>
        </p:nvSpPr>
        <p:spPr>
          <a:xfrm>
            <a:off x="10069734" y="5656081"/>
            <a:ext cx="1932494" cy="369332"/>
          </a:xfrm>
          <a:prstGeom prst="rect">
            <a:avLst/>
          </a:prstGeom>
          <a:noFill/>
        </p:spPr>
        <p:txBody>
          <a:bodyPr wrap="square" rtlCol="0">
            <a:spAutoFit/>
          </a:bodyPr>
          <a:lstStyle/>
          <a:p>
            <a:r>
              <a:rPr lang="en-US" b="1" dirty="0">
                <a:solidFill>
                  <a:schemeClr val="accent6"/>
                </a:solidFill>
              </a:rPr>
              <a:t>More complex</a:t>
            </a:r>
          </a:p>
        </p:txBody>
      </p:sp>
      <p:sp>
        <p:nvSpPr>
          <p:cNvPr id="8" name="TextBox 7">
            <a:extLst>
              <a:ext uri="{FF2B5EF4-FFF2-40B4-BE49-F238E27FC236}">
                <a16:creationId xmlns:a16="http://schemas.microsoft.com/office/drawing/2014/main" id="{FB69F4EE-9CB7-80B6-EBA5-83B54FBDA2EE}"/>
              </a:ext>
            </a:extLst>
          </p:cNvPr>
          <p:cNvSpPr txBox="1"/>
          <p:nvPr/>
        </p:nvSpPr>
        <p:spPr>
          <a:xfrm>
            <a:off x="363062" y="3621926"/>
            <a:ext cx="2300141" cy="646331"/>
          </a:xfrm>
          <a:prstGeom prst="rect">
            <a:avLst/>
          </a:prstGeom>
          <a:noFill/>
        </p:spPr>
        <p:txBody>
          <a:bodyPr wrap="square" rtlCol="0">
            <a:spAutoFit/>
          </a:bodyPr>
          <a:lstStyle/>
          <a:p>
            <a:pPr algn="ctr"/>
            <a:r>
              <a:rPr lang="en-US" dirty="0">
                <a:solidFill>
                  <a:schemeClr val="bg2"/>
                </a:solidFill>
              </a:rPr>
              <a:t>Serocatalytic </a:t>
            </a:r>
          </a:p>
          <a:p>
            <a:pPr algn="ctr"/>
            <a:r>
              <a:rPr lang="en-US" dirty="0">
                <a:solidFill>
                  <a:schemeClr val="bg2"/>
                </a:solidFill>
              </a:rPr>
              <a:t>models</a:t>
            </a:r>
          </a:p>
        </p:txBody>
      </p:sp>
      <p:sp>
        <p:nvSpPr>
          <p:cNvPr id="9" name="TextBox 8">
            <a:extLst>
              <a:ext uri="{FF2B5EF4-FFF2-40B4-BE49-F238E27FC236}">
                <a16:creationId xmlns:a16="http://schemas.microsoft.com/office/drawing/2014/main" id="{5FEA85CB-8841-567F-2CDB-13F0B8A43FC4}"/>
              </a:ext>
            </a:extLst>
          </p:cNvPr>
          <p:cNvSpPr txBox="1"/>
          <p:nvPr/>
        </p:nvSpPr>
        <p:spPr>
          <a:xfrm>
            <a:off x="1579537" y="4257496"/>
            <a:ext cx="3063712" cy="646331"/>
          </a:xfrm>
          <a:prstGeom prst="rect">
            <a:avLst/>
          </a:prstGeom>
          <a:noFill/>
        </p:spPr>
        <p:txBody>
          <a:bodyPr wrap="square" rtlCol="0">
            <a:spAutoFit/>
          </a:bodyPr>
          <a:lstStyle/>
          <a:p>
            <a:pPr algn="ctr"/>
            <a:r>
              <a:rPr lang="en-US" dirty="0">
                <a:solidFill>
                  <a:schemeClr val="bg2"/>
                </a:solidFill>
              </a:rPr>
              <a:t>Mixture/latent class </a:t>
            </a:r>
          </a:p>
          <a:p>
            <a:pPr algn="ctr"/>
            <a:r>
              <a:rPr lang="en-US" dirty="0">
                <a:solidFill>
                  <a:schemeClr val="bg2"/>
                </a:solidFill>
              </a:rPr>
              <a:t>models</a:t>
            </a:r>
          </a:p>
        </p:txBody>
      </p:sp>
      <p:sp>
        <p:nvSpPr>
          <p:cNvPr id="10" name="TextBox 9">
            <a:extLst>
              <a:ext uri="{FF2B5EF4-FFF2-40B4-BE49-F238E27FC236}">
                <a16:creationId xmlns:a16="http://schemas.microsoft.com/office/drawing/2014/main" id="{315235D4-24B6-EA2A-6992-3D75C6DDE998}"/>
              </a:ext>
            </a:extLst>
          </p:cNvPr>
          <p:cNvSpPr txBox="1"/>
          <p:nvPr/>
        </p:nvSpPr>
        <p:spPr>
          <a:xfrm>
            <a:off x="3342957" y="3621926"/>
            <a:ext cx="3063712" cy="646331"/>
          </a:xfrm>
          <a:prstGeom prst="rect">
            <a:avLst/>
          </a:prstGeom>
          <a:noFill/>
        </p:spPr>
        <p:txBody>
          <a:bodyPr wrap="square" rtlCol="0">
            <a:spAutoFit/>
          </a:bodyPr>
          <a:lstStyle/>
          <a:p>
            <a:pPr algn="ctr"/>
            <a:r>
              <a:rPr lang="en-US" dirty="0">
                <a:solidFill>
                  <a:schemeClr val="bg2"/>
                </a:solidFill>
              </a:rPr>
              <a:t>Antibody acquisition </a:t>
            </a:r>
          </a:p>
          <a:p>
            <a:pPr algn="ctr"/>
            <a:r>
              <a:rPr lang="en-US" dirty="0">
                <a:solidFill>
                  <a:schemeClr val="bg2"/>
                </a:solidFill>
              </a:rPr>
              <a:t>models</a:t>
            </a:r>
          </a:p>
        </p:txBody>
      </p:sp>
      <p:sp>
        <p:nvSpPr>
          <p:cNvPr id="11" name="TextBox 10">
            <a:extLst>
              <a:ext uri="{FF2B5EF4-FFF2-40B4-BE49-F238E27FC236}">
                <a16:creationId xmlns:a16="http://schemas.microsoft.com/office/drawing/2014/main" id="{D577E121-2F42-1B19-A390-07A9F6B96387}"/>
              </a:ext>
            </a:extLst>
          </p:cNvPr>
          <p:cNvSpPr txBox="1"/>
          <p:nvPr/>
        </p:nvSpPr>
        <p:spPr>
          <a:xfrm>
            <a:off x="5105161" y="4257496"/>
            <a:ext cx="3063712" cy="646331"/>
          </a:xfrm>
          <a:prstGeom prst="rect">
            <a:avLst/>
          </a:prstGeom>
          <a:noFill/>
        </p:spPr>
        <p:txBody>
          <a:bodyPr wrap="square" rtlCol="0">
            <a:spAutoFit/>
          </a:bodyPr>
          <a:lstStyle/>
          <a:p>
            <a:pPr algn="ctr"/>
            <a:r>
              <a:rPr lang="en-US" dirty="0">
                <a:solidFill>
                  <a:schemeClr val="bg2"/>
                </a:solidFill>
              </a:rPr>
              <a:t>Time-since-infection methods</a:t>
            </a:r>
          </a:p>
        </p:txBody>
      </p:sp>
      <p:sp>
        <p:nvSpPr>
          <p:cNvPr id="12" name="TextBox 11">
            <a:extLst>
              <a:ext uri="{FF2B5EF4-FFF2-40B4-BE49-F238E27FC236}">
                <a16:creationId xmlns:a16="http://schemas.microsoft.com/office/drawing/2014/main" id="{758AF78B-C183-ED6F-DCE0-AF8D1C531A29}"/>
              </a:ext>
            </a:extLst>
          </p:cNvPr>
          <p:cNvSpPr txBox="1"/>
          <p:nvPr/>
        </p:nvSpPr>
        <p:spPr>
          <a:xfrm>
            <a:off x="8595648" y="4118996"/>
            <a:ext cx="3063712" cy="923330"/>
          </a:xfrm>
          <a:prstGeom prst="rect">
            <a:avLst/>
          </a:prstGeom>
          <a:noFill/>
        </p:spPr>
        <p:txBody>
          <a:bodyPr wrap="square" rtlCol="0">
            <a:spAutoFit/>
          </a:bodyPr>
          <a:lstStyle/>
          <a:p>
            <a:pPr algn="ctr"/>
            <a:r>
              <a:rPr lang="en-US" b="1" dirty="0">
                <a:solidFill>
                  <a:schemeClr val="accent2"/>
                </a:solidFill>
              </a:rPr>
              <a:t>Multi-antigen </a:t>
            </a:r>
          </a:p>
          <a:p>
            <a:pPr algn="ctr"/>
            <a:r>
              <a:rPr lang="en-US" b="1" dirty="0">
                <a:solidFill>
                  <a:schemeClr val="accent2"/>
                </a:solidFill>
              </a:rPr>
              <a:t>time-since-infection methods</a:t>
            </a:r>
          </a:p>
        </p:txBody>
      </p:sp>
      <p:pic>
        <p:nvPicPr>
          <p:cNvPr id="18" name="Picture 17">
            <a:extLst>
              <a:ext uri="{FF2B5EF4-FFF2-40B4-BE49-F238E27FC236}">
                <a16:creationId xmlns:a16="http://schemas.microsoft.com/office/drawing/2014/main" id="{3AA05DFA-7DA0-D158-2923-5AE6A10BE7D8}"/>
              </a:ext>
            </a:extLst>
          </p:cNvPr>
          <p:cNvPicPr>
            <a:picLocks noChangeAspect="1"/>
          </p:cNvPicPr>
          <p:nvPr/>
        </p:nvPicPr>
        <p:blipFill>
          <a:blip r:embed="rId2"/>
          <a:stretch>
            <a:fillRect/>
          </a:stretch>
        </p:blipFill>
        <p:spPr>
          <a:xfrm>
            <a:off x="2300142" y="1273021"/>
            <a:ext cx="4602671" cy="1998291"/>
          </a:xfrm>
          <a:prstGeom prst="rect">
            <a:avLst/>
          </a:prstGeom>
        </p:spPr>
      </p:pic>
      <p:pic>
        <p:nvPicPr>
          <p:cNvPr id="19" name="Picture 2" descr="Fig. 2">
            <a:extLst>
              <a:ext uri="{FF2B5EF4-FFF2-40B4-BE49-F238E27FC236}">
                <a16:creationId xmlns:a16="http://schemas.microsoft.com/office/drawing/2014/main" id="{610C4B06-D822-D759-D7AA-299A91D97D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4590"/>
          <a:stretch/>
        </p:blipFill>
        <p:spPr bwMode="auto">
          <a:xfrm>
            <a:off x="6787802" y="1300279"/>
            <a:ext cx="1630690" cy="210651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Fig. 2">
            <a:extLst>
              <a:ext uri="{FF2B5EF4-FFF2-40B4-BE49-F238E27FC236}">
                <a16:creationId xmlns:a16="http://schemas.microsoft.com/office/drawing/2014/main" id="{EF6B2587-4708-AB65-8A31-F1FF9FEBB8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389"/>
          <a:stretch/>
        </p:blipFill>
        <p:spPr bwMode="auto">
          <a:xfrm>
            <a:off x="8307469" y="1281855"/>
            <a:ext cx="1515192" cy="210651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8DBE8D3-04BF-1402-F794-248DB6E3A9D8}"/>
              </a:ext>
            </a:extLst>
          </p:cNvPr>
          <p:cNvSpPr txBox="1"/>
          <p:nvPr/>
        </p:nvSpPr>
        <p:spPr>
          <a:xfrm>
            <a:off x="2320294" y="3250784"/>
            <a:ext cx="4218651" cy="246221"/>
          </a:xfrm>
          <a:prstGeom prst="rect">
            <a:avLst/>
          </a:prstGeom>
          <a:noFill/>
        </p:spPr>
        <p:txBody>
          <a:bodyPr wrap="square" rtlCol="0">
            <a:spAutoFit/>
          </a:bodyPr>
          <a:lstStyle/>
          <a:p>
            <a:r>
              <a:rPr lang="en-US" sz="1000" i="1" dirty="0" err="1"/>
              <a:t>Salje</a:t>
            </a:r>
            <a:r>
              <a:rPr lang="en-US" sz="1000" i="1" dirty="0"/>
              <a:t> et al. Nature 2018 https://</a:t>
            </a:r>
            <a:r>
              <a:rPr lang="en-US" sz="1000" i="1" dirty="0" err="1"/>
              <a:t>doi.org</a:t>
            </a:r>
            <a:r>
              <a:rPr lang="en-US" sz="1000" i="1" dirty="0"/>
              <a:t>/10.1038/s41586-018-0157-4 </a:t>
            </a:r>
          </a:p>
        </p:txBody>
      </p:sp>
      <p:sp>
        <p:nvSpPr>
          <p:cNvPr id="27" name="TextBox 26">
            <a:extLst>
              <a:ext uri="{FF2B5EF4-FFF2-40B4-BE49-F238E27FC236}">
                <a16:creationId xmlns:a16="http://schemas.microsoft.com/office/drawing/2014/main" id="{283BC916-45BC-1C93-4C63-967518D5AF4B}"/>
              </a:ext>
            </a:extLst>
          </p:cNvPr>
          <p:cNvSpPr txBox="1"/>
          <p:nvPr/>
        </p:nvSpPr>
        <p:spPr>
          <a:xfrm>
            <a:off x="724336" y="2150447"/>
            <a:ext cx="1938867" cy="369332"/>
          </a:xfrm>
          <a:prstGeom prst="rect">
            <a:avLst/>
          </a:prstGeom>
          <a:noFill/>
        </p:spPr>
        <p:txBody>
          <a:bodyPr wrap="square" rtlCol="0">
            <a:spAutoFit/>
          </a:bodyPr>
          <a:lstStyle/>
          <a:p>
            <a:pPr algn="ctr"/>
            <a:r>
              <a:rPr lang="en-US" dirty="0">
                <a:solidFill>
                  <a:schemeClr val="accent2"/>
                </a:solidFill>
              </a:rPr>
              <a:t>(Dengue)</a:t>
            </a:r>
          </a:p>
        </p:txBody>
      </p:sp>
      <p:sp>
        <p:nvSpPr>
          <p:cNvPr id="14" name="Title 1">
            <a:extLst>
              <a:ext uri="{FF2B5EF4-FFF2-40B4-BE49-F238E27FC236}">
                <a16:creationId xmlns:a16="http://schemas.microsoft.com/office/drawing/2014/main" id="{52D0C5E0-01A9-4DA1-9A1D-CF6A0F4F283D}"/>
              </a:ext>
            </a:extLst>
          </p:cNvPr>
          <p:cNvSpPr>
            <a:spLocks noGrp="1"/>
          </p:cNvSpPr>
          <p:nvPr>
            <p:ph type="title"/>
          </p:nvPr>
        </p:nvSpPr>
        <p:spPr>
          <a:xfrm>
            <a:off x="277922" y="70736"/>
            <a:ext cx="10596563" cy="701675"/>
          </a:xfrm>
        </p:spPr>
        <p:txBody>
          <a:bodyPr/>
          <a:lstStyle/>
          <a:p>
            <a:r>
              <a:rPr lang="en-US" dirty="0"/>
              <a:t>Current landscape of </a:t>
            </a:r>
            <a:r>
              <a:rPr lang="en-US" dirty="0" err="1"/>
              <a:t>serodynamics</a:t>
            </a:r>
            <a:r>
              <a:rPr lang="en-US" dirty="0"/>
              <a:t> methods</a:t>
            </a:r>
          </a:p>
        </p:txBody>
      </p:sp>
      <p:sp>
        <p:nvSpPr>
          <p:cNvPr id="15" name="TextBox 14">
            <a:extLst>
              <a:ext uri="{FF2B5EF4-FFF2-40B4-BE49-F238E27FC236}">
                <a16:creationId xmlns:a16="http://schemas.microsoft.com/office/drawing/2014/main" id="{7DA6A623-C86E-5DC6-ACB5-C1149C40342B}"/>
              </a:ext>
            </a:extLst>
          </p:cNvPr>
          <p:cNvSpPr txBox="1"/>
          <p:nvPr/>
        </p:nvSpPr>
        <p:spPr>
          <a:xfrm>
            <a:off x="0" y="6562292"/>
            <a:ext cx="4613031" cy="261610"/>
          </a:xfrm>
          <a:prstGeom prst="rect">
            <a:avLst/>
          </a:prstGeom>
          <a:noFill/>
        </p:spPr>
        <p:txBody>
          <a:bodyPr wrap="square" rtlCol="0">
            <a:spAutoFit/>
          </a:bodyPr>
          <a:lstStyle/>
          <a:p>
            <a:r>
              <a:rPr lang="en-GB" sz="1100" b="0" i="1" dirty="0">
                <a:solidFill>
                  <a:srgbClr val="333333"/>
                </a:solidFill>
                <a:effectLst/>
              </a:rPr>
              <a:t>Hay, J., Routledge, I., &amp; Takahashi, S. 2023. </a:t>
            </a:r>
            <a:r>
              <a:rPr lang="en-GB" sz="1100" b="0" i="1" dirty="0" err="1">
                <a:solidFill>
                  <a:srgbClr val="333333"/>
                </a:solidFill>
                <a:effectLst/>
              </a:rPr>
              <a:t>osf.io</a:t>
            </a:r>
            <a:r>
              <a:rPr lang="en-GB" sz="1100" b="0" i="1" dirty="0">
                <a:solidFill>
                  <a:srgbClr val="333333"/>
                </a:solidFill>
                <a:effectLst/>
              </a:rPr>
              <a:t>/</a:t>
            </a:r>
            <a:r>
              <a:rPr lang="en-GB" sz="1100" b="0" i="1" dirty="0" err="1">
                <a:solidFill>
                  <a:srgbClr val="333333"/>
                </a:solidFill>
                <a:effectLst/>
              </a:rPr>
              <a:t>kqdsn</a:t>
            </a:r>
            <a:endParaRPr lang="en-US" sz="1100" i="1" dirty="0"/>
          </a:p>
        </p:txBody>
      </p:sp>
    </p:spTree>
    <p:extLst>
      <p:ext uri="{BB962C8B-B14F-4D97-AF65-F5344CB8AC3E}">
        <p14:creationId xmlns:p14="http://schemas.microsoft.com/office/powerpoint/2010/main" val="64090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19CDDD-76B5-B75A-AB66-6E098C7541F4}"/>
              </a:ext>
            </a:extLst>
          </p:cNvPr>
          <p:cNvSpPr>
            <a:spLocks noGrp="1"/>
          </p:cNvSpPr>
          <p:nvPr>
            <p:ph type="sldNum" sz="quarter" idx="10"/>
          </p:nvPr>
        </p:nvSpPr>
        <p:spPr/>
        <p:txBody>
          <a:bodyPr/>
          <a:lstStyle/>
          <a:p>
            <a:fld id="{7CC3F808-C7E8-4131-9EFE-B613B7BC3B90}" type="slidenum">
              <a:rPr lang="en-GB" smtClean="0"/>
              <a:pPr/>
              <a:t>12</a:t>
            </a:fld>
            <a:endParaRPr lang="en-GB" dirty="0"/>
          </a:p>
        </p:txBody>
      </p:sp>
      <p:pic>
        <p:nvPicPr>
          <p:cNvPr id="10" name="Content Placeholder 9" descr="A collage of diagrams&#10;&#10;Description automatically generated">
            <a:extLst>
              <a:ext uri="{FF2B5EF4-FFF2-40B4-BE49-F238E27FC236}">
                <a16:creationId xmlns:a16="http://schemas.microsoft.com/office/drawing/2014/main" id="{9EF09BFE-974E-D972-D86B-A951E6D6AE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6268" y="439462"/>
            <a:ext cx="6109471" cy="5869072"/>
          </a:xfrm>
        </p:spPr>
      </p:pic>
      <p:sp>
        <p:nvSpPr>
          <p:cNvPr id="2" name="TextBox 1">
            <a:extLst>
              <a:ext uri="{FF2B5EF4-FFF2-40B4-BE49-F238E27FC236}">
                <a16:creationId xmlns:a16="http://schemas.microsoft.com/office/drawing/2014/main" id="{EB4258A6-F775-1D83-73AD-6A8FD8D9A928}"/>
              </a:ext>
            </a:extLst>
          </p:cNvPr>
          <p:cNvSpPr txBox="1"/>
          <p:nvPr/>
        </p:nvSpPr>
        <p:spPr>
          <a:xfrm>
            <a:off x="-891263" y="6526203"/>
            <a:ext cx="4613031" cy="261610"/>
          </a:xfrm>
          <a:prstGeom prst="rect">
            <a:avLst/>
          </a:prstGeom>
          <a:noFill/>
        </p:spPr>
        <p:txBody>
          <a:bodyPr wrap="square" rtlCol="0">
            <a:spAutoFit/>
          </a:bodyPr>
          <a:lstStyle/>
          <a:p>
            <a:pPr algn="r"/>
            <a:r>
              <a:rPr lang="en-GB" sz="1100" b="0" i="1" dirty="0">
                <a:solidFill>
                  <a:srgbClr val="333333"/>
                </a:solidFill>
                <a:effectLst/>
              </a:rPr>
              <a:t>Hay, J., Routledge, I., &amp; Takahashi, S. 2023. </a:t>
            </a:r>
            <a:r>
              <a:rPr lang="en-GB" sz="1100" b="0" i="1" dirty="0" err="1">
                <a:solidFill>
                  <a:srgbClr val="333333"/>
                </a:solidFill>
                <a:effectLst/>
              </a:rPr>
              <a:t>osf.io</a:t>
            </a:r>
            <a:r>
              <a:rPr lang="en-GB" sz="1100" b="0" i="1" dirty="0">
                <a:solidFill>
                  <a:srgbClr val="333333"/>
                </a:solidFill>
                <a:effectLst/>
              </a:rPr>
              <a:t>/</a:t>
            </a:r>
            <a:r>
              <a:rPr lang="en-GB" sz="1100" b="0" i="1" dirty="0" err="1">
                <a:solidFill>
                  <a:srgbClr val="333333"/>
                </a:solidFill>
                <a:effectLst/>
              </a:rPr>
              <a:t>kqdsn</a:t>
            </a:r>
            <a:endParaRPr lang="en-US" sz="1100" i="1" dirty="0"/>
          </a:p>
        </p:txBody>
      </p:sp>
    </p:spTree>
    <p:extLst>
      <p:ext uri="{BB962C8B-B14F-4D97-AF65-F5344CB8AC3E}">
        <p14:creationId xmlns:p14="http://schemas.microsoft.com/office/powerpoint/2010/main" val="243461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5D5815-35C3-8730-4FDE-A80287D97C18}"/>
              </a:ext>
            </a:extLst>
          </p:cNvPr>
          <p:cNvSpPr>
            <a:spLocks noGrp="1"/>
          </p:cNvSpPr>
          <p:nvPr>
            <p:ph type="sldNum" sz="quarter" idx="10"/>
          </p:nvPr>
        </p:nvSpPr>
        <p:spPr/>
        <p:txBody>
          <a:bodyPr/>
          <a:lstStyle/>
          <a:p>
            <a:fld id="{7CC3F808-C7E8-4131-9EFE-B613B7BC3B90}" type="slidenum">
              <a:rPr lang="en-GB" smtClean="0"/>
              <a:pPr/>
              <a:t>13</a:t>
            </a:fld>
            <a:endParaRPr lang="en-GB" dirty="0"/>
          </a:p>
        </p:txBody>
      </p:sp>
      <p:graphicFrame>
        <p:nvGraphicFramePr>
          <p:cNvPr id="7" name="Diagram 6">
            <a:extLst>
              <a:ext uri="{FF2B5EF4-FFF2-40B4-BE49-F238E27FC236}">
                <a16:creationId xmlns:a16="http://schemas.microsoft.com/office/drawing/2014/main" id="{A447E048-6EE5-8ABF-BBB3-B4879925E1EF}"/>
              </a:ext>
            </a:extLst>
          </p:cNvPr>
          <p:cNvGraphicFramePr/>
          <p:nvPr/>
        </p:nvGraphicFramePr>
        <p:xfrm>
          <a:off x="-265853" y="1222457"/>
          <a:ext cx="12226871" cy="45399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824ECC53-5DA6-B4F7-00FC-B136451DDAEC}"/>
              </a:ext>
            </a:extLst>
          </p:cNvPr>
          <p:cNvSpPr txBox="1"/>
          <p:nvPr/>
        </p:nvSpPr>
        <p:spPr>
          <a:xfrm>
            <a:off x="2125134" y="4470400"/>
            <a:ext cx="1921933" cy="1384995"/>
          </a:xfrm>
          <a:prstGeom prst="rect">
            <a:avLst/>
          </a:prstGeom>
          <a:noFill/>
        </p:spPr>
        <p:txBody>
          <a:bodyPr wrap="square" rtlCol="0">
            <a:spAutoFit/>
          </a:bodyPr>
          <a:lstStyle/>
          <a:p>
            <a:pPr marL="171450" indent="-171450">
              <a:buFont typeface="Arial" panose="020B0604020202020204" pitchFamily="34" charset="0"/>
              <a:buChar char="•"/>
            </a:pPr>
            <a:r>
              <a:rPr lang="en-US" sz="1400" dirty="0" err="1"/>
              <a:t>Rsero</a:t>
            </a:r>
            <a:endParaRPr lang="en-US" sz="1400" dirty="0"/>
          </a:p>
          <a:p>
            <a:pPr marL="171450" indent="-171450">
              <a:buFont typeface="Arial" panose="020B0604020202020204" pitchFamily="34" charset="0"/>
              <a:buChar char="•"/>
            </a:pPr>
            <a:r>
              <a:rPr lang="en-US" sz="1400" dirty="0" err="1"/>
              <a:t>Serofoi</a:t>
            </a:r>
            <a:r>
              <a:rPr lang="en-US" sz="1400" dirty="0"/>
              <a:t>/</a:t>
            </a:r>
            <a:r>
              <a:rPr lang="en-US" sz="1400" dirty="0" err="1"/>
              <a:t>Epiverse</a:t>
            </a:r>
            <a:endParaRPr lang="en-US" sz="1400" dirty="0"/>
          </a:p>
          <a:p>
            <a:pPr marL="171450" indent="-171450">
              <a:buFont typeface="Arial" panose="020B0604020202020204" pitchFamily="34" charset="0"/>
              <a:buChar char="•"/>
            </a:pPr>
            <a:r>
              <a:rPr lang="en-US" sz="1400" dirty="0"/>
              <a:t>Reversible jump MCMC</a:t>
            </a:r>
          </a:p>
          <a:p>
            <a:pPr marL="171450" indent="-171450">
              <a:buFont typeface="Arial" panose="020B0604020202020204" pitchFamily="34" charset="0"/>
              <a:buChar char="•"/>
            </a:pPr>
            <a:r>
              <a:rPr lang="en-US" sz="1400" dirty="0"/>
              <a:t>How to tackle multiplex serology?</a:t>
            </a:r>
          </a:p>
        </p:txBody>
      </p:sp>
      <p:sp>
        <p:nvSpPr>
          <p:cNvPr id="8" name="Title 1">
            <a:extLst>
              <a:ext uri="{FF2B5EF4-FFF2-40B4-BE49-F238E27FC236}">
                <a16:creationId xmlns:a16="http://schemas.microsoft.com/office/drawing/2014/main" id="{A08D7DF0-F35D-B33B-A121-267353C4AD9F}"/>
              </a:ext>
            </a:extLst>
          </p:cNvPr>
          <p:cNvSpPr>
            <a:spLocks noGrp="1"/>
          </p:cNvSpPr>
          <p:nvPr>
            <p:ph type="title"/>
          </p:nvPr>
        </p:nvSpPr>
        <p:spPr>
          <a:xfrm>
            <a:off x="549300" y="255156"/>
            <a:ext cx="10596563" cy="701675"/>
          </a:xfrm>
        </p:spPr>
        <p:txBody>
          <a:bodyPr/>
          <a:lstStyle/>
          <a:p>
            <a:r>
              <a:rPr lang="en-US" dirty="0"/>
              <a:t>Building an ecosystem of </a:t>
            </a:r>
            <a:r>
              <a:rPr lang="en-US" dirty="0" err="1"/>
              <a:t>serodynamics</a:t>
            </a:r>
            <a:r>
              <a:rPr lang="en-US" dirty="0"/>
              <a:t> tools</a:t>
            </a:r>
          </a:p>
        </p:txBody>
      </p:sp>
    </p:spTree>
    <p:extLst>
      <p:ext uri="{BB962C8B-B14F-4D97-AF65-F5344CB8AC3E}">
        <p14:creationId xmlns:p14="http://schemas.microsoft.com/office/powerpoint/2010/main" val="98934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80B988-770D-C9E5-3732-80F466B8BA6A}"/>
              </a:ext>
            </a:extLst>
          </p:cNvPr>
          <p:cNvSpPr>
            <a:spLocks noGrp="1"/>
          </p:cNvSpPr>
          <p:nvPr>
            <p:ph type="sldNum" sz="quarter" idx="10"/>
          </p:nvPr>
        </p:nvSpPr>
        <p:spPr/>
        <p:txBody>
          <a:bodyPr/>
          <a:lstStyle/>
          <a:p>
            <a:fld id="{7CC3F808-C7E8-4131-9EFE-B613B7BC3B90}" type="slidenum">
              <a:rPr lang="en-GB" smtClean="0"/>
              <a:pPr/>
              <a:t>14</a:t>
            </a:fld>
            <a:endParaRPr lang="en-GB" dirty="0"/>
          </a:p>
        </p:txBody>
      </p:sp>
      <p:pic>
        <p:nvPicPr>
          <p:cNvPr id="5" name="Picture 4">
            <a:extLst>
              <a:ext uri="{FF2B5EF4-FFF2-40B4-BE49-F238E27FC236}">
                <a16:creationId xmlns:a16="http://schemas.microsoft.com/office/drawing/2014/main" id="{8CCC3D2C-3974-6A28-A5F3-AE884B3B4381}"/>
              </a:ext>
            </a:extLst>
          </p:cNvPr>
          <p:cNvPicPr>
            <a:picLocks noChangeAspect="1"/>
          </p:cNvPicPr>
          <p:nvPr/>
        </p:nvPicPr>
        <p:blipFill>
          <a:blip r:embed="rId2"/>
          <a:stretch>
            <a:fillRect/>
          </a:stretch>
        </p:blipFill>
        <p:spPr>
          <a:xfrm>
            <a:off x="2285514" y="275542"/>
            <a:ext cx="7772400" cy="6163357"/>
          </a:xfrm>
          <a:prstGeom prst="rect">
            <a:avLst/>
          </a:prstGeom>
        </p:spPr>
      </p:pic>
    </p:spTree>
    <p:extLst>
      <p:ext uri="{BB962C8B-B14F-4D97-AF65-F5344CB8AC3E}">
        <p14:creationId xmlns:p14="http://schemas.microsoft.com/office/powerpoint/2010/main" val="100932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59873-3823-4CA0-F29A-31C93CC34A1B}"/>
              </a:ext>
            </a:extLst>
          </p:cNvPr>
          <p:cNvSpPr>
            <a:spLocks noGrp="1"/>
          </p:cNvSpPr>
          <p:nvPr>
            <p:ph type="title"/>
          </p:nvPr>
        </p:nvSpPr>
        <p:spPr/>
        <p:txBody>
          <a:bodyPr/>
          <a:lstStyle/>
          <a:p>
            <a:r>
              <a:rPr lang="en-US" dirty="0"/>
              <a:t>Challenges for modeling</a:t>
            </a:r>
          </a:p>
        </p:txBody>
      </p:sp>
      <p:sp>
        <p:nvSpPr>
          <p:cNvPr id="3" name="Content Placeholder 2">
            <a:extLst>
              <a:ext uri="{FF2B5EF4-FFF2-40B4-BE49-F238E27FC236}">
                <a16:creationId xmlns:a16="http://schemas.microsoft.com/office/drawing/2014/main" id="{C2A32B47-21B2-8712-B29D-A314FD91FE6D}"/>
              </a:ext>
            </a:extLst>
          </p:cNvPr>
          <p:cNvSpPr>
            <a:spLocks noGrp="1"/>
          </p:cNvSpPr>
          <p:nvPr>
            <p:ph idx="1"/>
          </p:nvPr>
        </p:nvSpPr>
        <p:spPr>
          <a:xfrm>
            <a:off x="790574" y="1550663"/>
            <a:ext cx="10596563" cy="4351338"/>
          </a:xfrm>
        </p:spPr>
        <p:txBody>
          <a:bodyPr>
            <a:normAutofit/>
          </a:bodyPr>
          <a:lstStyle/>
          <a:p>
            <a:pPr marL="342900" indent="-342900">
              <a:buFont typeface="Arial" panose="020B0604020202020204" pitchFamily="34" charset="0"/>
              <a:buChar char="•"/>
            </a:pPr>
            <a:r>
              <a:rPr lang="en-US" sz="1800" dirty="0"/>
              <a:t>We want to use serology to parameterize our models and estimate e.g., seroprevalence</a:t>
            </a:r>
          </a:p>
          <a:p>
            <a:pPr marL="342900" indent="-342900">
              <a:buFont typeface="Arial" panose="020B0604020202020204" pitchFamily="34" charset="0"/>
              <a:buChar char="•"/>
            </a:pPr>
            <a:r>
              <a:rPr lang="en-US" sz="1800" dirty="0"/>
              <a:t>The data-generating process is highly multileveled and stochastic</a:t>
            </a:r>
          </a:p>
          <a:p>
            <a:pPr marL="342900" indent="-342900">
              <a:buFont typeface="Arial" panose="020B0604020202020204" pitchFamily="34" charset="0"/>
              <a:buChar char="•"/>
            </a:pPr>
            <a:r>
              <a:rPr lang="en-US" sz="1800" dirty="0"/>
              <a:t>Within-host kinetics are hidden and complex, and poorly understood for many pathogens</a:t>
            </a:r>
          </a:p>
          <a:p>
            <a:pPr marL="342900" indent="-342900">
              <a:buFont typeface="Arial" panose="020B0604020202020204" pitchFamily="34" charset="0"/>
              <a:buChar char="•"/>
            </a:pPr>
            <a:r>
              <a:rPr lang="en-US" sz="1800" dirty="0"/>
              <a:t>Cross-reactivity within and between pathogen: is a signal due to exposure with the antigen of interest, or off-target?</a:t>
            </a:r>
          </a:p>
          <a:p>
            <a:pPr marL="342900" indent="-342900">
              <a:buFont typeface="Arial" panose="020B0604020202020204" pitchFamily="34" charset="0"/>
              <a:buChar char="•"/>
            </a:pPr>
            <a:r>
              <a:rPr lang="en-US" sz="1800" dirty="0"/>
              <a:t>Samples and measurements are often “what you can get”, not what you are trying to model</a:t>
            </a:r>
          </a:p>
          <a:p>
            <a:pPr marL="342900" indent="-342900">
              <a:buFont typeface="Arial" panose="020B0604020202020204" pitchFamily="34" charset="0"/>
              <a:buChar char="•"/>
            </a:pPr>
            <a:r>
              <a:rPr lang="en-US" sz="1800" dirty="0"/>
              <a:t>Assays are validated on samples, not populations. Real world test performance != manufacturer specification</a:t>
            </a:r>
          </a:p>
          <a:p>
            <a:pPr marL="342900" indent="-342900">
              <a:buFont typeface="Arial" panose="020B0604020202020204" pitchFamily="34" charset="0"/>
              <a:buChar char="•"/>
            </a:pPr>
            <a:r>
              <a:rPr lang="en-US" sz="1800" dirty="0"/>
              <a:t>Inference accounting for various biases and sources of variation leads to complex, large parameter spaces</a:t>
            </a:r>
          </a:p>
          <a:p>
            <a:pPr marL="342900" indent="-342900">
              <a:buFont typeface="Arial" panose="020B0604020202020204" pitchFamily="34" charset="0"/>
              <a:buChar char="•"/>
            </a:pPr>
            <a:endParaRPr lang="en-US" sz="1800" dirty="0"/>
          </a:p>
        </p:txBody>
      </p:sp>
      <p:sp>
        <p:nvSpPr>
          <p:cNvPr id="4" name="Slide Number Placeholder 3">
            <a:extLst>
              <a:ext uri="{FF2B5EF4-FFF2-40B4-BE49-F238E27FC236}">
                <a16:creationId xmlns:a16="http://schemas.microsoft.com/office/drawing/2014/main" id="{065953FE-F964-1803-C8A9-7D134DB8B7AB}"/>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15</a:t>
            </a:fld>
            <a:endParaRPr lang="en-US"/>
          </a:p>
        </p:txBody>
      </p:sp>
    </p:spTree>
    <p:extLst>
      <p:ext uri="{BB962C8B-B14F-4D97-AF65-F5344CB8AC3E}">
        <p14:creationId xmlns:p14="http://schemas.microsoft.com/office/powerpoint/2010/main" val="377902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CA1B-F9E4-8E3B-C785-36CCE11142D1}"/>
              </a:ext>
            </a:extLst>
          </p:cNvPr>
          <p:cNvSpPr>
            <a:spLocks noGrp="1"/>
          </p:cNvSpPr>
          <p:nvPr>
            <p:ph type="title"/>
          </p:nvPr>
        </p:nvSpPr>
        <p:spPr>
          <a:xfrm>
            <a:off x="838200" y="2582114"/>
            <a:ext cx="10515600" cy="1325563"/>
          </a:xfrm>
        </p:spPr>
        <p:txBody>
          <a:bodyPr/>
          <a:lstStyle/>
          <a:p>
            <a:pPr algn="ctr"/>
            <a:r>
              <a:rPr lang="en-US" dirty="0"/>
              <a:t>How can we know if our inferences are being biased by these complex, hidden processes?</a:t>
            </a:r>
            <a:endParaRPr lang="en-US" i="1" dirty="0"/>
          </a:p>
        </p:txBody>
      </p:sp>
      <p:sp>
        <p:nvSpPr>
          <p:cNvPr id="3" name="Slide Number Placeholder 2">
            <a:extLst>
              <a:ext uri="{FF2B5EF4-FFF2-40B4-BE49-F238E27FC236}">
                <a16:creationId xmlns:a16="http://schemas.microsoft.com/office/drawing/2014/main" id="{D6AED003-E27E-57CF-3E86-806367253DE4}"/>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16</a:t>
            </a:fld>
            <a:endParaRPr lang="en-US"/>
          </a:p>
        </p:txBody>
      </p:sp>
    </p:spTree>
    <p:extLst>
      <p:ext uri="{BB962C8B-B14F-4D97-AF65-F5344CB8AC3E}">
        <p14:creationId xmlns:p14="http://schemas.microsoft.com/office/powerpoint/2010/main" val="162860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CA1B-F9E4-8E3B-C785-36CCE11142D1}"/>
              </a:ext>
            </a:extLst>
          </p:cNvPr>
          <p:cNvSpPr>
            <a:spLocks noGrp="1"/>
          </p:cNvSpPr>
          <p:nvPr>
            <p:ph type="title"/>
          </p:nvPr>
        </p:nvSpPr>
        <p:spPr>
          <a:xfrm>
            <a:off x="838200" y="3008376"/>
            <a:ext cx="10515600" cy="573597"/>
          </a:xfrm>
        </p:spPr>
        <p:txBody>
          <a:bodyPr/>
          <a:lstStyle/>
          <a:p>
            <a:pPr algn="ctr"/>
            <a:r>
              <a:rPr lang="en-US" dirty="0"/>
              <a:t>Practical 1: </a:t>
            </a:r>
            <a:r>
              <a:rPr lang="en-US" i="1" dirty="0" err="1"/>
              <a:t>serosim</a:t>
            </a:r>
            <a:endParaRPr lang="en-US" i="1" dirty="0"/>
          </a:p>
        </p:txBody>
      </p:sp>
      <p:sp>
        <p:nvSpPr>
          <p:cNvPr id="3" name="Slide Number Placeholder 2">
            <a:extLst>
              <a:ext uri="{FF2B5EF4-FFF2-40B4-BE49-F238E27FC236}">
                <a16:creationId xmlns:a16="http://schemas.microsoft.com/office/drawing/2014/main" id="{D6AED003-E27E-57CF-3E86-806367253DE4}"/>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17</a:t>
            </a:fld>
            <a:endParaRPr lang="en-US"/>
          </a:p>
        </p:txBody>
      </p:sp>
    </p:spTree>
    <p:extLst>
      <p:ext uri="{BB962C8B-B14F-4D97-AF65-F5344CB8AC3E}">
        <p14:creationId xmlns:p14="http://schemas.microsoft.com/office/powerpoint/2010/main" val="1297838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schematic&#10;&#10;Description automatically generated">
            <a:extLst>
              <a:ext uri="{FF2B5EF4-FFF2-40B4-BE49-F238E27FC236}">
                <a16:creationId xmlns:a16="http://schemas.microsoft.com/office/drawing/2014/main" id="{1459F067-7DB0-D2EA-3B2F-E075283581C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94466" y="0"/>
            <a:ext cx="5274568" cy="1612306"/>
          </a:xfrm>
          <a:prstGeom prst="rect">
            <a:avLst/>
          </a:prstGeom>
        </p:spPr>
      </p:pic>
      <p:pic>
        <p:nvPicPr>
          <p:cNvPr id="22530" name="Picture 2" descr="GitHub Logo and symbol, meaning, history, PNG, brand">
            <a:extLst>
              <a:ext uri="{FF2B5EF4-FFF2-40B4-BE49-F238E27FC236}">
                <a16:creationId xmlns:a16="http://schemas.microsoft.com/office/drawing/2014/main" id="{D1FC3EFB-4625-4586-6FF7-57CFE4D57D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6078" y="4614625"/>
            <a:ext cx="2004441" cy="11274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56B3E5-C246-2891-6317-0D07122FBBCD}"/>
              </a:ext>
            </a:extLst>
          </p:cNvPr>
          <p:cNvSpPr txBox="1"/>
          <p:nvPr/>
        </p:nvSpPr>
        <p:spPr>
          <a:xfrm>
            <a:off x="4615678" y="4716709"/>
            <a:ext cx="6893879" cy="923330"/>
          </a:xfrm>
          <a:prstGeom prst="rect">
            <a:avLst/>
          </a:prstGeom>
          <a:noFill/>
        </p:spPr>
        <p:txBody>
          <a:bodyPr wrap="square">
            <a:spAutoFit/>
          </a:bodyPr>
          <a:lstStyle/>
          <a:p>
            <a:r>
              <a:rPr lang="en-US" u="sng" dirty="0">
                <a:hlinkClick r:id="rId5"/>
              </a:rPr>
              <a:t>https://github.com/seroanalytics/serosim</a:t>
            </a:r>
            <a:endParaRPr lang="en-US" u="sng" dirty="0"/>
          </a:p>
          <a:p>
            <a:r>
              <a:rPr lang="en-US" u="sng" dirty="0">
                <a:hlinkClick r:id="rId6"/>
              </a:rPr>
              <a:t>https://seroanalytics.github.io/serosim/</a:t>
            </a:r>
            <a:endParaRPr lang="en-US" u="sng" dirty="0"/>
          </a:p>
          <a:p>
            <a:r>
              <a:rPr lang="en-US" dirty="0"/>
              <a:t>Menezes et al. PLOS Comp Biol 2023</a:t>
            </a:r>
            <a:endParaRPr lang="en-GB" b="0" i="0" dirty="0">
              <a:solidFill>
                <a:srgbClr val="606060"/>
              </a:solidFill>
              <a:effectLst/>
              <a:latin typeface="Helvetica" pitchFamily="2" charset="0"/>
            </a:endParaRPr>
          </a:p>
        </p:txBody>
      </p:sp>
      <p:sp>
        <p:nvSpPr>
          <p:cNvPr id="21" name="Rounded Rectangle 20">
            <a:extLst>
              <a:ext uri="{FF2B5EF4-FFF2-40B4-BE49-F238E27FC236}">
                <a16:creationId xmlns:a16="http://schemas.microsoft.com/office/drawing/2014/main" id="{F85D6EA8-A7DF-158A-6235-18A525733354}"/>
              </a:ext>
            </a:extLst>
          </p:cNvPr>
          <p:cNvSpPr/>
          <p:nvPr/>
        </p:nvSpPr>
        <p:spPr>
          <a:xfrm>
            <a:off x="1817779" y="2278100"/>
            <a:ext cx="8680427" cy="1848462"/>
          </a:xfrm>
          <a:prstGeom prst="roundRect">
            <a:avLst/>
          </a:prstGeom>
          <a:solidFill>
            <a:srgbClr val="C35757">
              <a:alpha val="32032"/>
            </a:srgbClr>
          </a:solidFill>
          <a:ln w="31750">
            <a:solidFill>
              <a:srgbClr val="C357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ts val="0"/>
              </a:spcBef>
              <a:spcAft>
                <a:spcPts val="0"/>
              </a:spcAft>
            </a:pPr>
            <a:r>
              <a:rPr lang="en-US" sz="2400" b="0" i="1" u="none" strike="noStrike" dirty="0">
                <a:solidFill>
                  <a:srgbClr val="000000"/>
                </a:solidFill>
                <a:effectLst/>
              </a:rPr>
              <a:t>serosim</a:t>
            </a:r>
            <a:r>
              <a:rPr lang="en-US" sz="2400" b="0" i="0" u="none" strike="noStrike" dirty="0">
                <a:solidFill>
                  <a:srgbClr val="000000"/>
                </a:solidFill>
                <a:effectLst/>
              </a:rPr>
              <a:t> is an </a:t>
            </a:r>
            <a:r>
              <a:rPr lang="en-US" sz="2400" b="1" i="0" u="none" strike="noStrike" dirty="0">
                <a:solidFill>
                  <a:srgbClr val="000000"/>
                </a:solidFill>
                <a:effectLst/>
              </a:rPr>
              <a:t>open-source R package </a:t>
            </a:r>
            <a:r>
              <a:rPr lang="en-US" sz="2400" b="0" i="0" u="none" strike="noStrike" dirty="0">
                <a:solidFill>
                  <a:srgbClr val="000000"/>
                </a:solidFill>
                <a:effectLst/>
              </a:rPr>
              <a:t>designed to aid inference from serological surveys, by simulating data arising from user-specified vaccine and infection-generated antibody kinetics processes using a random effects model.</a:t>
            </a:r>
          </a:p>
        </p:txBody>
      </p:sp>
      <p:pic>
        <p:nvPicPr>
          <p:cNvPr id="8" name="Picture 2" descr="Arthur Menezes">
            <a:extLst>
              <a:ext uri="{FF2B5EF4-FFF2-40B4-BE49-F238E27FC236}">
                <a16:creationId xmlns:a16="http://schemas.microsoft.com/office/drawing/2014/main" id="{3DD2628D-A673-E18D-CA50-5645B54FFF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23967" y="0"/>
            <a:ext cx="1068033" cy="142503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573B00F-BABA-3AE1-AE27-9D6367E0FBE0}"/>
              </a:ext>
            </a:extLst>
          </p:cNvPr>
          <p:cNvSpPr txBox="1"/>
          <p:nvPr/>
        </p:nvSpPr>
        <p:spPr>
          <a:xfrm>
            <a:off x="8331782" y="389351"/>
            <a:ext cx="2739933" cy="646331"/>
          </a:xfrm>
          <a:prstGeom prst="rect">
            <a:avLst/>
          </a:prstGeom>
          <a:noFill/>
        </p:spPr>
        <p:txBody>
          <a:bodyPr wrap="square">
            <a:spAutoFit/>
          </a:bodyPr>
          <a:lstStyle/>
          <a:p>
            <a:pPr algn="ctr"/>
            <a:r>
              <a:rPr lang="en-US" sz="1200" b="1" i="1" dirty="0"/>
              <a:t>Arthur Menezes</a:t>
            </a:r>
          </a:p>
          <a:p>
            <a:pPr algn="ctr"/>
            <a:r>
              <a:rPr lang="en-US" sz="1200" i="1" dirty="0"/>
              <a:t>Saki Takahashi    Isobel Routledge</a:t>
            </a:r>
          </a:p>
          <a:p>
            <a:pPr algn="ctr"/>
            <a:r>
              <a:rPr lang="en-US" sz="1200" i="1" dirty="0"/>
              <a:t>Jessica Metcalf   Andrea Graham </a:t>
            </a:r>
          </a:p>
        </p:txBody>
      </p:sp>
      <p:sp>
        <p:nvSpPr>
          <p:cNvPr id="11" name="Slide Number Placeholder 10">
            <a:extLst>
              <a:ext uri="{FF2B5EF4-FFF2-40B4-BE49-F238E27FC236}">
                <a16:creationId xmlns:a16="http://schemas.microsoft.com/office/drawing/2014/main" id="{4FD5EE89-36B7-014F-3B78-B4D85F6E0E9C}"/>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18</a:t>
            </a:fld>
            <a:endParaRPr lang="en-US"/>
          </a:p>
        </p:txBody>
      </p:sp>
    </p:spTree>
    <p:extLst>
      <p:ext uri="{BB962C8B-B14F-4D97-AF65-F5344CB8AC3E}">
        <p14:creationId xmlns:p14="http://schemas.microsoft.com/office/powerpoint/2010/main" val="313146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C10E38F7-ED1F-2578-2D62-2A81B75CF9F4}"/>
              </a:ext>
            </a:extLst>
          </p:cNvPr>
          <p:cNvSpPr/>
          <p:nvPr/>
        </p:nvSpPr>
        <p:spPr>
          <a:xfrm>
            <a:off x="1540045" y="1212653"/>
            <a:ext cx="9301019" cy="1328609"/>
          </a:xfrm>
          <a:prstGeom prst="roundRect">
            <a:avLst/>
          </a:prstGeom>
          <a:solidFill>
            <a:srgbClr val="C35757">
              <a:alpha val="32032"/>
            </a:srgbClr>
          </a:solidFill>
          <a:ln w="31750">
            <a:solidFill>
              <a:srgbClr val="C357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fontAlgn="base">
              <a:spcBef>
                <a:spcPts val="0"/>
              </a:spcBef>
              <a:spcAft>
                <a:spcPts val="0"/>
              </a:spcAft>
            </a:pPr>
            <a:r>
              <a:rPr lang="en-US" sz="2000" b="0" i="0" u="none" strike="noStrike" dirty="0">
                <a:solidFill>
                  <a:srgbClr val="000000"/>
                </a:solidFill>
                <a:effectLst/>
              </a:rPr>
              <a:t>1. Plan </a:t>
            </a:r>
            <a:r>
              <a:rPr lang="en-US" sz="2000" b="1" i="0" u="none" strike="noStrike" dirty="0">
                <a:solidFill>
                  <a:srgbClr val="000000"/>
                </a:solidFill>
                <a:effectLst/>
              </a:rPr>
              <a:t>serosurvey sampling strategies</a:t>
            </a:r>
            <a:r>
              <a:rPr lang="en-US" sz="2000" b="0" i="0" u="none" strike="noStrike" dirty="0">
                <a:solidFill>
                  <a:srgbClr val="000000"/>
                </a:solidFill>
                <a:effectLst/>
              </a:rPr>
              <a:t> by simulating various observation processes and analyzing the inferences that can be made given the quality of the generated data (e.g., power analyses). </a:t>
            </a:r>
          </a:p>
        </p:txBody>
      </p:sp>
      <p:sp>
        <p:nvSpPr>
          <p:cNvPr id="9" name="Rounded Rectangle 8">
            <a:extLst>
              <a:ext uri="{FF2B5EF4-FFF2-40B4-BE49-F238E27FC236}">
                <a16:creationId xmlns:a16="http://schemas.microsoft.com/office/drawing/2014/main" id="{44C3CD85-1419-0B32-C8AE-F9D4D157EBB1}"/>
              </a:ext>
            </a:extLst>
          </p:cNvPr>
          <p:cNvSpPr/>
          <p:nvPr/>
        </p:nvSpPr>
        <p:spPr>
          <a:xfrm>
            <a:off x="1540046" y="2977899"/>
            <a:ext cx="9301018" cy="1328609"/>
          </a:xfrm>
          <a:prstGeom prst="roundRect">
            <a:avLst/>
          </a:prstGeom>
          <a:solidFill>
            <a:srgbClr val="C35757">
              <a:alpha val="32032"/>
            </a:srgbClr>
          </a:solidFill>
          <a:ln w="31750">
            <a:solidFill>
              <a:srgbClr val="C357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fontAlgn="base">
              <a:spcBef>
                <a:spcPts val="0"/>
              </a:spcBef>
              <a:spcAft>
                <a:spcPts val="0"/>
              </a:spcAft>
            </a:pPr>
            <a:r>
              <a:rPr lang="en-US" sz="2000" b="0" i="0" u="none" strike="noStrike" dirty="0">
                <a:solidFill>
                  <a:srgbClr val="000000"/>
                </a:solidFill>
                <a:effectLst/>
              </a:rPr>
              <a:t>2. Uncover the underlying </a:t>
            </a:r>
            <a:r>
              <a:rPr lang="en-US" sz="2000" b="1" i="0" u="none" strike="noStrike" dirty="0">
                <a:solidFill>
                  <a:srgbClr val="000000"/>
                </a:solidFill>
                <a:effectLst/>
              </a:rPr>
              <a:t>immunological and epidemiological mechanisms </a:t>
            </a:r>
            <a:r>
              <a:rPr lang="en-US" sz="2000" b="0" i="0" u="none" strike="noStrike" dirty="0">
                <a:solidFill>
                  <a:srgbClr val="000000"/>
                </a:solidFill>
                <a:effectLst/>
              </a:rPr>
              <a:t>responsible for observed biomarkers (e.g., antibody titers) by comparing simulations to existing serological survey results.</a:t>
            </a:r>
          </a:p>
        </p:txBody>
      </p:sp>
      <p:sp>
        <p:nvSpPr>
          <p:cNvPr id="10" name="Rounded Rectangle 9">
            <a:extLst>
              <a:ext uri="{FF2B5EF4-FFF2-40B4-BE49-F238E27FC236}">
                <a16:creationId xmlns:a16="http://schemas.microsoft.com/office/drawing/2014/main" id="{1F44D153-DF8D-0B83-E9F2-857E85A1AA52}"/>
              </a:ext>
            </a:extLst>
          </p:cNvPr>
          <p:cNvSpPr/>
          <p:nvPr/>
        </p:nvSpPr>
        <p:spPr>
          <a:xfrm>
            <a:off x="1540046" y="4743146"/>
            <a:ext cx="9301018" cy="1328609"/>
          </a:xfrm>
          <a:prstGeom prst="roundRect">
            <a:avLst/>
          </a:prstGeom>
          <a:solidFill>
            <a:srgbClr val="C35757">
              <a:alpha val="32032"/>
            </a:srgbClr>
          </a:solidFill>
          <a:ln w="31750">
            <a:solidFill>
              <a:srgbClr val="C357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fontAlgn="base">
              <a:spcBef>
                <a:spcPts val="0"/>
              </a:spcBef>
              <a:spcAft>
                <a:spcPts val="0"/>
              </a:spcAft>
            </a:pPr>
            <a:r>
              <a:rPr lang="en-US" sz="2000" b="0" i="0" u="none" strike="noStrike" dirty="0">
                <a:solidFill>
                  <a:srgbClr val="000000"/>
                </a:solidFill>
                <a:effectLst/>
              </a:rPr>
              <a:t>3. Generate synthetic serological data from complex, user-specified generative models to </a:t>
            </a:r>
            <a:r>
              <a:rPr lang="en-US" sz="2000" b="1" i="0" u="none" strike="noStrike" dirty="0">
                <a:solidFill>
                  <a:srgbClr val="000000"/>
                </a:solidFill>
                <a:effectLst/>
              </a:rPr>
              <a:t>assess the performance and trade-offs of inference models</a:t>
            </a:r>
            <a:r>
              <a:rPr lang="en-US" sz="2000" b="0" i="0" u="none" strike="noStrike" dirty="0">
                <a:solidFill>
                  <a:srgbClr val="000000"/>
                </a:solidFill>
                <a:effectLst/>
              </a:rPr>
              <a:t>.</a:t>
            </a:r>
          </a:p>
        </p:txBody>
      </p:sp>
      <p:sp>
        <p:nvSpPr>
          <p:cNvPr id="6" name="Title 1">
            <a:extLst>
              <a:ext uri="{FF2B5EF4-FFF2-40B4-BE49-F238E27FC236}">
                <a16:creationId xmlns:a16="http://schemas.microsoft.com/office/drawing/2014/main" id="{3137B148-16B9-A4FE-6EF7-FC23AF6B2612}"/>
              </a:ext>
            </a:extLst>
          </p:cNvPr>
          <p:cNvSpPr>
            <a:spLocks noGrp="1"/>
          </p:cNvSpPr>
          <p:nvPr>
            <p:ph type="title"/>
          </p:nvPr>
        </p:nvSpPr>
        <p:spPr>
          <a:xfrm>
            <a:off x="316089" y="4763"/>
            <a:ext cx="10515600" cy="1325563"/>
          </a:xfrm>
        </p:spPr>
        <p:txBody>
          <a:bodyPr/>
          <a:lstStyle/>
          <a:p>
            <a:r>
              <a:rPr lang="en-US" dirty="0"/>
              <a:t>Use cases</a:t>
            </a:r>
          </a:p>
        </p:txBody>
      </p:sp>
      <p:sp>
        <p:nvSpPr>
          <p:cNvPr id="11" name="Slide Number Placeholder 10">
            <a:extLst>
              <a:ext uri="{FF2B5EF4-FFF2-40B4-BE49-F238E27FC236}">
                <a16:creationId xmlns:a16="http://schemas.microsoft.com/office/drawing/2014/main" id="{CC0928E6-90BF-C890-C3B2-5773CBC8DB5D}"/>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19</a:t>
            </a:fld>
            <a:endParaRPr lang="en-US"/>
          </a:p>
        </p:txBody>
      </p:sp>
    </p:spTree>
    <p:extLst>
      <p:ext uri="{BB962C8B-B14F-4D97-AF65-F5344CB8AC3E}">
        <p14:creationId xmlns:p14="http://schemas.microsoft.com/office/powerpoint/2010/main" val="236894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38586-36F5-4564-8EF7-F17994550E4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C3E045E-54D0-4736-96B6-0ACBF977631A}"/>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269A650C-D464-4389-BE5C-E1064C29F612}"/>
              </a:ext>
            </a:extLst>
          </p:cNvPr>
          <p:cNvSpPr>
            <a:spLocks noGrp="1"/>
          </p:cNvSpPr>
          <p:nvPr>
            <p:ph type="sldNum" sz="quarter" idx="10"/>
          </p:nvPr>
        </p:nvSpPr>
        <p:spPr/>
        <p:txBody>
          <a:bodyPr/>
          <a:lstStyle/>
          <a:p>
            <a:fld id="{7CC3F808-C7E8-4131-9EFE-B613B7BC3B90}" type="slidenum">
              <a:rPr lang="en-GB" smtClean="0"/>
              <a:pPr/>
              <a:t>2</a:t>
            </a:fld>
            <a:endParaRPr lang="en-GB"/>
          </a:p>
        </p:txBody>
      </p:sp>
      <p:sp>
        <p:nvSpPr>
          <p:cNvPr id="9" name="Content Placeholder 8">
            <a:extLst>
              <a:ext uri="{FF2B5EF4-FFF2-40B4-BE49-F238E27FC236}">
                <a16:creationId xmlns:a16="http://schemas.microsoft.com/office/drawing/2014/main" id="{9935FBB5-5C84-414B-B0DB-D25703BC9135}"/>
              </a:ext>
            </a:extLst>
          </p:cNvPr>
          <p:cNvSpPr>
            <a:spLocks noGrp="1"/>
          </p:cNvSpPr>
          <p:nvPr>
            <p:ph idx="11"/>
          </p:nvPr>
        </p:nvSpPr>
        <p:spPr/>
        <p:txBody>
          <a:bodyPr/>
          <a:lstStyle/>
          <a:p>
            <a:endParaRPr lang="en-GB"/>
          </a:p>
        </p:txBody>
      </p:sp>
    </p:spTree>
    <p:extLst>
      <p:ext uri="{BB962C8B-B14F-4D97-AF65-F5344CB8AC3E}">
        <p14:creationId xmlns:p14="http://schemas.microsoft.com/office/powerpoint/2010/main" val="79647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41DC-C3FA-26FC-1966-0FF4A0D7E567}"/>
              </a:ext>
            </a:extLst>
          </p:cNvPr>
          <p:cNvSpPr>
            <a:spLocks noGrp="1"/>
          </p:cNvSpPr>
          <p:nvPr>
            <p:ph type="title"/>
          </p:nvPr>
        </p:nvSpPr>
        <p:spPr/>
        <p:txBody>
          <a:bodyPr/>
          <a:lstStyle/>
          <a:p>
            <a:r>
              <a:rPr lang="en-US" dirty="0"/>
              <a:t>General ideas</a:t>
            </a:r>
          </a:p>
        </p:txBody>
      </p:sp>
      <p:sp>
        <p:nvSpPr>
          <p:cNvPr id="3" name="Content Placeholder 2">
            <a:extLst>
              <a:ext uri="{FF2B5EF4-FFF2-40B4-BE49-F238E27FC236}">
                <a16:creationId xmlns:a16="http://schemas.microsoft.com/office/drawing/2014/main" id="{1AB3B198-CFAB-3CF4-41A3-94CAC84E1916}"/>
              </a:ext>
            </a:extLst>
          </p:cNvPr>
          <p:cNvSpPr>
            <a:spLocks noGrp="1"/>
          </p:cNvSpPr>
          <p:nvPr>
            <p:ph idx="1"/>
          </p:nvPr>
        </p:nvSpPr>
        <p:spPr>
          <a:xfrm>
            <a:off x="945160" y="1551009"/>
            <a:ext cx="10287390" cy="4351338"/>
          </a:xfrm>
        </p:spPr>
        <p:txBody>
          <a:bodyPr/>
          <a:lstStyle/>
          <a:p>
            <a:pPr marL="342900" indent="-342900">
              <a:buFont typeface="Arial" panose="020B0604020202020204" pitchFamily="34" charset="0"/>
              <a:buChar char="•"/>
            </a:pPr>
            <a:r>
              <a:rPr lang="en-US" sz="1800" dirty="0"/>
              <a:t>Envisaged users are </a:t>
            </a:r>
            <a:r>
              <a:rPr lang="en-US" sz="1800" i="1" dirty="0"/>
              <a:t>researchers </a:t>
            </a:r>
            <a:r>
              <a:rPr lang="en-US" sz="1800" dirty="0"/>
              <a:t>due to complexity, but interested to hear use cases</a:t>
            </a:r>
          </a:p>
          <a:p>
            <a:pPr marL="342900" indent="-342900">
              <a:buFont typeface="Arial" panose="020B0604020202020204" pitchFamily="34" charset="0"/>
              <a:buChar char="•"/>
            </a:pPr>
            <a:r>
              <a:rPr lang="en-US" sz="1800" dirty="0"/>
              <a:t>Discrete time model</a:t>
            </a:r>
          </a:p>
          <a:p>
            <a:pPr marL="342900" indent="-342900">
              <a:buFont typeface="Arial" panose="020B0604020202020204" pitchFamily="34" charset="0"/>
              <a:buChar char="•"/>
            </a:pPr>
            <a:r>
              <a:rPr lang="en-US" sz="1800" dirty="0"/>
              <a:t>Allow users to write their own functions describing deterministic and stochastic generative processes as a function of time, biomarker state, demography </a:t>
            </a:r>
            <a:r>
              <a:rPr lang="en-US" sz="1800" dirty="0" err="1"/>
              <a:t>etc</a:t>
            </a:r>
            <a:endParaRPr lang="en-US" sz="1800" dirty="0"/>
          </a:p>
          <a:p>
            <a:pPr marL="342900" indent="-342900">
              <a:buFont typeface="Arial" panose="020B0604020202020204" pitchFamily="34" charset="0"/>
              <a:buChar char="•"/>
            </a:pPr>
            <a:r>
              <a:rPr lang="en-US" sz="1800" dirty="0"/>
              <a:t>Idea is to use </a:t>
            </a:r>
            <a:r>
              <a:rPr lang="en-US" sz="1800" u="sng" dirty="0"/>
              <a:t>function pointers </a:t>
            </a:r>
            <a:r>
              <a:rPr lang="en-US" sz="1800" dirty="0"/>
              <a:t>to plug-and-play different models at the different levels</a:t>
            </a:r>
          </a:p>
          <a:p>
            <a:pPr marL="342900" indent="-342900">
              <a:buFont typeface="Arial" panose="020B0604020202020204" pitchFamily="34" charset="0"/>
              <a:buChar char="•"/>
            </a:pPr>
            <a:r>
              <a:rPr lang="en-US" sz="1800" dirty="0"/>
              <a:t>Consider infections and exposures as Bernoulli trials and require the success probabilities to be defined</a:t>
            </a:r>
          </a:p>
          <a:p>
            <a:pPr marL="342900" indent="-342900">
              <a:buFont typeface="Arial" panose="020B0604020202020204" pitchFamily="34" charset="0"/>
              <a:buChar char="•"/>
            </a:pPr>
            <a:r>
              <a:rPr lang="en-US" sz="1800" i="1" dirty="0" err="1"/>
              <a:t>serosim</a:t>
            </a:r>
            <a:r>
              <a:rPr lang="en-US" sz="1800" i="1" dirty="0"/>
              <a:t> </a:t>
            </a:r>
            <a:r>
              <a:rPr lang="en-US" sz="1800" dirty="0"/>
              <a:t>produces exposure histories and latent antibody levels for all individuals for all times, which are subset to represent serosurveys</a:t>
            </a:r>
          </a:p>
          <a:p>
            <a:pPr marL="342900" indent="-342900">
              <a:buFont typeface="Arial" panose="020B0604020202020204" pitchFamily="34" charset="0"/>
              <a:buChar char="•"/>
            </a:pPr>
            <a:r>
              <a:rPr lang="en-US" sz="1800" dirty="0"/>
              <a:t>Default epi models are not dynamical (just prob of exposure over time), but possible</a:t>
            </a:r>
          </a:p>
          <a:p>
            <a:pPr marL="342900" indent="-342900">
              <a:buFont typeface="Arial" panose="020B0604020202020204" pitchFamily="34" charset="0"/>
              <a:buChar char="•"/>
            </a:pPr>
            <a:r>
              <a:rPr lang="en-US" sz="1800" dirty="0"/>
              <a:t>Many sources of variation: pathogen, exposure type, host, individual-level, infection history…</a:t>
            </a:r>
          </a:p>
          <a:p>
            <a:pPr marL="342900" indent="-342900">
              <a:buFont typeface="Arial" panose="020B0604020202020204" pitchFamily="34" charset="0"/>
              <a:buChar char="•"/>
            </a:pPr>
            <a:endParaRPr lang="en-US" sz="1800" dirty="0"/>
          </a:p>
        </p:txBody>
      </p:sp>
      <p:sp>
        <p:nvSpPr>
          <p:cNvPr id="4" name="Slide Number Placeholder 3">
            <a:extLst>
              <a:ext uri="{FF2B5EF4-FFF2-40B4-BE49-F238E27FC236}">
                <a16:creationId xmlns:a16="http://schemas.microsoft.com/office/drawing/2014/main" id="{E19D6B57-43C9-F320-0F62-0343BBBB43AD}"/>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20</a:t>
            </a:fld>
            <a:endParaRPr lang="en-US"/>
          </a:p>
        </p:txBody>
      </p:sp>
    </p:spTree>
    <p:extLst>
      <p:ext uri="{BB962C8B-B14F-4D97-AF65-F5344CB8AC3E}">
        <p14:creationId xmlns:p14="http://schemas.microsoft.com/office/powerpoint/2010/main" val="41868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AE459C8-E6EE-1373-9CCA-4448B6922FA6}"/>
              </a:ext>
            </a:extLst>
          </p:cNvPr>
          <p:cNvSpPr txBox="1"/>
          <p:nvPr/>
        </p:nvSpPr>
        <p:spPr>
          <a:xfrm>
            <a:off x="132608" y="1147626"/>
            <a:ext cx="3192651" cy="4719234"/>
          </a:xfrm>
          <a:prstGeom prst="rect">
            <a:avLst/>
          </a:prstGeom>
          <a:noFill/>
          <a:ln w="28575">
            <a:solidFill>
              <a:schemeClr val="accent6"/>
            </a:solidFill>
          </a:ln>
        </p:spPr>
        <p:txBody>
          <a:bodyPr wrap="square" rtlCol="0">
            <a:spAutoFit/>
          </a:bodyPr>
          <a:lstStyle/>
          <a:p>
            <a:endParaRPr lang="en-US" dirty="0"/>
          </a:p>
        </p:txBody>
      </p:sp>
      <p:pic>
        <p:nvPicPr>
          <p:cNvPr id="4" name="Picture 3" descr="Diagram&#10;&#10;Description automatically generated">
            <a:extLst>
              <a:ext uri="{FF2B5EF4-FFF2-40B4-BE49-F238E27FC236}">
                <a16:creationId xmlns:a16="http://schemas.microsoft.com/office/drawing/2014/main" id="{976F0B1B-C6CD-FDB7-DC07-B1116E34AE6A}"/>
              </a:ext>
            </a:extLst>
          </p:cNvPr>
          <p:cNvPicPr>
            <a:picLocks noChangeAspect="1"/>
          </p:cNvPicPr>
          <p:nvPr/>
        </p:nvPicPr>
        <p:blipFill rotWithShape="1">
          <a:blip r:embed="rId2"/>
          <a:srcRect b="70607"/>
          <a:stretch/>
        </p:blipFill>
        <p:spPr>
          <a:xfrm>
            <a:off x="203951" y="4066647"/>
            <a:ext cx="3049967" cy="252303"/>
          </a:xfrm>
          <a:prstGeom prst="rect">
            <a:avLst/>
          </a:prstGeom>
        </p:spPr>
      </p:pic>
      <p:pic>
        <p:nvPicPr>
          <p:cNvPr id="5" name="Picture 4" descr="Diagram&#10;&#10;Description automatically generated">
            <a:extLst>
              <a:ext uri="{FF2B5EF4-FFF2-40B4-BE49-F238E27FC236}">
                <a16:creationId xmlns:a16="http://schemas.microsoft.com/office/drawing/2014/main" id="{ED8CF729-B02D-5A3D-16D4-7CBC0AC60E7D}"/>
              </a:ext>
            </a:extLst>
          </p:cNvPr>
          <p:cNvPicPr>
            <a:picLocks noChangeAspect="1"/>
          </p:cNvPicPr>
          <p:nvPr/>
        </p:nvPicPr>
        <p:blipFill rotWithShape="1">
          <a:blip r:embed="rId2"/>
          <a:srcRect l="17080" t="31161" r="12612"/>
          <a:stretch/>
        </p:blipFill>
        <p:spPr>
          <a:xfrm>
            <a:off x="652229" y="4459874"/>
            <a:ext cx="2153410" cy="593398"/>
          </a:xfrm>
          <a:prstGeom prst="rect">
            <a:avLst/>
          </a:prstGeom>
        </p:spPr>
      </p:pic>
      <p:pic>
        <p:nvPicPr>
          <p:cNvPr id="6" name="Picture 5" descr="Text&#10;&#10;Description automatically generated">
            <a:extLst>
              <a:ext uri="{FF2B5EF4-FFF2-40B4-BE49-F238E27FC236}">
                <a16:creationId xmlns:a16="http://schemas.microsoft.com/office/drawing/2014/main" id="{A256C34F-28FB-EF95-605F-EDF653C83AB8}"/>
              </a:ext>
            </a:extLst>
          </p:cNvPr>
          <p:cNvPicPr>
            <a:picLocks noChangeAspect="1"/>
          </p:cNvPicPr>
          <p:nvPr/>
        </p:nvPicPr>
        <p:blipFill rotWithShape="1">
          <a:blip r:embed="rId3"/>
          <a:srcRect l="2947"/>
          <a:stretch/>
        </p:blipFill>
        <p:spPr>
          <a:xfrm>
            <a:off x="756621" y="2024181"/>
            <a:ext cx="1966801" cy="767541"/>
          </a:xfrm>
          <a:prstGeom prst="rect">
            <a:avLst/>
          </a:prstGeom>
        </p:spPr>
      </p:pic>
      <p:pic>
        <p:nvPicPr>
          <p:cNvPr id="7" name="Picture 6" descr="Text&#10;&#10;Description automatically generated">
            <a:extLst>
              <a:ext uri="{FF2B5EF4-FFF2-40B4-BE49-F238E27FC236}">
                <a16:creationId xmlns:a16="http://schemas.microsoft.com/office/drawing/2014/main" id="{5AA73D5E-4E04-30BB-B986-386655DA1ED8}"/>
              </a:ext>
            </a:extLst>
          </p:cNvPr>
          <p:cNvPicPr>
            <a:picLocks noChangeAspect="1"/>
          </p:cNvPicPr>
          <p:nvPr/>
        </p:nvPicPr>
        <p:blipFill>
          <a:blip r:embed="rId4"/>
          <a:stretch>
            <a:fillRect/>
          </a:stretch>
        </p:blipFill>
        <p:spPr>
          <a:xfrm>
            <a:off x="560517" y="3020508"/>
            <a:ext cx="2359010" cy="816984"/>
          </a:xfrm>
          <a:prstGeom prst="rect">
            <a:avLst/>
          </a:prstGeom>
        </p:spPr>
      </p:pic>
      <p:sp>
        <p:nvSpPr>
          <p:cNvPr id="13" name="TextBox 12">
            <a:extLst>
              <a:ext uri="{FF2B5EF4-FFF2-40B4-BE49-F238E27FC236}">
                <a16:creationId xmlns:a16="http://schemas.microsoft.com/office/drawing/2014/main" id="{78F41D8B-CEC7-DA4D-17AF-31116E05570F}"/>
              </a:ext>
            </a:extLst>
          </p:cNvPr>
          <p:cNvSpPr txBox="1"/>
          <p:nvPr/>
        </p:nvSpPr>
        <p:spPr>
          <a:xfrm>
            <a:off x="1278946" y="1355606"/>
            <a:ext cx="922149" cy="369332"/>
          </a:xfrm>
          <a:prstGeom prst="rect">
            <a:avLst/>
          </a:prstGeom>
          <a:noFill/>
        </p:spPr>
        <p:txBody>
          <a:bodyPr wrap="square" rtlCol="0">
            <a:spAutoFit/>
          </a:bodyPr>
          <a:lstStyle/>
          <a:p>
            <a:r>
              <a:rPr lang="en-US" b="1" dirty="0">
                <a:solidFill>
                  <a:schemeClr val="accent6"/>
                </a:solidFill>
              </a:rPr>
              <a:t>Inputs</a:t>
            </a:r>
          </a:p>
        </p:txBody>
      </p:sp>
      <p:sp>
        <p:nvSpPr>
          <p:cNvPr id="19" name="Slide Number Placeholder 18">
            <a:extLst>
              <a:ext uri="{FF2B5EF4-FFF2-40B4-BE49-F238E27FC236}">
                <a16:creationId xmlns:a16="http://schemas.microsoft.com/office/drawing/2014/main" id="{353CD885-F8CF-BF7D-9792-13CF8B07A688}"/>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21</a:t>
            </a:fld>
            <a:endParaRPr lang="en-US"/>
          </a:p>
        </p:txBody>
      </p:sp>
    </p:spTree>
    <p:extLst>
      <p:ext uri="{BB962C8B-B14F-4D97-AF65-F5344CB8AC3E}">
        <p14:creationId xmlns:p14="http://schemas.microsoft.com/office/powerpoint/2010/main" val="367162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AE459C8-E6EE-1373-9CCA-4448B6922FA6}"/>
              </a:ext>
            </a:extLst>
          </p:cNvPr>
          <p:cNvSpPr txBox="1"/>
          <p:nvPr/>
        </p:nvSpPr>
        <p:spPr>
          <a:xfrm>
            <a:off x="132608" y="1147626"/>
            <a:ext cx="3192651" cy="4719234"/>
          </a:xfrm>
          <a:prstGeom prst="rect">
            <a:avLst/>
          </a:prstGeom>
          <a:noFill/>
          <a:ln w="28575">
            <a:solidFill>
              <a:schemeClr val="accent6"/>
            </a:solidFill>
          </a:ln>
        </p:spPr>
        <p:txBody>
          <a:bodyPr wrap="square" rtlCol="0">
            <a:spAutoFit/>
          </a:bodyPr>
          <a:lstStyle/>
          <a:p>
            <a:endParaRPr lang="en-US" dirty="0"/>
          </a:p>
        </p:txBody>
      </p:sp>
      <p:sp>
        <p:nvSpPr>
          <p:cNvPr id="17" name="TextBox 16">
            <a:extLst>
              <a:ext uri="{FF2B5EF4-FFF2-40B4-BE49-F238E27FC236}">
                <a16:creationId xmlns:a16="http://schemas.microsoft.com/office/drawing/2014/main" id="{ADF03DE9-6747-DEB1-4D5C-B8975E922F3E}"/>
              </a:ext>
            </a:extLst>
          </p:cNvPr>
          <p:cNvSpPr txBox="1"/>
          <p:nvPr/>
        </p:nvSpPr>
        <p:spPr>
          <a:xfrm>
            <a:off x="3396602" y="1147626"/>
            <a:ext cx="5906443" cy="4719234"/>
          </a:xfrm>
          <a:prstGeom prst="rect">
            <a:avLst/>
          </a:prstGeom>
          <a:noFill/>
          <a:ln w="28575">
            <a:solidFill>
              <a:schemeClr val="accent6"/>
            </a:solidFill>
          </a:ln>
        </p:spPr>
        <p:txBody>
          <a:bodyPr wrap="square" rtlCol="0">
            <a:spAutoFit/>
          </a:bodyPr>
          <a:lstStyle/>
          <a:p>
            <a:endParaRPr lang="en-US" dirty="0"/>
          </a:p>
        </p:txBody>
      </p:sp>
      <p:pic>
        <p:nvPicPr>
          <p:cNvPr id="4" name="Picture 3" descr="Diagram&#10;&#10;Description automatically generated">
            <a:extLst>
              <a:ext uri="{FF2B5EF4-FFF2-40B4-BE49-F238E27FC236}">
                <a16:creationId xmlns:a16="http://schemas.microsoft.com/office/drawing/2014/main" id="{976F0B1B-C6CD-FDB7-DC07-B1116E34AE6A}"/>
              </a:ext>
            </a:extLst>
          </p:cNvPr>
          <p:cNvPicPr>
            <a:picLocks noChangeAspect="1"/>
          </p:cNvPicPr>
          <p:nvPr/>
        </p:nvPicPr>
        <p:blipFill rotWithShape="1">
          <a:blip r:embed="rId2"/>
          <a:srcRect b="70607"/>
          <a:stretch/>
        </p:blipFill>
        <p:spPr>
          <a:xfrm>
            <a:off x="203951" y="4066647"/>
            <a:ext cx="3049967" cy="252303"/>
          </a:xfrm>
          <a:prstGeom prst="rect">
            <a:avLst/>
          </a:prstGeom>
        </p:spPr>
      </p:pic>
      <p:pic>
        <p:nvPicPr>
          <p:cNvPr id="5" name="Picture 4" descr="Diagram&#10;&#10;Description automatically generated">
            <a:extLst>
              <a:ext uri="{FF2B5EF4-FFF2-40B4-BE49-F238E27FC236}">
                <a16:creationId xmlns:a16="http://schemas.microsoft.com/office/drawing/2014/main" id="{ED8CF729-B02D-5A3D-16D4-7CBC0AC60E7D}"/>
              </a:ext>
            </a:extLst>
          </p:cNvPr>
          <p:cNvPicPr>
            <a:picLocks noChangeAspect="1"/>
          </p:cNvPicPr>
          <p:nvPr/>
        </p:nvPicPr>
        <p:blipFill rotWithShape="1">
          <a:blip r:embed="rId2"/>
          <a:srcRect l="17080" t="31161" r="12612"/>
          <a:stretch/>
        </p:blipFill>
        <p:spPr>
          <a:xfrm>
            <a:off x="652229" y="4459874"/>
            <a:ext cx="2153410" cy="593398"/>
          </a:xfrm>
          <a:prstGeom prst="rect">
            <a:avLst/>
          </a:prstGeom>
        </p:spPr>
      </p:pic>
      <p:pic>
        <p:nvPicPr>
          <p:cNvPr id="6" name="Picture 5" descr="Text&#10;&#10;Description automatically generated">
            <a:extLst>
              <a:ext uri="{FF2B5EF4-FFF2-40B4-BE49-F238E27FC236}">
                <a16:creationId xmlns:a16="http://schemas.microsoft.com/office/drawing/2014/main" id="{A256C34F-28FB-EF95-605F-EDF653C83AB8}"/>
              </a:ext>
            </a:extLst>
          </p:cNvPr>
          <p:cNvPicPr>
            <a:picLocks noChangeAspect="1"/>
          </p:cNvPicPr>
          <p:nvPr/>
        </p:nvPicPr>
        <p:blipFill rotWithShape="1">
          <a:blip r:embed="rId3"/>
          <a:srcRect l="2947"/>
          <a:stretch/>
        </p:blipFill>
        <p:spPr>
          <a:xfrm>
            <a:off x="756621" y="2024181"/>
            <a:ext cx="1966801" cy="767541"/>
          </a:xfrm>
          <a:prstGeom prst="rect">
            <a:avLst/>
          </a:prstGeom>
        </p:spPr>
      </p:pic>
      <p:pic>
        <p:nvPicPr>
          <p:cNvPr id="7" name="Picture 6" descr="Text&#10;&#10;Description automatically generated">
            <a:extLst>
              <a:ext uri="{FF2B5EF4-FFF2-40B4-BE49-F238E27FC236}">
                <a16:creationId xmlns:a16="http://schemas.microsoft.com/office/drawing/2014/main" id="{5AA73D5E-4E04-30BB-B986-386655DA1ED8}"/>
              </a:ext>
            </a:extLst>
          </p:cNvPr>
          <p:cNvPicPr>
            <a:picLocks noChangeAspect="1"/>
          </p:cNvPicPr>
          <p:nvPr/>
        </p:nvPicPr>
        <p:blipFill>
          <a:blip r:embed="rId4"/>
          <a:stretch>
            <a:fillRect/>
          </a:stretch>
        </p:blipFill>
        <p:spPr>
          <a:xfrm>
            <a:off x="560517" y="3020508"/>
            <a:ext cx="2359010" cy="816984"/>
          </a:xfrm>
          <a:prstGeom prst="rect">
            <a:avLst/>
          </a:prstGeom>
        </p:spPr>
      </p:pic>
      <p:pic>
        <p:nvPicPr>
          <p:cNvPr id="8" name="Picture 7" descr="Text&#10;&#10;Description automatically generated">
            <a:extLst>
              <a:ext uri="{FF2B5EF4-FFF2-40B4-BE49-F238E27FC236}">
                <a16:creationId xmlns:a16="http://schemas.microsoft.com/office/drawing/2014/main" id="{430EDB78-E420-0C01-EB48-8D3B83FEE839}"/>
              </a:ext>
            </a:extLst>
          </p:cNvPr>
          <p:cNvPicPr>
            <a:picLocks noChangeAspect="1"/>
          </p:cNvPicPr>
          <p:nvPr/>
        </p:nvPicPr>
        <p:blipFill rotWithShape="1">
          <a:blip r:embed="rId5"/>
          <a:srcRect l="10998" t="-1" b="77810"/>
          <a:stretch/>
        </p:blipFill>
        <p:spPr>
          <a:xfrm>
            <a:off x="3685422" y="2039005"/>
            <a:ext cx="2170110" cy="231969"/>
          </a:xfrm>
          <a:prstGeom prst="rect">
            <a:avLst/>
          </a:prstGeom>
        </p:spPr>
      </p:pic>
      <p:pic>
        <p:nvPicPr>
          <p:cNvPr id="9" name="Picture 8" descr="Text&#10;&#10;Description automatically generated">
            <a:extLst>
              <a:ext uri="{FF2B5EF4-FFF2-40B4-BE49-F238E27FC236}">
                <a16:creationId xmlns:a16="http://schemas.microsoft.com/office/drawing/2014/main" id="{05E59471-A9CF-BEF6-4F66-2F4D286A7BF6}"/>
              </a:ext>
            </a:extLst>
          </p:cNvPr>
          <p:cNvPicPr>
            <a:picLocks noChangeAspect="1"/>
          </p:cNvPicPr>
          <p:nvPr/>
        </p:nvPicPr>
        <p:blipFill rotWithShape="1">
          <a:blip r:embed="rId5"/>
          <a:srcRect l="2943" t="24228"/>
          <a:stretch/>
        </p:blipFill>
        <p:spPr>
          <a:xfrm>
            <a:off x="3753168" y="2411751"/>
            <a:ext cx="2085014" cy="697886"/>
          </a:xfrm>
          <a:prstGeom prst="rect">
            <a:avLst/>
          </a:prstGeom>
        </p:spPr>
      </p:pic>
      <p:pic>
        <p:nvPicPr>
          <p:cNvPr id="10" name="Picture 9" descr="Diagram&#10;&#10;Description automatically generated">
            <a:extLst>
              <a:ext uri="{FF2B5EF4-FFF2-40B4-BE49-F238E27FC236}">
                <a16:creationId xmlns:a16="http://schemas.microsoft.com/office/drawing/2014/main" id="{0617B4C7-E322-72D4-308F-0222585EC2BF}"/>
              </a:ext>
            </a:extLst>
          </p:cNvPr>
          <p:cNvPicPr>
            <a:picLocks noChangeAspect="1"/>
          </p:cNvPicPr>
          <p:nvPr/>
        </p:nvPicPr>
        <p:blipFill>
          <a:blip r:embed="rId6"/>
          <a:stretch>
            <a:fillRect/>
          </a:stretch>
        </p:blipFill>
        <p:spPr>
          <a:xfrm>
            <a:off x="3680067" y="3526360"/>
            <a:ext cx="2570020" cy="1976034"/>
          </a:xfrm>
          <a:prstGeom prst="rect">
            <a:avLst/>
          </a:prstGeom>
        </p:spPr>
      </p:pic>
      <p:pic>
        <p:nvPicPr>
          <p:cNvPr id="11" name="Picture 10" descr="Diagram, text&#10;&#10;Description automatically generated">
            <a:extLst>
              <a:ext uri="{FF2B5EF4-FFF2-40B4-BE49-F238E27FC236}">
                <a16:creationId xmlns:a16="http://schemas.microsoft.com/office/drawing/2014/main" id="{E2D441C6-96EF-5EC4-56A9-E14EA15FD221}"/>
              </a:ext>
            </a:extLst>
          </p:cNvPr>
          <p:cNvPicPr>
            <a:picLocks noChangeAspect="1"/>
          </p:cNvPicPr>
          <p:nvPr/>
        </p:nvPicPr>
        <p:blipFill>
          <a:blip r:embed="rId7"/>
          <a:stretch>
            <a:fillRect/>
          </a:stretch>
        </p:blipFill>
        <p:spPr>
          <a:xfrm>
            <a:off x="6395985" y="2198786"/>
            <a:ext cx="2570020" cy="2655147"/>
          </a:xfrm>
          <a:prstGeom prst="rect">
            <a:avLst/>
          </a:prstGeom>
        </p:spPr>
      </p:pic>
      <p:sp>
        <p:nvSpPr>
          <p:cNvPr id="13" name="TextBox 12">
            <a:extLst>
              <a:ext uri="{FF2B5EF4-FFF2-40B4-BE49-F238E27FC236}">
                <a16:creationId xmlns:a16="http://schemas.microsoft.com/office/drawing/2014/main" id="{78F41D8B-CEC7-DA4D-17AF-31116E05570F}"/>
              </a:ext>
            </a:extLst>
          </p:cNvPr>
          <p:cNvSpPr txBox="1"/>
          <p:nvPr/>
        </p:nvSpPr>
        <p:spPr>
          <a:xfrm>
            <a:off x="1278946" y="1355606"/>
            <a:ext cx="922149" cy="369332"/>
          </a:xfrm>
          <a:prstGeom prst="rect">
            <a:avLst/>
          </a:prstGeom>
          <a:noFill/>
        </p:spPr>
        <p:txBody>
          <a:bodyPr wrap="square" rtlCol="0">
            <a:spAutoFit/>
          </a:bodyPr>
          <a:lstStyle/>
          <a:p>
            <a:r>
              <a:rPr lang="en-US" b="1" dirty="0">
                <a:solidFill>
                  <a:schemeClr val="accent6"/>
                </a:solidFill>
              </a:rPr>
              <a:t>Inputs</a:t>
            </a:r>
          </a:p>
        </p:txBody>
      </p:sp>
      <p:sp>
        <p:nvSpPr>
          <p:cNvPr id="14" name="TextBox 13">
            <a:extLst>
              <a:ext uri="{FF2B5EF4-FFF2-40B4-BE49-F238E27FC236}">
                <a16:creationId xmlns:a16="http://schemas.microsoft.com/office/drawing/2014/main" id="{B8296A7E-85FC-F793-F40C-056052CC1EDD}"/>
              </a:ext>
            </a:extLst>
          </p:cNvPr>
          <p:cNvSpPr txBox="1"/>
          <p:nvPr/>
        </p:nvSpPr>
        <p:spPr>
          <a:xfrm>
            <a:off x="5763122" y="1355606"/>
            <a:ext cx="985825" cy="369332"/>
          </a:xfrm>
          <a:prstGeom prst="rect">
            <a:avLst/>
          </a:prstGeom>
          <a:noFill/>
        </p:spPr>
        <p:txBody>
          <a:bodyPr wrap="square" rtlCol="0">
            <a:spAutoFit/>
          </a:bodyPr>
          <a:lstStyle/>
          <a:p>
            <a:r>
              <a:rPr lang="en-US" b="1" dirty="0">
                <a:solidFill>
                  <a:schemeClr val="accent6"/>
                </a:solidFill>
              </a:rPr>
              <a:t>Models</a:t>
            </a:r>
          </a:p>
        </p:txBody>
      </p:sp>
      <p:sp>
        <p:nvSpPr>
          <p:cNvPr id="2" name="Slide Number Placeholder 1">
            <a:extLst>
              <a:ext uri="{FF2B5EF4-FFF2-40B4-BE49-F238E27FC236}">
                <a16:creationId xmlns:a16="http://schemas.microsoft.com/office/drawing/2014/main" id="{1125F97A-1F2D-E29B-4EF3-1A73EA7437A5}"/>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22</a:t>
            </a:fld>
            <a:endParaRPr lang="en-US"/>
          </a:p>
        </p:txBody>
      </p:sp>
      <p:sp>
        <p:nvSpPr>
          <p:cNvPr id="3" name="TextBox 2">
            <a:extLst>
              <a:ext uri="{FF2B5EF4-FFF2-40B4-BE49-F238E27FC236}">
                <a16:creationId xmlns:a16="http://schemas.microsoft.com/office/drawing/2014/main" id="{7FD63B65-1E8A-62C3-9FF8-BE99F22510ED}"/>
              </a:ext>
            </a:extLst>
          </p:cNvPr>
          <p:cNvSpPr txBox="1"/>
          <p:nvPr/>
        </p:nvSpPr>
        <p:spPr>
          <a:xfrm>
            <a:off x="8089730" y="3812731"/>
            <a:ext cx="832658" cy="253916"/>
          </a:xfrm>
          <a:prstGeom prst="rect">
            <a:avLst/>
          </a:prstGeom>
          <a:solidFill>
            <a:schemeClr val="bg1"/>
          </a:solidFill>
        </p:spPr>
        <p:txBody>
          <a:bodyPr wrap="square" rtlCol="0">
            <a:spAutoFit/>
          </a:bodyPr>
          <a:lstStyle/>
          <a:p>
            <a:r>
              <a:rPr lang="en-US" sz="1050" dirty="0"/>
              <a:t>immune</a:t>
            </a:r>
          </a:p>
        </p:txBody>
      </p:sp>
    </p:spTree>
    <p:extLst>
      <p:ext uri="{BB962C8B-B14F-4D97-AF65-F5344CB8AC3E}">
        <p14:creationId xmlns:p14="http://schemas.microsoft.com/office/powerpoint/2010/main" val="118532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AE459C8-E6EE-1373-9CCA-4448B6922FA6}"/>
              </a:ext>
            </a:extLst>
          </p:cNvPr>
          <p:cNvSpPr txBox="1"/>
          <p:nvPr/>
        </p:nvSpPr>
        <p:spPr>
          <a:xfrm>
            <a:off x="132608" y="1147626"/>
            <a:ext cx="3192651" cy="4719234"/>
          </a:xfrm>
          <a:prstGeom prst="rect">
            <a:avLst/>
          </a:prstGeom>
          <a:noFill/>
          <a:ln w="28575">
            <a:solidFill>
              <a:schemeClr val="accent6"/>
            </a:solidFill>
          </a:ln>
        </p:spPr>
        <p:txBody>
          <a:bodyPr wrap="square" rtlCol="0">
            <a:spAutoFit/>
          </a:bodyPr>
          <a:lstStyle/>
          <a:p>
            <a:endParaRPr lang="en-US" dirty="0"/>
          </a:p>
        </p:txBody>
      </p:sp>
      <p:sp>
        <p:nvSpPr>
          <p:cNvPr id="17" name="TextBox 16">
            <a:extLst>
              <a:ext uri="{FF2B5EF4-FFF2-40B4-BE49-F238E27FC236}">
                <a16:creationId xmlns:a16="http://schemas.microsoft.com/office/drawing/2014/main" id="{ADF03DE9-6747-DEB1-4D5C-B8975E922F3E}"/>
              </a:ext>
            </a:extLst>
          </p:cNvPr>
          <p:cNvSpPr txBox="1"/>
          <p:nvPr/>
        </p:nvSpPr>
        <p:spPr>
          <a:xfrm>
            <a:off x="3396602" y="1147626"/>
            <a:ext cx="5906443" cy="4719234"/>
          </a:xfrm>
          <a:prstGeom prst="rect">
            <a:avLst/>
          </a:prstGeom>
          <a:noFill/>
          <a:ln w="28575">
            <a:solidFill>
              <a:schemeClr val="accent6"/>
            </a:solidFill>
          </a:ln>
        </p:spPr>
        <p:txBody>
          <a:bodyPr wrap="square" rtlCol="0">
            <a:spAutoFit/>
          </a:bodyPr>
          <a:lstStyle/>
          <a:p>
            <a:endParaRPr lang="en-US" dirty="0"/>
          </a:p>
        </p:txBody>
      </p:sp>
      <p:sp>
        <p:nvSpPr>
          <p:cNvPr id="18" name="TextBox 17">
            <a:extLst>
              <a:ext uri="{FF2B5EF4-FFF2-40B4-BE49-F238E27FC236}">
                <a16:creationId xmlns:a16="http://schemas.microsoft.com/office/drawing/2014/main" id="{03C5A4BE-3209-7E89-9F15-BA627570D84E}"/>
              </a:ext>
            </a:extLst>
          </p:cNvPr>
          <p:cNvSpPr txBox="1"/>
          <p:nvPr/>
        </p:nvSpPr>
        <p:spPr>
          <a:xfrm>
            <a:off x="9400118" y="1166742"/>
            <a:ext cx="2756771" cy="4719234"/>
          </a:xfrm>
          <a:prstGeom prst="rect">
            <a:avLst/>
          </a:prstGeom>
          <a:noFill/>
          <a:ln w="28575">
            <a:solidFill>
              <a:schemeClr val="accent6"/>
            </a:solidFill>
          </a:ln>
        </p:spPr>
        <p:txBody>
          <a:bodyPr wrap="square" rtlCol="0">
            <a:spAutoFit/>
          </a:bodyPr>
          <a:lstStyle/>
          <a:p>
            <a:endParaRPr lang="en-US" dirty="0"/>
          </a:p>
        </p:txBody>
      </p:sp>
      <p:pic>
        <p:nvPicPr>
          <p:cNvPr id="4" name="Picture 3" descr="Diagram&#10;&#10;Description automatically generated">
            <a:extLst>
              <a:ext uri="{FF2B5EF4-FFF2-40B4-BE49-F238E27FC236}">
                <a16:creationId xmlns:a16="http://schemas.microsoft.com/office/drawing/2014/main" id="{976F0B1B-C6CD-FDB7-DC07-B1116E34AE6A}"/>
              </a:ext>
            </a:extLst>
          </p:cNvPr>
          <p:cNvPicPr>
            <a:picLocks noChangeAspect="1"/>
          </p:cNvPicPr>
          <p:nvPr/>
        </p:nvPicPr>
        <p:blipFill rotWithShape="1">
          <a:blip r:embed="rId2"/>
          <a:srcRect b="70607"/>
          <a:stretch/>
        </p:blipFill>
        <p:spPr>
          <a:xfrm>
            <a:off x="203951" y="4066647"/>
            <a:ext cx="3049967" cy="252303"/>
          </a:xfrm>
          <a:prstGeom prst="rect">
            <a:avLst/>
          </a:prstGeom>
        </p:spPr>
      </p:pic>
      <p:pic>
        <p:nvPicPr>
          <p:cNvPr id="5" name="Picture 4" descr="Diagram&#10;&#10;Description automatically generated">
            <a:extLst>
              <a:ext uri="{FF2B5EF4-FFF2-40B4-BE49-F238E27FC236}">
                <a16:creationId xmlns:a16="http://schemas.microsoft.com/office/drawing/2014/main" id="{ED8CF729-B02D-5A3D-16D4-7CBC0AC60E7D}"/>
              </a:ext>
            </a:extLst>
          </p:cNvPr>
          <p:cNvPicPr>
            <a:picLocks noChangeAspect="1"/>
          </p:cNvPicPr>
          <p:nvPr/>
        </p:nvPicPr>
        <p:blipFill rotWithShape="1">
          <a:blip r:embed="rId2"/>
          <a:srcRect l="17080" t="31161" r="12612"/>
          <a:stretch/>
        </p:blipFill>
        <p:spPr>
          <a:xfrm>
            <a:off x="652229" y="4459874"/>
            <a:ext cx="2153410" cy="593398"/>
          </a:xfrm>
          <a:prstGeom prst="rect">
            <a:avLst/>
          </a:prstGeom>
        </p:spPr>
      </p:pic>
      <p:pic>
        <p:nvPicPr>
          <p:cNvPr id="6" name="Picture 5" descr="Text&#10;&#10;Description automatically generated">
            <a:extLst>
              <a:ext uri="{FF2B5EF4-FFF2-40B4-BE49-F238E27FC236}">
                <a16:creationId xmlns:a16="http://schemas.microsoft.com/office/drawing/2014/main" id="{A256C34F-28FB-EF95-605F-EDF653C83AB8}"/>
              </a:ext>
            </a:extLst>
          </p:cNvPr>
          <p:cNvPicPr>
            <a:picLocks noChangeAspect="1"/>
          </p:cNvPicPr>
          <p:nvPr/>
        </p:nvPicPr>
        <p:blipFill rotWithShape="1">
          <a:blip r:embed="rId3"/>
          <a:srcRect l="2947"/>
          <a:stretch/>
        </p:blipFill>
        <p:spPr>
          <a:xfrm>
            <a:off x="756621" y="2024181"/>
            <a:ext cx="1966801" cy="767541"/>
          </a:xfrm>
          <a:prstGeom prst="rect">
            <a:avLst/>
          </a:prstGeom>
        </p:spPr>
      </p:pic>
      <p:pic>
        <p:nvPicPr>
          <p:cNvPr id="7" name="Picture 6" descr="Text&#10;&#10;Description automatically generated">
            <a:extLst>
              <a:ext uri="{FF2B5EF4-FFF2-40B4-BE49-F238E27FC236}">
                <a16:creationId xmlns:a16="http://schemas.microsoft.com/office/drawing/2014/main" id="{5AA73D5E-4E04-30BB-B986-386655DA1ED8}"/>
              </a:ext>
            </a:extLst>
          </p:cNvPr>
          <p:cNvPicPr>
            <a:picLocks noChangeAspect="1"/>
          </p:cNvPicPr>
          <p:nvPr/>
        </p:nvPicPr>
        <p:blipFill>
          <a:blip r:embed="rId4"/>
          <a:stretch>
            <a:fillRect/>
          </a:stretch>
        </p:blipFill>
        <p:spPr>
          <a:xfrm>
            <a:off x="560517" y="3020508"/>
            <a:ext cx="2359010" cy="816984"/>
          </a:xfrm>
          <a:prstGeom prst="rect">
            <a:avLst/>
          </a:prstGeom>
        </p:spPr>
      </p:pic>
      <p:pic>
        <p:nvPicPr>
          <p:cNvPr id="8" name="Picture 7" descr="Text&#10;&#10;Description automatically generated">
            <a:extLst>
              <a:ext uri="{FF2B5EF4-FFF2-40B4-BE49-F238E27FC236}">
                <a16:creationId xmlns:a16="http://schemas.microsoft.com/office/drawing/2014/main" id="{430EDB78-E420-0C01-EB48-8D3B83FEE839}"/>
              </a:ext>
            </a:extLst>
          </p:cNvPr>
          <p:cNvPicPr>
            <a:picLocks noChangeAspect="1"/>
          </p:cNvPicPr>
          <p:nvPr/>
        </p:nvPicPr>
        <p:blipFill rotWithShape="1">
          <a:blip r:embed="rId5"/>
          <a:srcRect l="10998" t="-1" b="77810"/>
          <a:stretch/>
        </p:blipFill>
        <p:spPr>
          <a:xfrm>
            <a:off x="3685422" y="2039005"/>
            <a:ext cx="2170110" cy="231969"/>
          </a:xfrm>
          <a:prstGeom prst="rect">
            <a:avLst/>
          </a:prstGeom>
        </p:spPr>
      </p:pic>
      <p:pic>
        <p:nvPicPr>
          <p:cNvPr id="9" name="Picture 8" descr="Text&#10;&#10;Description automatically generated">
            <a:extLst>
              <a:ext uri="{FF2B5EF4-FFF2-40B4-BE49-F238E27FC236}">
                <a16:creationId xmlns:a16="http://schemas.microsoft.com/office/drawing/2014/main" id="{05E59471-A9CF-BEF6-4F66-2F4D286A7BF6}"/>
              </a:ext>
            </a:extLst>
          </p:cNvPr>
          <p:cNvPicPr>
            <a:picLocks noChangeAspect="1"/>
          </p:cNvPicPr>
          <p:nvPr/>
        </p:nvPicPr>
        <p:blipFill rotWithShape="1">
          <a:blip r:embed="rId5"/>
          <a:srcRect l="2943" t="24228"/>
          <a:stretch/>
        </p:blipFill>
        <p:spPr>
          <a:xfrm>
            <a:off x="3753168" y="2411751"/>
            <a:ext cx="2085014" cy="697886"/>
          </a:xfrm>
          <a:prstGeom prst="rect">
            <a:avLst/>
          </a:prstGeom>
        </p:spPr>
      </p:pic>
      <p:pic>
        <p:nvPicPr>
          <p:cNvPr id="10" name="Picture 9" descr="Diagram&#10;&#10;Description automatically generated">
            <a:extLst>
              <a:ext uri="{FF2B5EF4-FFF2-40B4-BE49-F238E27FC236}">
                <a16:creationId xmlns:a16="http://schemas.microsoft.com/office/drawing/2014/main" id="{0617B4C7-E322-72D4-308F-0222585EC2BF}"/>
              </a:ext>
            </a:extLst>
          </p:cNvPr>
          <p:cNvPicPr>
            <a:picLocks noChangeAspect="1"/>
          </p:cNvPicPr>
          <p:nvPr/>
        </p:nvPicPr>
        <p:blipFill>
          <a:blip r:embed="rId6"/>
          <a:stretch>
            <a:fillRect/>
          </a:stretch>
        </p:blipFill>
        <p:spPr>
          <a:xfrm>
            <a:off x="3680067" y="3526360"/>
            <a:ext cx="2570020" cy="1976034"/>
          </a:xfrm>
          <a:prstGeom prst="rect">
            <a:avLst/>
          </a:prstGeom>
        </p:spPr>
      </p:pic>
      <p:pic>
        <p:nvPicPr>
          <p:cNvPr id="11" name="Picture 10" descr="Diagram, text&#10;&#10;Description automatically generated">
            <a:extLst>
              <a:ext uri="{FF2B5EF4-FFF2-40B4-BE49-F238E27FC236}">
                <a16:creationId xmlns:a16="http://schemas.microsoft.com/office/drawing/2014/main" id="{E2D441C6-96EF-5EC4-56A9-E14EA15FD221}"/>
              </a:ext>
            </a:extLst>
          </p:cNvPr>
          <p:cNvPicPr>
            <a:picLocks noChangeAspect="1"/>
          </p:cNvPicPr>
          <p:nvPr/>
        </p:nvPicPr>
        <p:blipFill>
          <a:blip r:embed="rId7"/>
          <a:stretch>
            <a:fillRect/>
          </a:stretch>
        </p:blipFill>
        <p:spPr>
          <a:xfrm>
            <a:off x="6395985" y="2198786"/>
            <a:ext cx="2570020" cy="2655147"/>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480A4FC3-468D-A38C-AE06-1C010D4023B5}"/>
              </a:ext>
            </a:extLst>
          </p:cNvPr>
          <p:cNvPicPr>
            <a:picLocks noChangeAspect="1"/>
          </p:cNvPicPr>
          <p:nvPr/>
        </p:nvPicPr>
        <p:blipFill>
          <a:blip r:embed="rId8"/>
          <a:stretch>
            <a:fillRect/>
          </a:stretch>
        </p:blipFill>
        <p:spPr>
          <a:xfrm>
            <a:off x="9501694" y="2713544"/>
            <a:ext cx="2486355" cy="1353103"/>
          </a:xfrm>
          <a:prstGeom prst="rect">
            <a:avLst/>
          </a:prstGeom>
        </p:spPr>
      </p:pic>
      <p:sp>
        <p:nvSpPr>
          <p:cNvPr id="13" name="TextBox 12">
            <a:extLst>
              <a:ext uri="{FF2B5EF4-FFF2-40B4-BE49-F238E27FC236}">
                <a16:creationId xmlns:a16="http://schemas.microsoft.com/office/drawing/2014/main" id="{78F41D8B-CEC7-DA4D-17AF-31116E05570F}"/>
              </a:ext>
            </a:extLst>
          </p:cNvPr>
          <p:cNvSpPr txBox="1"/>
          <p:nvPr/>
        </p:nvSpPr>
        <p:spPr>
          <a:xfrm>
            <a:off x="1278946" y="1355606"/>
            <a:ext cx="922149" cy="369332"/>
          </a:xfrm>
          <a:prstGeom prst="rect">
            <a:avLst/>
          </a:prstGeom>
          <a:noFill/>
        </p:spPr>
        <p:txBody>
          <a:bodyPr wrap="square" rtlCol="0">
            <a:spAutoFit/>
          </a:bodyPr>
          <a:lstStyle/>
          <a:p>
            <a:r>
              <a:rPr lang="en-US" b="1" dirty="0">
                <a:solidFill>
                  <a:schemeClr val="accent6"/>
                </a:solidFill>
              </a:rPr>
              <a:t>Inputs</a:t>
            </a:r>
          </a:p>
        </p:txBody>
      </p:sp>
      <p:sp>
        <p:nvSpPr>
          <p:cNvPr id="14" name="TextBox 13">
            <a:extLst>
              <a:ext uri="{FF2B5EF4-FFF2-40B4-BE49-F238E27FC236}">
                <a16:creationId xmlns:a16="http://schemas.microsoft.com/office/drawing/2014/main" id="{B8296A7E-85FC-F793-F40C-056052CC1EDD}"/>
              </a:ext>
            </a:extLst>
          </p:cNvPr>
          <p:cNvSpPr txBox="1"/>
          <p:nvPr/>
        </p:nvSpPr>
        <p:spPr>
          <a:xfrm>
            <a:off x="5763122" y="1355606"/>
            <a:ext cx="985825" cy="369332"/>
          </a:xfrm>
          <a:prstGeom prst="rect">
            <a:avLst/>
          </a:prstGeom>
          <a:noFill/>
        </p:spPr>
        <p:txBody>
          <a:bodyPr wrap="square" rtlCol="0">
            <a:spAutoFit/>
          </a:bodyPr>
          <a:lstStyle/>
          <a:p>
            <a:r>
              <a:rPr lang="en-US" b="1" dirty="0">
                <a:solidFill>
                  <a:schemeClr val="accent6"/>
                </a:solidFill>
              </a:rPr>
              <a:t>Models</a:t>
            </a:r>
          </a:p>
        </p:txBody>
      </p:sp>
      <p:sp>
        <p:nvSpPr>
          <p:cNvPr id="15" name="TextBox 14">
            <a:extLst>
              <a:ext uri="{FF2B5EF4-FFF2-40B4-BE49-F238E27FC236}">
                <a16:creationId xmlns:a16="http://schemas.microsoft.com/office/drawing/2014/main" id="{E958F7BC-CCC7-BCBA-49BB-C5F4B6D295D1}"/>
              </a:ext>
            </a:extLst>
          </p:cNvPr>
          <p:cNvSpPr txBox="1"/>
          <p:nvPr/>
        </p:nvSpPr>
        <p:spPr>
          <a:xfrm>
            <a:off x="10427209" y="1467187"/>
            <a:ext cx="1124405" cy="369332"/>
          </a:xfrm>
          <a:prstGeom prst="rect">
            <a:avLst/>
          </a:prstGeom>
          <a:noFill/>
        </p:spPr>
        <p:txBody>
          <a:bodyPr wrap="square" rtlCol="0">
            <a:spAutoFit/>
          </a:bodyPr>
          <a:lstStyle/>
          <a:p>
            <a:r>
              <a:rPr lang="en-US" b="1" dirty="0">
                <a:solidFill>
                  <a:schemeClr val="accent6"/>
                </a:solidFill>
              </a:rPr>
              <a:t>Outputs</a:t>
            </a:r>
          </a:p>
        </p:txBody>
      </p:sp>
      <p:sp>
        <p:nvSpPr>
          <p:cNvPr id="2" name="Slide Number Placeholder 1">
            <a:extLst>
              <a:ext uri="{FF2B5EF4-FFF2-40B4-BE49-F238E27FC236}">
                <a16:creationId xmlns:a16="http://schemas.microsoft.com/office/drawing/2014/main" id="{EA6ADD7A-CFAD-19CE-455A-76E7DD18410B}"/>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23</a:t>
            </a:fld>
            <a:endParaRPr lang="en-US"/>
          </a:p>
        </p:txBody>
      </p:sp>
      <p:sp>
        <p:nvSpPr>
          <p:cNvPr id="3" name="TextBox 2">
            <a:extLst>
              <a:ext uri="{FF2B5EF4-FFF2-40B4-BE49-F238E27FC236}">
                <a16:creationId xmlns:a16="http://schemas.microsoft.com/office/drawing/2014/main" id="{5F14F126-E243-B14C-40DE-9149D462134E}"/>
              </a:ext>
            </a:extLst>
          </p:cNvPr>
          <p:cNvSpPr txBox="1"/>
          <p:nvPr/>
        </p:nvSpPr>
        <p:spPr>
          <a:xfrm>
            <a:off x="8089730" y="3812731"/>
            <a:ext cx="832658" cy="253916"/>
          </a:xfrm>
          <a:prstGeom prst="rect">
            <a:avLst/>
          </a:prstGeom>
          <a:solidFill>
            <a:schemeClr val="bg1"/>
          </a:solidFill>
        </p:spPr>
        <p:txBody>
          <a:bodyPr wrap="square" rtlCol="0">
            <a:spAutoFit/>
          </a:bodyPr>
          <a:lstStyle/>
          <a:p>
            <a:r>
              <a:rPr lang="en-US" sz="1050" dirty="0"/>
              <a:t>immune</a:t>
            </a:r>
          </a:p>
        </p:txBody>
      </p:sp>
    </p:spTree>
    <p:extLst>
      <p:ext uri="{BB962C8B-B14F-4D97-AF65-F5344CB8AC3E}">
        <p14:creationId xmlns:p14="http://schemas.microsoft.com/office/powerpoint/2010/main" val="216780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A47AD23B-3F09-5F89-BD94-388EB5A10F27}"/>
              </a:ext>
            </a:extLst>
          </p:cNvPr>
          <p:cNvSpPr>
            <a:spLocks noChangeArrowheads="1"/>
          </p:cNvSpPr>
          <p:nvPr/>
        </p:nvSpPr>
        <p:spPr bwMode="auto">
          <a:xfrm>
            <a:off x="3090863" y="2622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CD8CEC94-3F92-858C-47F5-8A1E95C46647}"/>
              </a:ext>
            </a:extLst>
          </p:cNvPr>
          <p:cNvSpPr txBox="1"/>
          <p:nvPr/>
        </p:nvSpPr>
        <p:spPr>
          <a:xfrm>
            <a:off x="0" y="708520"/>
            <a:ext cx="10542987" cy="1877437"/>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  times &lt;- seq(1,120,by=1) </a:t>
            </a:r>
          </a:p>
          <a:p>
            <a:r>
              <a:rPr lang="en-US" sz="1400" dirty="0">
                <a:latin typeface="Courier New" panose="02070309020205020404" pitchFamily="49" charset="0"/>
                <a:cs typeface="Courier New" panose="02070309020205020404" pitchFamily="49" charset="0"/>
              </a:rPr>
              <a:t>  demography &lt;- </a:t>
            </a:r>
            <a:r>
              <a:rPr lang="en-US" sz="1400" b="1" dirty="0">
                <a:latin typeface="Courier New" panose="02070309020205020404" pitchFamily="49" charset="0"/>
                <a:cs typeface="Courier New" panose="02070309020205020404" pitchFamily="49" charset="0"/>
              </a:rPr>
              <a:t>generate_pop_demography</a:t>
            </a:r>
            <a:r>
              <a:rPr lang="en-US" sz="1400" dirty="0">
                <a:latin typeface="Courier New" panose="02070309020205020404" pitchFamily="49" charset="0"/>
                <a:cs typeface="Courier New" panose="02070309020205020404" pitchFamily="49" charset="0"/>
              </a:rPr>
              <a:t>(N=10, times=times, prob_removal=0)</a:t>
            </a:r>
          </a:p>
          <a:p>
            <a:r>
              <a:rPr lang="en-US" sz="1400" dirty="0">
                <a:latin typeface="Courier New" panose="02070309020205020404" pitchFamily="49" charset="0"/>
                <a:cs typeface="Courier New" panose="02070309020205020404" pitchFamily="49" charset="0"/>
              </a:rPr>
              <a:t>  biomarker_map &lt;- tibble(exposure_id=c(1,2),biomarker_id=c(1,1))</a:t>
            </a:r>
          </a:p>
          <a:p>
            <a:r>
              <a:rPr lang="en-US" sz="1400" dirty="0">
                <a:latin typeface="Courier New" panose="02070309020205020404" pitchFamily="49" charset="0"/>
                <a:cs typeface="Courier New" panose="02070309020205020404" pitchFamily="49" charset="0"/>
              </a:rPr>
              <a:t>  foe_pars &lt;- array(0, dim=c(1,max(times),n_distinct(biomarker_map$exposure_id)))</a:t>
            </a:r>
          </a:p>
          <a:p>
            <a:r>
              <a:rPr lang="en-US" sz="1400" dirty="0">
                <a:latin typeface="Courier New" panose="02070309020205020404" pitchFamily="49" charset="0"/>
                <a:cs typeface="Courier New" panose="02070309020205020404" pitchFamily="49" charset="0"/>
              </a:rPr>
              <a:t>  foe_pars[,,1] &lt;- 0.01</a:t>
            </a:r>
          </a:p>
          <a:p>
            <a:r>
              <a:rPr lang="en-US" sz="1400" dirty="0">
                <a:latin typeface="Courier New" panose="02070309020205020404" pitchFamily="49" charset="0"/>
                <a:cs typeface="Courier New" panose="02070309020205020404" pitchFamily="49" charset="0"/>
              </a:rPr>
              <a:t>  foe_pars[,,2] &lt;- 0.1</a:t>
            </a:r>
          </a:p>
          <a:p>
            <a:r>
              <a:rPr lang="en-US" sz="1400" dirty="0">
                <a:latin typeface="Courier New" panose="02070309020205020404" pitchFamily="49" charset="0"/>
                <a:cs typeface="Courier New" panose="02070309020205020404" pitchFamily="49" charset="0"/>
              </a:rPr>
              <a:t>  model_pars &lt;- read.csv(file = filename, header = TRUE)</a:t>
            </a:r>
          </a:p>
          <a:p>
            <a:r>
              <a:rPr lang="en-US" dirty="0"/>
              <a:t>  </a:t>
            </a:r>
          </a:p>
        </p:txBody>
      </p:sp>
      <p:sp>
        <p:nvSpPr>
          <p:cNvPr id="6" name="TextBox 5">
            <a:extLst>
              <a:ext uri="{FF2B5EF4-FFF2-40B4-BE49-F238E27FC236}">
                <a16:creationId xmlns:a16="http://schemas.microsoft.com/office/drawing/2014/main" id="{2364699B-D04B-F1A4-1CB8-656F510C3C0C}"/>
              </a:ext>
            </a:extLst>
          </p:cNvPr>
          <p:cNvSpPr txBox="1"/>
          <p:nvPr/>
        </p:nvSpPr>
        <p:spPr>
          <a:xfrm>
            <a:off x="238981" y="2935075"/>
            <a:ext cx="10821956" cy="3323987"/>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res&lt;- </a:t>
            </a:r>
            <a:r>
              <a:rPr lang="en-US" sz="1400" b="1" dirty="0">
                <a:latin typeface="Courier New" panose="02070309020205020404" pitchFamily="49" charset="0"/>
                <a:cs typeface="Courier New" panose="02070309020205020404" pitchFamily="49" charset="0"/>
              </a:rPr>
              <a:t>runserosim</a:t>
            </a:r>
            <a:r>
              <a:rPr lang="en-US" sz="1400" dirty="0">
                <a:latin typeface="Courier New" panose="02070309020205020404" pitchFamily="49" charset="0"/>
                <a:cs typeface="Courier New" panose="02070309020205020404" pitchFamily="49" charset="0"/>
              </a:rPr>
              <a:t>(simulation_settings=list("t_start"=1,"t_end"=max(times)),demography,</a:t>
            </a:r>
          </a:p>
          <a:p>
            <a:r>
              <a:rPr lang="en-US" sz="1400" dirty="0">
                <a:latin typeface="Courier New" panose="02070309020205020404" pitchFamily="49" charset="0"/>
                <a:cs typeface="Courier New" panose="02070309020205020404" pitchFamily="49" charset="0"/>
              </a:rPr>
              <a:t>    observation_times=tibble(i=1:max(demography$i),t=120, b=1),</a:t>
            </a:r>
          </a:p>
          <a:p>
            <a:r>
              <a:rPr lang="en-US" sz="1400" dirty="0">
                <a:latin typeface="Courier New" panose="02070309020205020404" pitchFamily="49" charset="0"/>
                <a:cs typeface="Courier New" panose="02070309020205020404" pitchFamily="49" charset="0"/>
              </a:rPr>
              <a:t>    foe_pars, biomarker_map, model_pars,</a:t>
            </a:r>
          </a:p>
          <a:p>
            <a:r>
              <a:rPr lang="en-US" sz="1400" dirty="0">
                <a:latin typeface="Courier New" panose="02070309020205020404" pitchFamily="49" charset="0"/>
                <a:cs typeface="Courier New" panose="02070309020205020404" pitchFamily="49" charset="0"/>
              </a:rPr>
              <a:t>    exposure_model=</a:t>
            </a:r>
            <a:r>
              <a:rPr lang="en-US" sz="1400" b="1" dirty="0">
                <a:latin typeface="Courier New" panose="02070309020205020404" pitchFamily="49" charset="0"/>
                <a:cs typeface="Courier New" panose="02070309020205020404" pitchFamily="49" charset="0"/>
              </a:rPr>
              <a:t>exposure_model_simple_FOE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immunity_model=</a:t>
            </a:r>
            <a:r>
              <a:rPr lang="en-US" sz="1400" b="1" dirty="0">
                <a:latin typeface="Courier New" panose="02070309020205020404" pitchFamily="49" charset="0"/>
                <a:cs typeface="Courier New" panose="02070309020205020404" pitchFamily="49" charset="0"/>
              </a:rPr>
              <a:t>immunity_model_vacc_ifxn_simple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antibody_model=</a:t>
            </a:r>
            <a:r>
              <a:rPr lang="en-US" sz="1400" b="1" dirty="0">
                <a:latin typeface="Courier New" panose="02070309020205020404" pitchFamily="49" charset="0"/>
                <a:cs typeface="Courier New" panose="02070309020205020404" pitchFamily="49" charset="0"/>
              </a:rPr>
              <a:t>antibody_model_monophasic</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observation_model=</a:t>
            </a:r>
            <a:r>
              <a:rPr lang="en-US" sz="1400" b="1" dirty="0">
                <a:latin typeface="Courier New" panose="02070309020205020404" pitchFamily="49" charset="0"/>
                <a:cs typeface="Courier New" panose="02070309020205020404" pitchFamily="49" charset="0"/>
              </a:rPr>
              <a:t>observation_model_continuous_noise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draw_parameters=</a:t>
            </a:r>
            <a:r>
              <a:rPr lang="en-US" sz="1400" b="1" dirty="0">
                <a:latin typeface="Courier New" panose="02070309020205020404" pitchFamily="49" charset="0"/>
                <a:cs typeface="Courier New" panose="02070309020205020404" pitchFamily="49" charset="0"/>
              </a:rPr>
              <a:t>draw_parameters_random_fx</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 Other arguments needed</a:t>
            </a:r>
          </a:p>
          <a:p>
            <a:r>
              <a:rPr lang="en-US" sz="1400" dirty="0">
                <a:latin typeface="Courier New" panose="02070309020205020404" pitchFamily="49" charset="0"/>
                <a:cs typeface="Courier New" panose="02070309020205020404" pitchFamily="49" charset="0"/>
              </a:rPr>
              <a:t>    max_events=c(1,1),</a:t>
            </a:r>
          </a:p>
          <a:p>
            <a:r>
              <a:rPr lang="en-US" sz="1400" dirty="0">
                <a:latin typeface="Courier New" panose="02070309020205020404" pitchFamily="49" charset="0"/>
                <a:cs typeface="Courier New" panose="02070309020205020404" pitchFamily="49" charset="0"/>
              </a:rPr>
              <a:t>    vacc_exposures=2,</a:t>
            </a:r>
          </a:p>
          <a:p>
            <a:r>
              <a:rPr lang="en-US" sz="1400" dirty="0">
                <a:latin typeface="Courier New" panose="02070309020205020404" pitchFamily="49" charset="0"/>
                <a:cs typeface="Courier New" panose="02070309020205020404" pitchFamily="49" charset="0"/>
              </a:rPr>
              <a:t>    vacc_age=c(NA,9),</a:t>
            </a:r>
          </a:p>
          <a:p>
            <a:r>
              <a:rPr lang="en-US" sz="1400" dirty="0">
                <a:latin typeface="Courier New" panose="02070309020205020404" pitchFamily="49" charset="0"/>
                <a:cs typeface="Courier New" panose="02070309020205020404" pitchFamily="49" charset="0"/>
              </a:rPr>
              <a:t>    sensitivity=0.85,</a:t>
            </a:r>
          </a:p>
          <a:p>
            <a:r>
              <a:rPr lang="en-US" sz="1400" dirty="0">
                <a:latin typeface="Courier New" panose="02070309020205020404" pitchFamily="49" charset="0"/>
                <a:cs typeface="Courier New" panose="02070309020205020404" pitchFamily="49" charset="0"/>
              </a:rPr>
              <a:t>    specificity=0.9)  </a:t>
            </a:r>
            <a:endParaRPr lang="en-US" dirty="0">
              <a:latin typeface="Courier New" panose="02070309020205020404" pitchFamily="49" charset="0"/>
              <a:cs typeface="Courier New" panose="02070309020205020404" pitchFamily="49" charset="0"/>
            </a:endParaRPr>
          </a:p>
        </p:txBody>
      </p:sp>
      <p:sp>
        <p:nvSpPr>
          <p:cNvPr id="9" name="Rounded Rectangle 8">
            <a:extLst>
              <a:ext uri="{FF2B5EF4-FFF2-40B4-BE49-F238E27FC236}">
                <a16:creationId xmlns:a16="http://schemas.microsoft.com/office/drawing/2014/main" id="{A4DBA6DA-EFDD-BCD0-8642-26755D51AB16}"/>
              </a:ext>
            </a:extLst>
          </p:cNvPr>
          <p:cNvSpPr/>
          <p:nvPr/>
        </p:nvSpPr>
        <p:spPr>
          <a:xfrm>
            <a:off x="238981" y="2414601"/>
            <a:ext cx="3223176" cy="457200"/>
          </a:xfrm>
          <a:prstGeom prst="roundRect">
            <a:avLst/>
          </a:prstGeom>
          <a:solidFill>
            <a:srgbClr val="C35757">
              <a:alpha val="32032"/>
            </a:srgbClr>
          </a:solidFill>
          <a:ln w="31750">
            <a:solidFill>
              <a:srgbClr val="C357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fontAlgn="base">
              <a:spcBef>
                <a:spcPts val="0"/>
              </a:spcBef>
              <a:spcAft>
                <a:spcPts val="0"/>
              </a:spcAft>
            </a:pPr>
            <a:r>
              <a:rPr lang="en-US" sz="1600" b="0" i="0" u="none" strike="noStrike" dirty="0">
                <a:solidFill>
                  <a:srgbClr val="000000"/>
                </a:solidFill>
                <a:effectLst/>
              </a:rPr>
              <a:t>## Run main function</a:t>
            </a:r>
          </a:p>
        </p:txBody>
      </p:sp>
      <p:sp>
        <p:nvSpPr>
          <p:cNvPr id="10" name="Rounded Rectangle 9">
            <a:extLst>
              <a:ext uri="{FF2B5EF4-FFF2-40B4-BE49-F238E27FC236}">
                <a16:creationId xmlns:a16="http://schemas.microsoft.com/office/drawing/2014/main" id="{8AD536A5-36C3-802D-23B5-BAC4C68B5365}"/>
              </a:ext>
            </a:extLst>
          </p:cNvPr>
          <p:cNvSpPr/>
          <p:nvPr/>
        </p:nvSpPr>
        <p:spPr>
          <a:xfrm>
            <a:off x="238981" y="219129"/>
            <a:ext cx="3591742" cy="457200"/>
          </a:xfrm>
          <a:prstGeom prst="roundRect">
            <a:avLst/>
          </a:prstGeom>
          <a:solidFill>
            <a:srgbClr val="C35757">
              <a:alpha val="32032"/>
            </a:srgbClr>
          </a:solidFill>
          <a:ln w="31750">
            <a:solidFill>
              <a:srgbClr val="C357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fontAlgn="base">
              <a:spcBef>
                <a:spcPts val="0"/>
              </a:spcBef>
              <a:spcAft>
                <a:spcPts val="0"/>
              </a:spcAft>
            </a:pPr>
            <a:r>
              <a:rPr lang="en-US" sz="1600" b="0" i="0" u="none" strike="noStrike" dirty="0">
                <a:solidFill>
                  <a:srgbClr val="000000"/>
                </a:solidFill>
                <a:effectLst/>
              </a:rPr>
              <a:t>## Create necessary inputs</a:t>
            </a:r>
          </a:p>
        </p:txBody>
      </p:sp>
      <p:sp>
        <p:nvSpPr>
          <p:cNvPr id="2" name="Slide Number Placeholder 1">
            <a:extLst>
              <a:ext uri="{FF2B5EF4-FFF2-40B4-BE49-F238E27FC236}">
                <a16:creationId xmlns:a16="http://schemas.microsoft.com/office/drawing/2014/main" id="{820A868B-160D-7138-09AF-1F96E2893FBB}"/>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24</a:t>
            </a:fld>
            <a:endParaRPr lang="en-US"/>
          </a:p>
        </p:txBody>
      </p:sp>
    </p:spTree>
    <p:extLst>
      <p:ext uri="{BB962C8B-B14F-4D97-AF65-F5344CB8AC3E}">
        <p14:creationId xmlns:p14="http://schemas.microsoft.com/office/powerpoint/2010/main" val="352873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59873-3823-4CA0-F29A-31C93CC34A1B}"/>
              </a:ext>
            </a:extLst>
          </p:cNvPr>
          <p:cNvSpPr>
            <a:spLocks noGrp="1"/>
          </p:cNvSpPr>
          <p:nvPr>
            <p:ph type="title"/>
          </p:nvPr>
        </p:nvSpPr>
        <p:spPr/>
        <p:txBody>
          <a:bodyPr/>
          <a:lstStyle/>
          <a:p>
            <a:r>
              <a:rPr lang="en-US" dirty="0"/>
              <a:t>This simulation</a:t>
            </a:r>
          </a:p>
        </p:txBody>
      </p:sp>
      <p:sp>
        <p:nvSpPr>
          <p:cNvPr id="3" name="Content Placeholder 2">
            <a:extLst>
              <a:ext uri="{FF2B5EF4-FFF2-40B4-BE49-F238E27FC236}">
                <a16:creationId xmlns:a16="http://schemas.microsoft.com/office/drawing/2014/main" id="{C2A32B47-21B2-8712-B29D-A314FD91FE6D}"/>
              </a:ext>
            </a:extLst>
          </p:cNvPr>
          <p:cNvSpPr>
            <a:spLocks noGrp="1"/>
          </p:cNvSpPr>
          <p:nvPr>
            <p:ph idx="1"/>
          </p:nvPr>
        </p:nvSpPr>
        <p:spPr>
          <a:xfrm>
            <a:off x="790574" y="1568320"/>
            <a:ext cx="10382642" cy="4351338"/>
          </a:xfrm>
        </p:spPr>
        <p:txBody>
          <a:bodyPr>
            <a:normAutofit/>
          </a:bodyPr>
          <a:lstStyle/>
          <a:p>
            <a:pPr marL="342900" indent="-342900">
              <a:buFont typeface="Arial" panose="020B0604020202020204" pitchFamily="34" charset="0"/>
              <a:buChar char="•"/>
            </a:pPr>
            <a:r>
              <a:rPr lang="en-US" sz="1800" dirty="0"/>
              <a:t>Aim is to get a feel for the different levels of </a:t>
            </a:r>
            <a:r>
              <a:rPr lang="en-US" sz="1800" i="1" dirty="0" err="1"/>
              <a:t>serosim</a:t>
            </a:r>
            <a:endParaRPr lang="en-US" sz="1800" dirty="0"/>
          </a:p>
          <a:p>
            <a:pPr marL="342900" indent="-342900">
              <a:buFont typeface="Arial" panose="020B0604020202020204" pitchFamily="34" charset="0"/>
              <a:buChar char="•"/>
            </a:pPr>
            <a:r>
              <a:rPr lang="en-US" sz="1800" dirty="0"/>
              <a:t>We’ll simulate a fake serosurvey assuming:</a:t>
            </a:r>
          </a:p>
          <a:p>
            <a:pPr lvl="2"/>
            <a:r>
              <a:rPr lang="en-US" sz="1600" dirty="0"/>
              <a:t>N=250 with varying ages, demography and attrition</a:t>
            </a:r>
          </a:p>
          <a:p>
            <a:pPr lvl="2"/>
            <a:r>
              <a:rPr lang="en-US" sz="1600" dirty="0"/>
              <a:t>Simulate for 120 months</a:t>
            </a:r>
          </a:p>
          <a:p>
            <a:pPr lvl="2"/>
            <a:r>
              <a:rPr lang="en-US" sz="1600" dirty="0"/>
              <a:t>Individuals get up to two doses of vaccine and multiple natural infections governed by a vaccination schedule and location-specific FOI</a:t>
            </a:r>
          </a:p>
          <a:p>
            <a:pPr lvl="2"/>
            <a:r>
              <a:rPr lang="en-US" sz="1600" dirty="0"/>
              <a:t>Both vaccination and infection boost antibody levels to a single measured biomarker which wanes</a:t>
            </a:r>
          </a:p>
          <a:p>
            <a:pPr lvl="2"/>
            <a:r>
              <a:rPr lang="en-US" sz="1600" dirty="0"/>
              <a:t>Immunity is controlled through a titer-dependent susceptibility model</a:t>
            </a:r>
          </a:p>
          <a:p>
            <a:pPr lvl="2"/>
            <a:r>
              <a:rPr lang="en-US" sz="1600" dirty="0"/>
              <a:t>Random-effects on the boosting and waning parameters</a:t>
            </a:r>
          </a:p>
          <a:p>
            <a:pPr lvl="2"/>
            <a:r>
              <a:rPr lang="en-US" sz="1600" dirty="0"/>
              <a:t>Individuals have up to 2 samples taken each, with some missingness</a:t>
            </a:r>
          </a:p>
          <a:p>
            <a:pPr lvl="2"/>
            <a:r>
              <a:rPr lang="en-US" sz="1600" dirty="0"/>
              <a:t>Observations are noisy and bounded by the assay, and sensitivity and specificity are imperfect</a:t>
            </a:r>
          </a:p>
          <a:p>
            <a:pPr marL="342900" indent="-342900">
              <a:buFont typeface="Arial" panose="020B0604020202020204" pitchFamily="34" charset="0"/>
              <a:buChar char="•"/>
            </a:pPr>
            <a:r>
              <a:rPr lang="en-US" sz="1800" dirty="0"/>
              <a:t>Assess how well different seroconversion thresholds perform at calling true exposures</a:t>
            </a:r>
          </a:p>
        </p:txBody>
      </p:sp>
      <p:sp>
        <p:nvSpPr>
          <p:cNvPr id="4" name="Slide Number Placeholder 3">
            <a:extLst>
              <a:ext uri="{FF2B5EF4-FFF2-40B4-BE49-F238E27FC236}">
                <a16:creationId xmlns:a16="http://schemas.microsoft.com/office/drawing/2014/main" id="{065953FE-F964-1803-C8A9-7D134DB8B7AB}"/>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25</a:t>
            </a:fld>
            <a:endParaRPr lang="en-US"/>
          </a:p>
        </p:txBody>
      </p:sp>
    </p:spTree>
    <p:extLst>
      <p:ext uri="{BB962C8B-B14F-4D97-AF65-F5344CB8AC3E}">
        <p14:creationId xmlns:p14="http://schemas.microsoft.com/office/powerpoint/2010/main" val="257393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8353D5F-5531-3F2F-076C-46166B4BE06C}"/>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26</a:t>
            </a:fld>
            <a:endParaRPr lang="en-US"/>
          </a:p>
        </p:txBody>
      </p:sp>
      <p:pic>
        <p:nvPicPr>
          <p:cNvPr id="2" name="Picture 1">
            <a:extLst>
              <a:ext uri="{FF2B5EF4-FFF2-40B4-BE49-F238E27FC236}">
                <a16:creationId xmlns:a16="http://schemas.microsoft.com/office/drawing/2014/main" id="{526867F5-C3C3-4DC7-629C-DD33E3722B17}"/>
              </a:ext>
            </a:extLst>
          </p:cNvPr>
          <p:cNvPicPr>
            <a:picLocks noChangeAspect="1"/>
          </p:cNvPicPr>
          <p:nvPr/>
        </p:nvPicPr>
        <p:blipFill>
          <a:blip r:embed="rId2"/>
          <a:stretch>
            <a:fillRect/>
          </a:stretch>
        </p:blipFill>
        <p:spPr>
          <a:xfrm>
            <a:off x="1343962" y="1407530"/>
            <a:ext cx="10406589" cy="3238303"/>
          </a:xfrm>
          <a:prstGeom prst="rect">
            <a:avLst/>
          </a:prstGeom>
        </p:spPr>
      </p:pic>
    </p:spTree>
    <p:extLst>
      <p:ext uri="{BB962C8B-B14F-4D97-AF65-F5344CB8AC3E}">
        <p14:creationId xmlns:p14="http://schemas.microsoft.com/office/powerpoint/2010/main" val="117792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A361283-4258-F57F-C294-566137F62E0A}"/>
              </a:ext>
            </a:extLst>
          </p:cNvPr>
          <p:cNvGrpSpPr/>
          <p:nvPr/>
        </p:nvGrpSpPr>
        <p:grpSpPr>
          <a:xfrm>
            <a:off x="-3289" y="5313149"/>
            <a:ext cx="12192000" cy="757439"/>
            <a:chOff x="-3289" y="5592117"/>
            <a:chExt cx="12192000" cy="757439"/>
          </a:xfrm>
        </p:grpSpPr>
        <p:cxnSp>
          <p:nvCxnSpPr>
            <p:cNvPr id="13" name="Straight Arrow Connector 12">
              <a:extLst>
                <a:ext uri="{FF2B5EF4-FFF2-40B4-BE49-F238E27FC236}">
                  <a16:creationId xmlns:a16="http://schemas.microsoft.com/office/drawing/2014/main" id="{E16A4F52-0FAF-845A-37B4-1067F34F3443}"/>
                </a:ext>
              </a:extLst>
            </p:cNvPr>
            <p:cNvCxnSpPr/>
            <p:nvPr/>
          </p:nvCxnSpPr>
          <p:spPr>
            <a:xfrm>
              <a:off x="-3289" y="6349556"/>
              <a:ext cx="12192000" cy="0"/>
            </a:xfrm>
            <a:prstGeom prst="straightConnector1">
              <a:avLst/>
            </a:prstGeom>
            <a:ln w="107950">
              <a:tailEnd type="triangle"/>
            </a:ln>
          </p:spPr>
          <p:style>
            <a:lnRef idx="1">
              <a:schemeClr val="dk1"/>
            </a:lnRef>
            <a:fillRef idx="0">
              <a:schemeClr val="dk1"/>
            </a:fillRef>
            <a:effectRef idx="0">
              <a:schemeClr val="dk1"/>
            </a:effectRef>
            <a:fontRef idx="minor">
              <a:schemeClr val="tx1"/>
            </a:fontRef>
          </p:style>
        </p:cxnSp>
        <p:pic>
          <p:nvPicPr>
            <p:cNvPr id="23" name="Graphic 22" descr="Man with solid fill">
              <a:extLst>
                <a:ext uri="{FF2B5EF4-FFF2-40B4-BE49-F238E27FC236}">
                  <a16:creationId xmlns:a16="http://schemas.microsoft.com/office/drawing/2014/main" id="{D61320A2-F8AD-BC14-F15F-9AE5D611A30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8249" r="21587"/>
            <a:stretch/>
          </p:blipFill>
          <p:spPr>
            <a:xfrm>
              <a:off x="517067" y="5592117"/>
              <a:ext cx="424764" cy="705998"/>
            </a:xfrm>
            <a:prstGeom prst="rect">
              <a:avLst/>
            </a:prstGeom>
          </p:spPr>
        </p:pic>
      </p:grpSp>
      <p:sp>
        <p:nvSpPr>
          <p:cNvPr id="30" name="Slide Number Placeholder 29">
            <a:extLst>
              <a:ext uri="{FF2B5EF4-FFF2-40B4-BE49-F238E27FC236}">
                <a16:creationId xmlns:a16="http://schemas.microsoft.com/office/drawing/2014/main" id="{15338202-15B2-BF64-CC6A-F27FADD4D94C}"/>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27</a:t>
            </a:fld>
            <a:endParaRPr lang="en-US"/>
          </a:p>
        </p:txBody>
      </p:sp>
    </p:spTree>
    <p:extLst>
      <p:ext uri="{BB962C8B-B14F-4D97-AF65-F5344CB8AC3E}">
        <p14:creationId xmlns:p14="http://schemas.microsoft.com/office/powerpoint/2010/main" val="50515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7340945F-377A-C2C5-91D2-2990D4C76238}"/>
              </a:ext>
            </a:extLst>
          </p:cNvPr>
          <p:cNvPicPr>
            <a:picLocks noChangeAspect="1"/>
          </p:cNvPicPr>
          <p:nvPr/>
        </p:nvPicPr>
        <p:blipFill rotWithShape="1">
          <a:blip r:embed="rId3"/>
          <a:srcRect l="2947"/>
          <a:stretch/>
        </p:blipFill>
        <p:spPr>
          <a:xfrm>
            <a:off x="267395" y="115449"/>
            <a:ext cx="2602604" cy="1015662"/>
          </a:xfrm>
          <a:prstGeom prst="rect">
            <a:avLst/>
          </a:prstGeom>
        </p:spPr>
      </p:pic>
      <p:pic>
        <p:nvPicPr>
          <p:cNvPr id="5" name="Picture 4" descr="Text&#10;&#10;Description automatically generated">
            <a:extLst>
              <a:ext uri="{FF2B5EF4-FFF2-40B4-BE49-F238E27FC236}">
                <a16:creationId xmlns:a16="http://schemas.microsoft.com/office/drawing/2014/main" id="{C0C75200-03C7-854A-C6D5-6F5C29A68064}"/>
              </a:ext>
            </a:extLst>
          </p:cNvPr>
          <p:cNvPicPr>
            <a:picLocks noChangeAspect="1"/>
          </p:cNvPicPr>
          <p:nvPr/>
        </p:nvPicPr>
        <p:blipFill>
          <a:blip r:embed="rId4"/>
          <a:stretch>
            <a:fillRect/>
          </a:stretch>
        </p:blipFill>
        <p:spPr>
          <a:xfrm>
            <a:off x="3537058" y="166838"/>
            <a:ext cx="3121602" cy="1081089"/>
          </a:xfrm>
          <a:prstGeom prst="rect">
            <a:avLst/>
          </a:prstGeom>
        </p:spPr>
      </p:pic>
      <p:grpSp>
        <p:nvGrpSpPr>
          <p:cNvPr id="25" name="Group 24">
            <a:extLst>
              <a:ext uri="{FF2B5EF4-FFF2-40B4-BE49-F238E27FC236}">
                <a16:creationId xmlns:a16="http://schemas.microsoft.com/office/drawing/2014/main" id="{6F83E73C-C886-15B8-8F5D-367B8FD66928}"/>
              </a:ext>
            </a:extLst>
          </p:cNvPr>
          <p:cNvGrpSpPr/>
          <p:nvPr/>
        </p:nvGrpSpPr>
        <p:grpSpPr>
          <a:xfrm>
            <a:off x="-30996" y="5313149"/>
            <a:ext cx="12385815" cy="1251040"/>
            <a:chOff x="-30996" y="5592117"/>
            <a:chExt cx="12385815" cy="1251040"/>
          </a:xfrm>
        </p:grpSpPr>
        <p:cxnSp>
          <p:nvCxnSpPr>
            <p:cNvPr id="26" name="Straight Arrow Connector 25">
              <a:extLst>
                <a:ext uri="{FF2B5EF4-FFF2-40B4-BE49-F238E27FC236}">
                  <a16:creationId xmlns:a16="http://schemas.microsoft.com/office/drawing/2014/main" id="{BD281F1C-3D3C-1898-30B8-F7563AE8AC1A}"/>
                </a:ext>
              </a:extLst>
            </p:cNvPr>
            <p:cNvCxnSpPr/>
            <p:nvPr/>
          </p:nvCxnSpPr>
          <p:spPr>
            <a:xfrm>
              <a:off x="-3289" y="6349556"/>
              <a:ext cx="12192000" cy="0"/>
            </a:xfrm>
            <a:prstGeom prst="straightConnector1">
              <a:avLst/>
            </a:prstGeom>
            <a:ln w="10795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98E641A5-5D51-556F-2BD7-999A4C004FDA}"/>
                </a:ext>
              </a:extLst>
            </p:cNvPr>
            <p:cNvSpPr txBox="1"/>
            <p:nvPr/>
          </p:nvSpPr>
          <p:spPr>
            <a:xfrm>
              <a:off x="-30996" y="6462801"/>
              <a:ext cx="685800" cy="369332"/>
            </a:xfrm>
            <a:prstGeom prst="rect">
              <a:avLst/>
            </a:prstGeom>
            <a:noFill/>
          </p:spPr>
          <p:txBody>
            <a:bodyPr wrap="square" rtlCol="0">
              <a:spAutoFit/>
            </a:bodyPr>
            <a:lstStyle/>
            <a:p>
              <a:r>
                <a:rPr lang="en-US" dirty="0"/>
                <a:t>t=1</a:t>
              </a:r>
            </a:p>
          </p:txBody>
        </p:sp>
        <p:sp>
          <p:nvSpPr>
            <p:cNvPr id="28" name="TextBox 27">
              <a:extLst>
                <a:ext uri="{FF2B5EF4-FFF2-40B4-BE49-F238E27FC236}">
                  <a16:creationId xmlns:a16="http://schemas.microsoft.com/office/drawing/2014/main" id="{2B3076DB-ABDC-FA01-18BB-93E96BDEA865}"/>
                </a:ext>
              </a:extLst>
            </p:cNvPr>
            <p:cNvSpPr txBox="1"/>
            <p:nvPr/>
          </p:nvSpPr>
          <p:spPr>
            <a:xfrm>
              <a:off x="11326087" y="6473825"/>
              <a:ext cx="1028732" cy="369332"/>
            </a:xfrm>
            <a:prstGeom prst="rect">
              <a:avLst/>
            </a:prstGeom>
            <a:noFill/>
          </p:spPr>
          <p:txBody>
            <a:bodyPr wrap="square" rtlCol="0">
              <a:spAutoFit/>
            </a:bodyPr>
            <a:lstStyle/>
            <a:p>
              <a:r>
                <a:rPr lang="en-US" dirty="0"/>
                <a:t>t=120</a:t>
              </a:r>
            </a:p>
          </p:txBody>
        </p:sp>
        <p:pic>
          <p:nvPicPr>
            <p:cNvPr id="29" name="Graphic 28" descr="Man with solid fill">
              <a:extLst>
                <a:ext uri="{FF2B5EF4-FFF2-40B4-BE49-F238E27FC236}">
                  <a16:creationId xmlns:a16="http://schemas.microsoft.com/office/drawing/2014/main" id="{B57F6CCA-14B0-0BDA-9662-5B01B03061F9}"/>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8249" r="21587"/>
            <a:stretch/>
          </p:blipFill>
          <p:spPr>
            <a:xfrm>
              <a:off x="517067" y="5592117"/>
              <a:ext cx="424764" cy="705998"/>
            </a:xfrm>
            <a:prstGeom prst="rect">
              <a:avLst/>
            </a:prstGeom>
          </p:spPr>
        </p:pic>
      </p:grpSp>
      <p:sp>
        <p:nvSpPr>
          <p:cNvPr id="30" name="TextBox 29">
            <a:extLst>
              <a:ext uri="{FF2B5EF4-FFF2-40B4-BE49-F238E27FC236}">
                <a16:creationId xmlns:a16="http://schemas.microsoft.com/office/drawing/2014/main" id="{B655D0B8-609C-BDB8-C91E-2D6A72B015DD}"/>
              </a:ext>
            </a:extLst>
          </p:cNvPr>
          <p:cNvSpPr txBox="1"/>
          <p:nvPr/>
        </p:nvSpPr>
        <p:spPr>
          <a:xfrm>
            <a:off x="70604" y="4379255"/>
            <a:ext cx="1467097" cy="861774"/>
          </a:xfrm>
          <a:prstGeom prst="rect">
            <a:avLst/>
          </a:prstGeom>
          <a:noFill/>
        </p:spPr>
        <p:txBody>
          <a:bodyPr wrap="square" rtlCol="0">
            <a:spAutoFit/>
          </a:bodyPr>
          <a:lstStyle/>
          <a:p>
            <a:pPr algn="ctr"/>
            <a:r>
              <a:rPr lang="en-US" sz="1600" dirty="0"/>
              <a:t>N, birth time,</a:t>
            </a:r>
          </a:p>
          <a:p>
            <a:pPr algn="ctr"/>
            <a:r>
              <a:rPr lang="en-US" sz="1600" dirty="0"/>
              <a:t>location</a:t>
            </a:r>
          </a:p>
          <a:p>
            <a:pPr algn="ctr"/>
            <a:r>
              <a:rPr lang="en-US" sz="1600" dirty="0"/>
              <a:t>sex, etc.</a:t>
            </a:r>
          </a:p>
        </p:txBody>
      </p:sp>
      <p:sp>
        <p:nvSpPr>
          <p:cNvPr id="32" name="Slide Number Placeholder 31">
            <a:extLst>
              <a:ext uri="{FF2B5EF4-FFF2-40B4-BE49-F238E27FC236}">
                <a16:creationId xmlns:a16="http://schemas.microsoft.com/office/drawing/2014/main" id="{9C37E6DE-54DD-E433-B5FC-5269BEB2787A}"/>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28</a:t>
            </a:fld>
            <a:endParaRPr lang="en-US"/>
          </a:p>
        </p:txBody>
      </p:sp>
    </p:spTree>
    <p:extLst>
      <p:ext uri="{BB962C8B-B14F-4D97-AF65-F5344CB8AC3E}">
        <p14:creationId xmlns:p14="http://schemas.microsoft.com/office/powerpoint/2010/main" val="404938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15154C4-8975-5784-5748-B4F869F8FEF2}"/>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29</a:t>
            </a:fld>
            <a:endParaRPr lang="en-US"/>
          </a:p>
        </p:txBody>
      </p:sp>
      <p:pic>
        <p:nvPicPr>
          <p:cNvPr id="2" name="Picture 1">
            <a:extLst>
              <a:ext uri="{FF2B5EF4-FFF2-40B4-BE49-F238E27FC236}">
                <a16:creationId xmlns:a16="http://schemas.microsoft.com/office/drawing/2014/main" id="{DE26A74F-F2F0-3983-5448-DB7D650619B9}"/>
              </a:ext>
            </a:extLst>
          </p:cNvPr>
          <p:cNvPicPr>
            <a:picLocks noChangeAspect="1"/>
          </p:cNvPicPr>
          <p:nvPr/>
        </p:nvPicPr>
        <p:blipFill>
          <a:blip r:embed="rId2"/>
          <a:stretch>
            <a:fillRect/>
          </a:stretch>
        </p:blipFill>
        <p:spPr>
          <a:xfrm>
            <a:off x="1480156" y="672253"/>
            <a:ext cx="9912271" cy="4626724"/>
          </a:xfrm>
          <a:prstGeom prst="rect">
            <a:avLst/>
          </a:prstGeom>
        </p:spPr>
      </p:pic>
    </p:spTree>
    <p:extLst>
      <p:ext uri="{BB962C8B-B14F-4D97-AF65-F5344CB8AC3E}">
        <p14:creationId xmlns:p14="http://schemas.microsoft.com/office/powerpoint/2010/main" val="117887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2F33-4E04-ACBE-F3A7-7C883BFB05B1}"/>
              </a:ext>
            </a:extLst>
          </p:cNvPr>
          <p:cNvSpPr>
            <a:spLocks noGrp="1"/>
          </p:cNvSpPr>
          <p:nvPr>
            <p:ph type="title"/>
          </p:nvPr>
        </p:nvSpPr>
        <p:spPr/>
        <p:txBody>
          <a:bodyPr/>
          <a:lstStyle/>
          <a:p>
            <a:r>
              <a:rPr lang="en-US" dirty="0"/>
              <a:t>Outline (should be ~2 hours)</a:t>
            </a:r>
          </a:p>
        </p:txBody>
      </p:sp>
      <p:sp>
        <p:nvSpPr>
          <p:cNvPr id="3" name="Content Placeholder 2">
            <a:extLst>
              <a:ext uri="{FF2B5EF4-FFF2-40B4-BE49-F238E27FC236}">
                <a16:creationId xmlns:a16="http://schemas.microsoft.com/office/drawing/2014/main" id="{0FF15590-C52A-FFC1-485E-6DC0A19BF94C}"/>
              </a:ext>
            </a:extLst>
          </p:cNvPr>
          <p:cNvSpPr>
            <a:spLocks noGrp="1"/>
          </p:cNvSpPr>
          <p:nvPr>
            <p:ph idx="1"/>
          </p:nvPr>
        </p:nvSpPr>
        <p:spPr>
          <a:xfrm>
            <a:off x="871537" y="1593798"/>
            <a:ext cx="10515600" cy="5264202"/>
          </a:xfrm>
        </p:spPr>
        <p:txBody>
          <a:bodyPr>
            <a:normAutofit/>
          </a:bodyPr>
          <a:lstStyle/>
          <a:p>
            <a:pPr>
              <a:spcBef>
                <a:spcPts val="0"/>
              </a:spcBef>
              <a:spcAft>
                <a:spcPts val="1000"/>
              </a:spcAft>
            </a:pPr>
            <a:r>
              <a:rPr lang="en-US" dirty="0"/>
              <a:t>Brief introduction to </a:t>
            </a:r>
            <a:r>
              <a:rPr lang="en-US" dirty="0" err="1"/>
              <a:t>serodynamics</a:t>
            </a:r>
            <a:r>
              <a:rPr lang="en-US" dirty="0"/>
              <a:t> (10 minutes)</a:t>
            </a:r>
          </a:p>
          <a:p>
            <a:pPr>
              <a:spcBef>
                <a:spcPts val="0"/>
              </a:spcBef>
              <a:spcAft>
                <a:spcPts val="1000"/>
              </a:spcAft>
            </a:pPr>
            <a:r>
              <a:rPr lang="en-US" b="1" dirty="0"/>
              <a:t>Practical 1: </a:t>
            </a:r>
            <a:r>
              <a:rPr lang="en-GB" dirty="0"/>
              <a:t>familiarisation</a:t>
            </a:r>
            <a:r>
              <a:rPr lang="en-US" dirty="0"/>
              <a:t> with </a:t>
            </a:r>
            <a:r>
              <a:rPr lang="en-US" i="1" dirty="0" err="1"/>
              <a:t>serosim</a:t>
            </a:r>
            <a:r>
              <a:rPr lang="en-US" i="1" dirty="0"/>
              <a:t> </a:t>
            </a:r>
            <a:r>
              <a:rPr lang="en-US" dirty="0"/>
              <a:t>(45 minutes)</a:t>
            </a:r>
          </a:p>
          <a:p>
            <a:pPr lvl="1">
              <a:spcBef>
                <a:spcPts val="0"/>
              </a:spcBef>
              <a:spcAft>
                <a:spcPts val="1000"/>
              </a:spcAft>
            </a:pPr>
            <a:r>
              <a:rPr lang="en-US" dirty="0"/>
              <a:t>We’ll simulate a paired-sample longitudinal serosurvey of children in a rural/urban population with random infections and vaccinations, waning antibody titers, antibody-mediated immunity, and antibodies to one antigen measured on a truncated, continuous, noisy assay</a:t>
            </a:r>
          </a:p>
          <a:p>
            <a:pPr marL="0" indent="0">
              <a:spcBef>
                <a:spcPts val="0"/>
              </a:spcBef>
              <a:spcAft>
                <a:spcPts val="1000"/>
              </a:spcAft>
              <a:buNone/>
            </a:pPr>
            <a:r>
              <a:rPr lang="en-US" b="1" dirty="0"/>
              <a:t>Practical 2:</a:t>
            </a:r>
            <a:r>
              <a:rPr lang="en-US" dirty="0"/>
              <a:t> </a:t>
            </a:r>
            <a:r>
              <a:rPr lang="en-US" dirty="0" err="1"/>
              <a:t>Rsero</a:t>
            </a:r>
            <a:endParaRPr lang="en-US" b="1" dirty="0"/>
          </a:p>
          <a:p>
            <a:pPr>
              <a:spcBef>
                <a:spcPts val="0"/>
              </a:spcBef>
              <a:spcAft>
                <a:spcPts val="1000"/>
              </a:spcAft>
            </a:pPr>
            <a:r>
              <a:rPr lang="en-US" b="1" dirty="0"/>
              <a:t>Practical 3: </a:t>
            </a:r>
            <a:r>
              <a:rPr lang="en-US" dirty="0"/>
              <a:t>fitting </a:t>
            </a:r>
            <a:r>
              <a:rPr lang="en-US" i="1" dirty="0" err="1"/>
              <a:t>serosolver</a:t>
            </a:r>
            <a:r>
              <a:rPr lang="en-US" dirty="0"/>
              <a:t> to our simulated data (30 minutes)</a:t>
            </a:r>
          </a:p>
          <a:p>
            <a:pPr lvl="1">
              <a:spcBef>
                <a:spcPts val="0"/>
              </a:spcBef>
              <a:spcAft>
                <a:spcPts val="1000"/>
              </a:spcAft>
            </a:pPr>
            <a:r>
              <a:rPr lang="en-US" dirty="0"/>
              <a:t>We’ll estimate the exposure histories and antibody kinetics from our simulated dataset using </a:t>
            </a:r>
            <a:r>
              <a:rPr lang="en-US" i="1" dirty="0" err="1"/>
              <a:t>serosolver</a:t>
            </a:r>
            <a:r>
              <a:rPr lang="en-US" dirty="0"/>
              <a:t> to see how well an overly simple model estimates ground truth</a:t>
            </a:r>
          </a:p>
        </p:txBody>
      </p:sp>
      <p:sp>
        <p:nvSpPr>
          <p:cNvPr id="4" name="Slide Number Placeholder 3">
            <a:extLst>
              <a:ext uri="{FF2B5EF4-FFF2-40B4-BE49-F238E27FC236}">
                <a16:creationId xmlns:a16="http://schemas.microsoft.com/office/drawing/2014/main" id="{1385B700-C07E-9D00-A74C-0B320AF6D51A}"/>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3</a:t>
            </a:fld>
            <a:endParaRPr lang="en-US"/>
          </a:p>
        </p:txBody>
      </p:sp>
    </p:spTree>
    <p:extLst>
      <p:ext uri="{BB962C8B-B14F-4D97-AF65-F5344CB8AC3E}">
        <p14:creationId xmlns:p14="http://schemas.microsoft.com/office/powerpoint/2010/main" val="277477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Diagram&#10;&#10;Description automatically generated">
            <a:extLst>
              <a:ext uri="{FF2B5EF4-FFF2-40B4-BE49-F238E27FC236}">
                <a16:creationId xmlns:a16="http://schemas.microsoft.com/office/drawing/2014/main" id="{E11753B7-CE0A-5454-CE00-1AC262665FD5}"/>
              </a:ext>
            </a:extLst>
          </p:cNvPr>
          <p:cNvPicPr>
            <a:picLocks noChangeAspect="1"/>
          </p:cNvPicPr>
          <p:nvPr/>
        </p:nvPicPr>
        <p:blipFill rotWithShape="1">
          <a:blip r:embed="rId3"/>
          <a:srcRect b="70607"/>
          <a:stretch/>
        </p:blipFill>
        <p:spPr>
          <a:xfrm>
            <a:off x="7195562" y="166838"/>
            <a:ext cx="4035923" cy="333865"/>
          </a:xfrm>
          <a:prstGeom prst="rect">
            <a:avLst/>
          </a:prstGeom>
        </p:spPr>
      </p:pic>
      <p:pic>
        <p:nvPicPr>
          <p:cNvPr id="24" name="Picture 23" descr="Diagram&#10;&#10;Description automatically generated">
            <a:extLst>
              <a:ext uri="{FF2B5EF4-FFF2-40B4-BE49-F238E27FC236}">
                <a16:creationId xmlns:a16="http://schemas.microsoft.com/office/drawing/2014/main" id="{85705C6A-B15B-7F92-218C-045AA0658087}"/>
              </a:ext>
            </a:extLst>
          </p:cNvPr>
          <p:cNvPicPr>
            <a:picLocks noChangeAspect="1"/>
          </p:cNvPicPr>
          <p:nvPr/>
        </p:nvPicPr>
        <p:blipFill rotWithShape="1">
          <a:blip r:embed="rId3"/>
          <a:srcRect l="17080" t="31161" r="12612"/>
          <a:stretch/>
        </p:blipFill>
        <p:spPr>
          <a:xfrm>
            <a:off x="7928790" y="560064"/>
            <a:ext cx="2849538" cy="785225"/>
          </a:xfrm>
          <a:prstGeom prst="rect">
            <a:avLst/>
          </a:prstGeom>
        </p:spPr>
      </p:pic>
      <p:pic>
        <p:nvPicPr>
          <p:cNvPr id="4" name="Picture 3" descr="Text&#10;&#10;Description automatically generated">
            <a:extLst>
              <a:ext uri="{FF2B5EF4-FFF2-40B4-BE49-F238E27FC236}">
                <a16:creationId xmlns:a16="http://schemas.microsoft.com/office/drawing/2014/main" id="{7340945F-377A-C2C5-91D2-2990D4C76238}"/>
              </a:ext>
            </a:extLst>
          </p:cNvPr>
          <p:cNvPicPr>
            <a:picLocks noChangeAspect="1"/>
          </p:cNvPicPr>
          <p:nvPr/>
        </p:nvPicPr>
        <p:blipFill rotWithShape="1">
          <a:blip r:embed="rId4"/>
          <a:srcRect l="2947"/>
          <a:stretch/>
        </p:blipFill>
        <p:spPr>
          <a:xfrm>
            <a:off x="267395" y="115449"/>
            <a:ext cx="2602604" cy="1015662"/>
          </a:xfrm>
          <a:prstGeom prst="rect">
            <a:avLst/>
          </a:prstGeom>
        </p:spPr>
      </p:pic>
      <p:pic>
        <p:nvPicPr>
          <p:cNvPr id="5" name="Picture 4" descr="Text&#10;&#10;Description automatically generated">
            <a:extLst>
              <a:ext uri="{FF2B5EF4-FFF2-40B4-BE49-F238E27FC236}">
                <a16:creationId xmlns:a16="http://schemas.microsoft.com/office/drawing/2014/main" id="{C0C75200-03C7-854A-C6D5-6F5C29A68064}"/>
              </a:ext>
            </a:extLst>
          </p:cNvPr>
          <p:cNvPicPr>
            <a:picLocks noChangeAspect="1"/>
          </p:cNvPicPr>
          <p:nvPr/>
        </p:nvPicPr>
        <p:blipFill>
          <a:blip r:embed="rId5"/>
          <a:stretch>
            <a:fillRect/>
          </a:stretch>
        </p:blipFill>
        <p:spPr>
          <a:xfrm>
            <a:off x="3537058" y="166838"/>
            <a:ext cx="3121602" cy="1081089"/>
          </a:xfrm>
          <a:prstGeom prst="rect">
            <a:avLst/>
          </a:prstGeom>
        </p:spPr>
      </p:pic>
      <p:grpSp>
        <p:nvGrpSpPr>
          <p:cNvPr id="25" name="Group 24">
            <a:extLst>
              <a:ext uri="{FF2B5EF4-FFF2-40B4-BE49-F238E27FC236}">
                <a16:creationId xmlns:a16="http://schemas.microsoft.com/office/drawing/2014/main" id="{6F83E73C-C886-15B8-8F5D-367B8FD66928}"/>
              </a:ext>
            </a:extLst>
          </p:cNvPr>
          <p:cNvGrpSpPr/>
          <p:nvPr/>
        </p:nvGrpSpPr>
        <p:grpSpPr>
          <a:xfrm>
            <a:off x="-30996" y="5313149"/>
            <a:ext cx="12385815" cy="1251040"/>
            <a:chOff x="-30996" y="5592117"/>
            <a:chExt cx="12385815" cy="1251040"/>
          </a:xfrm>
        </p:grpSpPr>
        <p:cxnSp>
          <p:nvCxnSpPr>
            <p:cNvPr id="26" name="Straight Arrow Connector 25">
              <a:extLst>
                <a:ext uri="{FF2B5EF4-FFF2-40B4-BE49-F238E27FC236}">
                  <a16:creationId xmlns:a16="http://schemas.microsoft.com/office/drawing/2014/main" id="{BD281F1C-3D3C-1898-30B8-F7563AE8AC1A}"/>
                </a:ext>
              </a:extLst>
            </p:cNvPr>
            <p:cNvCxnSpPr/>
            <p:nvPr/>
          </p:nvCxnSpPr>
          <p:spPr>
            <a:xfrm>
              <a:off x="-3289" y="6349556"/>
              <a:ext cx="12192000" cy="0"/>
            </a:xfrm>
            <a:prstGeom prst="straightConnector1">
              <a:avLst/>
            </a:prstGeom>
            <a:ln w="10795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98E641A5-5D51-556F-2BD7-999A4C004FDA}"/>
                </a:ext>
              </a:extLst>
            </p:cNvPr>
            <p:cNvSpPr txBox="1"/>
            <p:nvPr/>
          </p:nvSpPr>
          <p:spPr>
            <a:xfrm>
              <a:off x="-30996" y="6462801"/>
              <a:ext cx="685800" cy="369332"/>
            </a:xfrm>
            <a:prstGeom prst="rect">
              <a:avLst/>
            </a:prstGeom>
            <a:noFill/>
          </p:spPr>
          <p:txBody>
            <a:bodyPr wrap="square" rtlCol="0">
              <a:spAutoFit/>
            </a:bodyPr>
            <a:lstStyle/>
            <a:p>
              <a:r>
                <a:rPr lang="en-US" dirty="0"/>
                <a:t>t=1</a:t>
              </a:r>
            </a:p>
          </p:txBody>
        </p:sp>
        <p:sp>
          <p:nvSpPr>
            <p:cNvPr id="28" name="TextBox 27">
              <a:extLst>
                <a:ext uri="{FF2B5EF4-FFF2-40B4-BE49-F238E27FC236}">
                  <a16:creationId xmlns:a16="http://schemas.microsoft.com/office/drawing/2014/main" id="{2B3076DB-ABDC-FA01-18BB-93E96BDEA865}"/>
                </a:ext>
              </a:extLst>
            </p:cNvPr>
            <p:cNvSpPr txBox="1"/>
            <p:nvPr/>
          </p:nvSpPr>
          <p:spPr>
            <a:xfrm>
              <a:off x="11326087" y="6473825"/>
              <a:ext cx="1028732" cy="369332"/>
            </a:xfrm>
            <a:prstGeom prst="rect">
              <a:avLst/>
            </a:prstGeom>
            <a:noFill/>
          </p:spPr>
          <p:txBody>
            <a:bodyPr wrap="square" rtlCol="0">
              <a:spAutoFit/>
            </a:bodyPr>
            <a:lstStyle/>
            <a:p>
              <a:r>
                <a:rPr lang="en-US" dirty="0"/>
                <a:t>t=120</a:t>
              </a:r>
            </a:p>
          </p:txBody>
        </p:sp>
        <p:pic>
          <p:nvPicPr>
            <p:cNvPr id="29" name="Graphic 28" descr="Man with solid fill">
              <a:extLst>
                <a:ext uri="{FF2B5EF4-FFF2-40B4-BE49-F238E27FC236}">
                  <a16:creationId xmlns:a16="http://schemas.microsoft.com/office/drawing/2014/main" id="{B57F6CCA-14B0-0BDA-9662-5B01B03061F9}"/>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8249" r="21587"/>
            <a:stretch/>
          </p:blipFill>
          <p:spPr>
            <a:xfrm>
              <a:off x="517067" y="5592117"/>
              <a:ext cx="424764" cy="705998"/>
            </a:xfrm>
            <a:prstGeom prst="rect">
              <a:avLst/>
            </a:prstGeom>
          </p:spPr>
        </p:pic>
      </p:grpSp>
      <p:sp>
        <p:nvSpPr>
          <p:cNvPr id="30" name="TextBox 29">
            <a:extLst>
              <a:ext uri="{FF2B5EF4-FFF2-40B4-BE49-F238E27FC236}">
                <a16:creationId xmlns:a16="http://schemas.microsoft.com/office/drawing/2014/main" id="{B655D0B8-609C-BDB8-C91E-2D6A72B015DD}"/>
              </a:ext>
            </a:extLst>
          </p:cNvPr>
          <p:cNvSpPr txBox="1"/>
          <p:nvPr/>
        </p:nvSpPr>
        <p:spPr>
          <a:xfrm>
            <a:off x="70604" y="4379255"/>
            <a:ext cx="1467097" cy="861774"/>
          </a:xfrm>
          <a:prstGeom prst="rect">
            <a:avLst/>
          </a:prstGeom>
          <a:noFill/>
        </p:spPr>
        <p:txBody>
          <a:bodyPr wrap="square" rtlCol="0">
            <a:spAutoFit/>
          </a:bodyPr>
          <a:lstStyle/>
          <a:p>
            <a:pPr algn="ctr"/>
            <a:r>
              <a:rPr lang="en-US" sz="1600" dirty="0"/>
              <a:t>N, birth time,</a:t>
            </a:r>
          </a:p>
          <a:p>
            <a:pPr algn="ctr"/>
            <a:r>
              <a:rPr lang="en-US" sz="1600" dirty="0"/>
              <a:t>location</a:t>
            </a:r>
          </a:p>
          <a:p>
            <a:pPr algn="ctr"/>
            <a:r>
              <a:rPr lang="en-US" sz="1600" dirty="0"/>
              <a:t>sex, etc.</a:t>
            </a:r>
          </a:p>
        </p:txBody>
      </p:sp>
      <p:sp>
        <p:nvSpPr>
          <p:cNvPr id="2" name="Slide Number Placeholder 1">
            <a:extLst>
              <a:ext uri="{FF2B5EF4-FFF2-40B4-BE49-F238E27FC236}">
                <a16:creationId xmlns:a16="http://schemas.microsoft.com/office/drawing/2014/main" id="{7E05846F-741C-BB93-3E4E-F5EC0E6260DC}"/>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30</a:t>
            </a:fld>
            <a:endParaRPr lang="en-US"/>
          </a:p>
        </p:txBody>
      </p:sp>
    </p:spTree>
    <p:extLst>
      <p:ext uri="{BB962C8B-B14F-4D97-AF65-F5344CB8AC3E}">
        <p14:creationId xmlns:p14="http://schemas.microsoft.com/office/powerpoint/2010/main" val="161513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268569D4-5651-1770-5299-1BCF5A8C4F16}"/>
              </a:ext>
            </a:extLst>
          </p:cNvPr>
          <p:cNvPicPr>
            <a:picLocks noChangeAspect="1"/>
          </p:cNvPicPr>
          <p:nvPr/>
        </p:nvPicPr>
        <p:blipFill>
          <a:blip r:embed="rId3"/>
          <a:stretch>
            <a:fillRect/>
          </a:stretch>
        </p:blipFill>
        <p:spPr>
          <a:xfrm>
            <a:off x="1472846" y="228124"/>
            <a:ext cx="8993500" cy="5854623"/>
          </a:xfrm>
          <a:prstGeom prst="rect">
            <a:avLst/>
          </a:prstGeom>
        </p:spPr>
      </p:pic>
      <p:sp>
        <p:nvSpPr>
          <p:cNvPr id="6" name="Slide Number Placeholder 5">
            <a:extLst>
              <a:ext uri="{FF2B5EF4-FFF2-40B4-BE49-F238E27FC236}">
                <a16:creationId xmlns:a16="http://schemas.microsoft.com/office/drawing/2014/main" id="{67AB18CF-E2A2-5B8A-41F8-072574A9D887}"/>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31</a:t>
            </a:fld>
            <a:endParaRPr lang="en-US"/>
          </a:p>
        </p:txBody>
      </p:sp>
    </p:spTree>
    <p:extLst>
      <p:ext uri="{BB962C8B-B14F-4D97-AF65-F5344CB8AC3E}">
        <p14:creationId xmlns:p14="http://schemas.microsoft.com/office/powerpoint/2010/main" val="184578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20FA343-CC26-34D0-C123-520E7416058A}"/>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32</a:t>
            </a:fld>
            <a:endParaRPr lang="en-US"/>
          </a:p>
        </p:txBody>
      </p:sp>
      <p:pic>
        <p:nvPicPr>
          <p:cNvPr id="2" name="Picture 1">
            <a:extLst>
              <a:ext uri="{FF2B5EF4-FFF2-40B4-BE49-F238E27FC236}">
                <a16:creationId xmlns:a16="http://schemas.microsoft.com/office/drawing/2014/main" id="{D353BA91-6C3C-572E-8B98-320052063344}"/>
              </a:ext>
            </a:extLst>
          </p:cNvPr>
          <p:cNvPicPr>
            <a:picLocks noChangeAspect="1"/>
          </p:cNvPicPr>
          <p:nvPr/>
        </p:nvPicPr>
        <p:blipFill>
          <a:blip r:embed="rId2"/>
          <a:stretch>
            <a:fillRect/>
          </a:stretch>
        </p:blipFill>
        <p:spPr>
          <a:xfrm>
            <a:off x="778566" y="1405358"/>
            <a:ext cx="11206268" cy="3427899"/>
          </a:xfrm>
          <a:prstGeom prst="rect">
            <a:avLst/>
          </a:prstGeom>
        </p:spPr>
      </p:pic>
    </p:spTree>
    <p:extLst>
      <p:ext uri="{BB962C8B-B14F-4D97-AF65-F5344CB8AC3E}">
        <p14:creationId xmlns:p14="http://schemas.microsoft.com/office/powerpoint/2010/main" val="106782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8256421-B299-C95D-3716-9BCA6BC0760E}"/>
              </a:ext>
            </a:extLst>
          </p:cNvPr>
          <p:cNvSpPr txBox="1"/>
          <p:nvPr/>
        </p:nvSpPr>
        <p:spPr>
          <a:xfrm>
            <a:off x="4036612" y="316657"/>
            <a:ext cx="4118776" cy="584775"/>
          </a:xfrm>
          <a:prstGeom prst="rect">
            <a:avLst/>
          </a:prstGeom>
          <a:noFill/>
        </p:spPr>
        <p:txBody>
          <a:bodyPr wrap="square">
            <a:spAutoFit/>
          </a:bodyPr>
          <a:lstStyle/>
          <a:p>
            <a:pPr algn="ctr" rtl="0" fontAlgn="t">
              <a:spcBef>
                <a:spcPts val="0"/>
              </a:spcBef>
              <a:spcAft>
                <a:spcPts val="0"/>
              </a:spcAft>
            </a:pPr>
            <a:r>
              <a:rPr lang="en-US" sz="1600" i="0" u="none" strike="noStrike" dirty="0">
                <a:solidFill>
                  <a:srgbClr val="000000"/>
                </a:solidFill>
                <a:effectLst/>
              </a:rPr>
              <a:t>The </a:t>
            </a:r>
            <a:r>
              <a:rPr lang="en-US" sz="1600" b="1" i="0" u="none" strike="noStrike" dirty="0">
                <a:solidFill>
                  <a:srgbClr val="000000"/>
                </a:solidFill>
                <a:effectLst/>
              </a:rPr>
              <a:t>exposure model </a:t>
            </a:r>
            <a:r>
              <a:rPr lang="en-US" sz="1600" i="0" u="none" strike="noStrike" dirty="0">
                <a:solidFill>
                  <a:srgbClr val="000000"/>
                </a:solidFill>
                <a:effectLst/>
              </a:rPr>
              <a:t>determines the probability of an exposure event</a:t>
            </a:r>
            <a:endParaRPr lang="en-US" sz="3600" dirty="0">
              <a:effectLst/>
            </a:endParaRPr>
          </a:p>
        </p:txBody>
      </p:sp>
      <p:pic>
        <p:nvPicPr>
          <p:cNvPr id="3" name="Picture 2" descr="Text&#10;&#10;Description automatically generated">
            <a:extLst>
              <a:ext uri="{FF2B5EF4-FFF2-40B4-BE49-F238E27FC236}">
                <a16:creationId xmlns:a16="http://schemas.microsoft.com/office/drawing/2014/main" id="{27E359A5-4DDD-A3FA-C436-5A053A3787E8}"/>
              </a:ext>
            </a:extLst>
          </p:cNvPr>
          <p:cNvPicPr>
            <a:picLocks noChangeAspect="1"/>
          </p:cNvPicPr>
          <p:nvPr/>
        </p:nvPicPr>
        <p:blipFill rotWithShape="1">
          <a:blip r:embed="rId3"/>
          <a:srcRect l="10998" t="-1" b="77810"/>
          <a:stretch/>
        </p:blipFill>
        <p:spPr>
          <a:xfrm>
            <a:off x="317270" y="183733"/>
            <a:ext cx="2777045" cy="296846"/>
          </a:xfrm>
          <a:prstGeom prst="rect">
            <a:avLst/>
          </a:prstGeom>
        </p:spPr>
      </p:pic>
      <p:pic>
        <p:nvPicPr>
          <p:cNvPr id="9" name="Picture 8" descr="Text&#10;&#10;Description automatically generated">
            <a:extLst>
              <a:ext uri="{FF2B5EF4-FFF2-40B4-BE49-F238E27FC236}">
                <a16:creationId xmlns:a16="http://schemas.microsoft.com/office/drawing/2014/main" id="{AC04EDDD-952F-967A-BDFA-B5D6D5B87059}"/>
              </a:ext>
            </a:extLst>
          </p:cNvPr>
          <p:cNvPicPr>
            <a:picLocks noChangeAspect="1"/>
          </p:cNvPicPr>
          <p:nvPr/>
        </p:nvPicPr>
        <p:blipFill rotWithShape="1">
          <a:blip r:embed="rId3"/>
          <a:srcRect l="2943" t="24228"/>
          <a:stretch/>
        </p:blipFill>
        <p:spPr>
          <a:xfrm>
            <a:off x="385016" y="556479"/>
            <a:ext cx="2668149" cy="893070"/>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49E4BCFF-14BC-0445-57A8-C64E564960A2}"/>
              </a:ext>
            </a:extLst>
          </p:cNvPr>
          <p:cNvPicPr>
            <a:picLocks noChangeAspect="1"/>
          </p:cNvPicPr>
          <p:nvPr/>
        </p:nvPicPr>
        <p:blipFill>
          <a:blip r:embed="rId4"/>
          <a:stretch>
            <a:fillRect/>
          </a:stretch>
        </p:blipFill>
        <p:spPr>
          <a:xfrm>
            <a:off x="4675087" y="1073434"/>
            <a:ext cx="2802468" cy="405088"/>
          </a:xfrm>
          <a:prstGeom prst="rect">
            <a:avLst/>
          </a:prstGeom>
        </p:spPr>
      </p:pic>
      <p:grpSp>
        <p:nvGrpSpPr>
          <p:cNvPr id="13" name="Group 12">
            <a:extLst>
              <a:ext uri="{FF2B5EF4-FFF2-40B4-BE49-F238E27FC236}">
                <a16:creationId xmlns:a16="http://schemas.microsoft.com/office/drawing/2014/main" id="{E36CB236-7E3D-8BF4-B4FE-4296355617A6}"/>
              </a:ext>
            </a:extLst>
          </p:cNvPr>
          <p:cNvGrpSpPr/>
          <p:nvPr/>
        </p:nvGrpSpPr>
        <p:grpSpPr>
          <a:xfrm>
            <a:off x="1508588" y="2396203"/>
            <a:ext cx="9515786" cy="1311591"/>
            <a:chOff x="2676214" y="3833679"/>
            <a:chExt cx="9515786" cy="1311591"/>
          </a:xfrm>
        </p:grpSpPr>
        <p:cxnSp>
          <p:nvCxnSpPr>
            <p:cNvPr id="27" name="Straight Arrow Connector 26">
              <a:extLst>
                <a:ext uri="{FF2B5EF4-FFF2-40B4-BE49-F238E27FC236}">
                  <a16:creationId xmlns:a16="http://schemas.microsoft.com/office/drawing/2014/main" id="{3353F1F5-8C3B-D2CB-28EC-FB0213B84CE4}"/>
                </a:ext>
              </a:extLst>
            </p:cNvPr>
            <p:cNvCxnSpPr/>
            <p:nvPr/>
          </p:nvCxnSpPr>
          <p:spPr>
            <a:xfrm>
              <a:off x="3340757" y="4494933"/>
              <a:ext cx="8391460" cy="0"/>
            </a:xfrm>
            <a:prstGeom prst="straightConnector1">
              <a:avLst/>
            </a:prstGeom>
            <a:ln w="88900">
              <a:solidFill>
                <a:srgbClr val="C35757"/>
              </a:solidFill>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F048BE5D-10CF-3B7B-D7EE-F6C85C3A2B75}"/>
                </a:ext>
              </a:extLst>
            </p:cNvPr>
            <p:cNvSpPr txBox="1"/>
            <p:nvPr/>
          </p:nvSpPr>
          <p:spPr>
            <a:xfrm>
              <a:off x="5649959" y="4494933"/>
              <a:ext cx="3451446" cy="307777"/>
            </a:xfrm>
            <a:prstGeom prst="rect">
              <a:avLst/>
            </a:prstGeom>
            <a:noFill/>
          </p:spPr>
          <p:txBody>
            <a:bodyPr wrap="square" rtlCol="0">
              <a:spAutoFit/>
            </a:bodyPr>
            <a:lstStyle/>
            <a:p>
              <a:pPr algn="ctr"/>
              <a:r>
                <a:rPr lang="en-US" sz="1400" b="1" dirty="0"/>
                <a:t>Varying levels of complexity </a:t>
              </a:r>
            </a:p>
          </p:txBody>
        </p:sp>
        <p:sp>
          <p:nvSpPr>
            <p:cNvPr id="29" name="TextBox 28">
              <a:extLst>
                <a:ext uri="{FF2B5EF4-FFF2-40B4-BE49-F238E27FC236}">
                  <a16:creationId xmlns:a16="http://schemas.microsoft.com/office/drawing/2014/main" id="{E059EDED-266E-72B5-2BBC-77EC4F2905F5}"/>
                </a:ext>
              </a:extLst>
            </p:cNvPr>
            <p:cNvSpPr txBox="1"/>
            <p:nvPr/>
          </p:nvSpPr>
          <p:spPr>
            <a:xfrm>
              <a:off x="5104194" y="3833679"/>
              <a:ext cx="2199608" cy="307777"/>
            </a:xfrm>
            <a:prstGeom prst="rect">
              <a:avLst/>
            </a:prstGeom>
            <a:noFill/>
          </p:spPr>
          <p:txBody>
            <a:bodyPr wrap="square" rtlCol="0">
              <a:spAutoFit/>
            </a:bodyPr>
            <a:lstStyle/>
            <a:p>
              <a:r>
                <a:rPr lang="en-US" sz="1400" dirty="0"/>
                <a:t>Location-specific FOE</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343F7C7-1D0C-FA52-B3A8-4410B56EF52F}"/>
                    </a:ext>
                  </a:extLst>
                </p:cNvPr>
                <p:cNvSpPr txBox="1"/>
                <p:nvPr/>
              </p:nvSpPr>
              <p:spPr>
                <a:xfrm>
                  <a:off x="3663418" y="4093659"/>
                  <a:ext cx="2199608" cy="3822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sup>
                        </m:sSup>
                      </m:oMath>
                    </m:oMathPara>
                  </a14:m>
                  <a:endParaRPr lang="en-US" dirty="0"/>
                </a:p>
              </p:txBody>
            </p:sp>
          </mc:Choice>
          <mc:Fallback xmlns="">
            <p:sp>
              <p:nvSpPr>
                <p:cNvPr id="30" name="TextBox 29">
                  <a:extLst>
                    <a:ext uri="{FF2B5EF4-FFF2-40B4-BE49-F238E27FC236}">
                      <a16:creationId xmlns:a16="http://schemas.microsoft.com/office/drawing/2014/main" id="{6343F7C7-1D0C-FA52-B3A8-4410B56EF52F}"/>
                    </a:ext>
                  </a:extLst>
                </p:cNvPr>
                <p:cNvSpPr txBox="1">
                  <a:spLocks noRot="1" noChangeAspect="1" noMove="1" noResize="1" noEditPoints="1" noAdjustHandles="1" noChangeArrowheads="1" noChangeShapeType="1" noTextEdit="1"/>
                </p:cNvSpPr>
                <p:nvPr/>
              </p:nvSpPr>
              <p:spPr>
                <a:xfrm>
                  <a:off x="3663418" y="4093659"/>
                  <a:ext cx="2199608" cy="382284"/>
                </a:xfrm>
                <a:prstGeom prst="rect">
                  <a:avLst/>
                </a:prstGeom>
                <a:blipFill>
                  <a:blip r:embed="rId5"/>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E1789D56-D267-DC27-DD8B-E2918109D5CE}"/>
                </a:ext>
              </a:extLst>
            </p:cNvPr>
            <p:cNvSpPr txBox="1"/>
            <p:nvPr/>
          </p:nvSpPr>
          <p:spPr>
            <a:xfrm>
              <a:off x="3340757" y="3833679"/>
              <a:ext cx="2199608" cy="307777"/>
            </a:xfrm>
            <a:prstGeom prst="rect">
              <a:avLst/>
            </a:prstGeom>
            <a:noFill/>
          </p:spPr>
          <p:txBody>
            <a:bodyPr wrap="square" rtlCol="0">
              <a:spAutoFit/>
            </a:bodyPr>
            <a:lstStyle/>
            <a:p>
              <a:r>
                <a:rPr lang="en-US" sz="1400" dirty="0"/>
                <a:t>Fixed FOE</a:t>
              </a:r>
            </a:p>
          </p:txBody>
        </p:sp>
        <p:sp>
          <p:nvSpPr>
            <p:cNvPr id="32" name="TextBox 31">
              <a:extLst>
                <a:ext uri="{FF2B5EF4-FFF2-40B4-BE49-F238E27FC236}">
                  <a16:creationId xmlns:a16="http://schemas.microsoft.com/office/drawing/2014/main" id="{B3A9F1B3-74EF-297A-85ED-8FBE09720393}"/>
                </a:ext>
              </a:extLst>
            </p:cNvPr>
            <p:cNvSpPr txBox="1"/>
            <p:nvPr/>
          </p:nvSpPr>
          <p:spPr>
            <a:xfrm>
              <a:off x="7031736" y="4106611"/>
              <a:ext cx="2199608" cy="307777"/>
            </a:xfrm>
            <a:prstGeom prst="rect">
              <a:avLst/>
            </a:prstGeom>
            <a:noFill/>
          </p:spPr>
          <p:txBody>
            <a:bodyPr wrap="square" rtlCol="0">
              <a:spAutoFit/>
            </a:bodyPr>
            <a:lstStyle/>
            <a:p>
              <a:r>
                <a:rPr lang="en-US" sz="1400" dirty="0"/>
                <a:t>Age specific effects</a:t>
              </a:r>
            </a:p>
          </p:txBody>
        </p:sp>
        <p:sp>
          <p:nvSpPr>
            <p:cNvPr id="36" name="TextBox 35">
              <a:extLst>
                <a:ext uri="{FF2B5EF4-FFF2-40B4-BE49-F238E27FC236}">
                  <a16:creationId xmlns:a16="http://schemas.microsoft.com/office/drawing/2014/main" id="{4F8101AB-2D22-26D8-7D8C-09ED40598249}"/>
                </a:ext>
              </a:extLst>
            </p:cNvPr>
            <p:cNvSpPr txBox="1"/>
            <p:nvPr/>
          </p:nvSpPr>
          <p:spPr>
            <a:xfrm>
              <a:off x="8607456" y="3833679"/>
              <a:ext cx="3124761" cy="307777"/>
            </a:xfrm>
            <a:prstGeom prst="rect">
              <a:avLst/>
            </a:prstGeom>
            <a:noFill/>
          </p:spPr>
          <p:txBody>
            <a:bodyPr wrap="square" rtlCol="0">
              <a:spAutoFit/>
            </a:bodyPr>
            <a:lstStyle/>
            <a:p>
              <a:r>
                <a:rPr lang="en-US" sz="1400" dirty="0"/>
                <a:t>Demographic specific modifiers</a:t>
              </a:r>
            </a:p>
          </p:txBody>
        </p:sp>
        <p:sp>
          <p:nvSpPr>
            <p:cNvPr id="8" name="TextBox 7">
              <a:extLst>
                <a:ext uri="{FF2B5EF4-FFF2-40B4-BE49-F238E27FC236}">
                  <a16:creationId xmlns:a16="http://schemas.microsoft.com/office/drawing/2014/main" id="{CD59CB78-370E-02DF-B6AB-F841906C93A4}"/>
                </a:ext>
              </a:extLst>
            </p:cNvPr>
            <p:cNvSpPr txBox="1"/>
            <p:nvPr/>
          </p:nvSpPr>
          <p:spPr>
            <a:xfrm>
              <a:off x="2676214" y="4581532"/>
              <a:ext cx="1329085" cy="523220"/>
            </a:xfrm>
            <a:prstGeom prst="rect">
              <a:avLst/>
            </a:prstGeom>
            <a:noFill/>
          </p:spPr>
          <p:txBody>
            <a:bodyPr wrap="square" rtlCol="0">
              <a:spAutoFit/>
            </a:bodyPr>
            <a:lstStyle/>
            <a:p>
              <a:pPr algn="ctr"/>
              <a:r>
                <a:rPr lang="en-US" sz="1400" i="1" dirty="0"/>
                <a:t>Simplest model</a:t>
              </a:r>
            </a:p>
          </p:txBody>
        </p:sp>
        <p:sp>
          <p:nvSpPr>
            <p:cNvPr id="10" name="TextBox 9">
              <a:extLst>
                <a:ext uri="{FF2B5EF4-FFF2-40B4-BE49-F238E27FC236}">
                  <a16:creationId xmlns:a16="http://schemas.microsoft.com/office/drawing/2014/main" id="{20FDFBD1-1E25-3D2D-9090-038E7E6D081A}"/>
                </a:ext>
              </a:extLst>
            </p:cNvPr>
            <p:cNvSpPr txBox="1"/>
            <p:nvPr/>
          </p:nvSpPr>
          <p:spPr>
            <a:xfrm>
              <a:off x="10862915" y="4622050"/>
              <a:ext cx="1329085" cy="523220"/>
            </a:xfrm>
            <a:prstGeom prst="rect">
              <a:avLst/>
            </a:prstGeom>
            <a:noFill/>
          </p:spPr>
          <p:txBody>
            <a:bodyPr wrap="square" rtlCol="0">
              <a:spAutoFit/>
            </a:bodyPr>
            <a:lstStyle/>
            <a:p>
              <a:pPr algn="ctr"/>
              <a:r>
                <a:rPr lang="en-US" sz="1400" i="1" dirty="0"/>
                <a:t>Complex model</a:t>
              </a:r>
            </a:p>
          </p:txBody>
        </p:sp>
      </p:grpSp>
      <p:sp>
        <p:nvSpPr>
          <p:cNvPr id="42" name="Rectangle 41">
            <a:extLst>
              <a:ext uri="{FF2B5EF4-FFF2-40B4-BE49-F238E27FC236}">
                <a16:creationId xmlns:a16="http://schemas.microsoft.com/office/drawing/2014/main" id="{A2B7FFE6-B869-FF92-F1D2-6081EBDE4E8B}"/>
              </a:ext>
            </a:extLst>
          </p:cNvPr>
          <p:cNvSpPr/>
          <p:nvPr/>
        </p:nvSpPr>
        <p:spPr>
          <a:xfrm>
            <a:off x="4285281" y="183733"/>
            <a:ext cx="3572360" cy="1482335"/>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Slide Number Placeholder 42">
            <a:extLst>
              <a:ext uri="{FF2B5EF4-FFF2-40B4-BE49-F238E27FC236}">
                <a16:creationId xmlns:a16="http://schemas.microsoft.com/office/drawing/2014/main" id="{52B723BD-1739-AAE1-54BB-F71E1AFD958E}"/>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33</a:t>
            </a:fld>
            <a:endParaRPr lang="en-US"/>
          </a:p>
        </p:txBody>
      </p:sp>
    </p:spTree>
    <p:extLst>
      <p:ext uri="{BB962C8B-B14F-4D97-AF65-F5344CB8AC3E}">
        <p14:creationId xmlns:p14="http://schemas.microsoft.com/office/powerpoint/2010/main" val="24231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8256421-B299-C95D-3716-9BCA6BC0760E}"/>
              </a:ext>
            </a:extLst>
          </p:cNvPr>
          <p:cNvSpPr txBox="1"/>
          <p:nvPr/>
        </p:nvSpPr>
        <p:spPr>
          <a:xfrm>
            <a:off x="4036612" y="316657"/>
            <a:ext cx="4118776" cy="584775"/>
          </a:xfrm>
          <a:prstGeom prst="rect">
            <a:avLst/>
          </a:prstGeom>
          <a:noFill/>
        </p:spPr>
        <p:txBody>
          <a:bodyPr wrap="square">
            <a:spAutoFit/>
          </a:bodyPr>
          <a:lstStyle/>
          <a:p>
            <a:pPr algn="ctr" rtl="0" fontAlgn="t">
              <a:spcBef>
                <a:spcPts val="0"/>
              </a:spcBef>
              <a:spcAft>
                <a:spcPts val="0"/>
              </a:spcAft>
            </a:pPr>
            <a:r>
              <a:rPr lang="en-US" sz="1600" i="0" u="none" strike="noStrike" dirty="0">
                <a:solidFill>
                  <a:srgbClr val="000000"/>
                </a:solidFill>
                <a:effectLst/>
              </a:rPr>
              <a:t>The </a:t>
            </a:r>
            <a:r>
              <a:rPr lang="en-US" sz="1600" b="1" i="0" u="none" strike="noStrike" dirty="0">
                <a:solidFill>
                  <a:srgbClr val="000000"/>
                </a:solidFill>
                <a:effectLst/>
              </a:rPr>
              <a:t>exposure model </a:t>
            </a:r>
            <a:r>
              <a:rPr lang="en-US" sz="1600" i="0" u="none" strike="noStrike" dirty="0">
                <a:solidFill>
                  <a:srgbClr val="000000"/>
                </a:solidFill>
                <a:effectLst/>
              </a:rPr>
              <a:t>determines the probability of an exposure event</a:t>
            </a:r>
            <a:endParaRPr lang="en-US" sz="3600" dirty="0">
              <a:effectLst/>
            </a:endParaRPr>
          </a:p>
        </p:txBody>
      </p:sp>
      <p:sp>
        <p:nvSpPr>
          <p:cNvPr id="21" name="TextBox 20">
            <a:extLst>
              <a:ext uri="{FF2B5EF4-FFF2-40B4-BE49-F238E27FC236}">
                <a16:creationId xmlns:a16="http://schemas.microsoft.com/office/drawing/2014/main" id="{262C8D71-7BAD-7008-07DB-D9DA43C749F2}"/>
              </a:ext>
            </a:extLst>
          </p:cNvPr>
          <p:cNvSpPr txBox="1"/>
          <p:nvPr/>
        </p:nvSpPr>
        <p:spPr>
          <a:xfrm>
            <a:off x="264336" y="4562916"/>
            <a:ext cx="3160779" cy="1754326"/>
          </a:xfrm>
          <a:prstGeom prst="rect">
            <a:avLst/>
          </a:prstGeom>
          <a:noFill/>
        </p:spPr>
        <p:txBody>
          <a:bodyPr wrap="square" rtlCol="0">
            <a:spAutoFit/>
          </a:bodyPr>
          <a:lstStyle/>
          <a:p>
            <a:r>
              <a:rPr lang="en-US" dirty="0"/>
              <a:t>           [,1,1]  [,2,1]  [,t_end,1]</a:t>
            </a:r>
          </a:p>
          <a:p>
            <a:r>
              <a:rPr lang="en-US" dirty="0"/>
              <a:t>[1,,1]   0.02     …            …</a:t>
            </a:r>
          </a:p>
          <a:p>
            <a:r>
              <a:rPr lang="en-US" dirty="0"/>
              <a:t>[1,,2]   0.04     …            …</a:t>
            </a:r>
          </a:p>
          <a:p>
            <a:r>
              <a:rPr lang="en-US" dirty="0"/>
              <a:t>[1,,3]   0.03     …            …</a:t>
            </a:r>
          </a:p>
          <a:p>
            <a:endParaRPr lang="en-US" dirty="0"/>
          </a:p>
          <a:p>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8CF0A5E-DD28-778F-1093-7B014F80E09A}"/>
                  </a:ext>
                </a:extLst>
              </p:cNvPr>
              <p:cNvSpPr txBox="1"/>
              <p:nvPr/>
            </p:nvSpPr>
            <p:spPr>
              <a:xfrm>
                <a:off x="965257" y="4101251"/>
                <a:ext cx="1906319" cy="369332"/>
              </a:xfrm>
              <a:prstGeom prst="rect">
                <a:avLst/>
              </a:prstGeom>
              <a:noFill/>
            </p:spPr>
            <p:txBody>
              <a:bodyPr wrap="square" rtlCol="0">
                <a:spAutoFit/>
              </a:bodyPr>
              <a:lstStyle/>
              <a:p>
                <a:pPr algn="ctr"/>
                <a:r>
                  <a:rPr lang="en-US" b="1" dirty="0"/>
                  <a:t>FOE (</a:t>
                </a:r>
                <a14:m>
                  <m:oMath xmlns:m="http://schemas.openxmlformats.org/officeDocument/2006/math">
                    <m:r>
                      <a:rPr lang="en-US" b="1" i="1" smtClean="0">
                        <a:latin typeface="Cambria Math" panose="02040503050406030204" pitchFamily="18" charset="0"/>
                        <a:ea typeface="Cambria Math" panose="02040503050406030204" pitchFamily="18" charset="0"/>
                      </a:rPr>
                      <m:t>𝝀</m:t>
                    </m:r>
                  </m:oMath>
                </a14:m>
                <a:r>
                  <a:rPr lang="en-US" b="1" dirty="0"/>
                  <a:t>) array</a:t>
                </a:r>
              </a:p>
            </p:txBody>
          </p:sp>
        </mc:Choice>
        <mc:Fallback xmlns="">
          <p:sp>
            <p:nvSpPr>
              <p:cNvPr id="22" name="TextBox 21">
                <a:extLst>
                  <a:ext uri="{FF2B5EF4-FFF2-40B4-BE49-F238E27FC236}">
                    <a16:creationId xmlns:a16="http://schemas.microsoft.com/office/drawing/2014/main" id="{58CF0A5E-DD28-778F-1093-7B014F80E09A}"/>
                  </a:ext>
                </a:extLst>
              </p:cNvPr>
              <p:cNvSpPr txBox="1">
                <a:spLocks noRot="1" noChangeAspect="1" noMove="1" noResize="1" noEditPoints="1" noAdjustHandles="1" noChangeArrowheads="1" noChangeShapeType="1" noTextEdit="1"/>
              </p:cNvSpPr>
              <p:nvPr/>
            </p:nvSpPr>
            <p:spPr>
              <a:xfrm>
                <a:off x="965257" y="4101251"/>
                <a:ext cx="1906319" cy="369332"/>
              </a:xfrm>
              <a:prstGeom prst="rect">
                <a:avLst/>
              </a:prstGeom>
              <a:blipFill>
                <a:blip r:embed="rId3"/>
                <a:stretch>
                  <a:fillRect t="-10345" b="-27586"/>
                </a:stretch>
              </a:blipFill>
            </p:spPr>
            <p:txBody>
              <a:bodyPr/>
              <a:lstStyle/>
              <a:p>
                <a:r>
                  <a:rPr lang="en-US">
                    <a:noFill/>
                  </a:rPr>
                  <a:t> </a:t>
                </a:r>
              </a:p>
            </p:txBody>
          </p:sp>
        </mc:Fallback>
      </mc:AlternateContent>
      <p:pic>
        <p:nvPicPr>
          <p:cNvPr id="3" name="Picture 2" descr="Text&#10;&#10;Description automatically generated">
            <a:extLst>
              <a:ext uri="{FF2B5EF4-FFF2-40B4-BE49-F238E27FC236}">
                <a16:creationId xmlns:a16="http://schemas.microsoft.com/office/drawing/2014/main" id="{27E359A5-4DDD-A3FA-C436-5A053A3787E8}"/>
              </a:ext>
            </a:extLst>
          </p:cNvPr>
          <p:cNvPicPr>
            <a:picLocks noChangeAspect="1"/>
          </p:cNvPicPr>
          <p:nvPr/>
        </p:nvPicPr>
        <p:blipFill rotWithShape="1">
          <a:blip r:embed="rId4"/>
          <a:srcRect l="10998" t="-1" b="77810"/>
          <a:stretch/>
        </p:blipFill>
        <p:spPr>
          <a:xfrm>
            <a:off x="317270" y="183733"/>
            <a:ext cx="2777045" cy="296846"/>
          </a:xfrm>
          <a:prstGeom prst="rect">
            <a:avLst/>
          </a:prstGeom>
        </p:spPr>
      </p:pic>
      <p:pic>
        <p:nvPicPr>
          <p:cNvPr id="9" name="Picture 8" descr="Text&#10;&#10;Description automatically generated">
            <a:extLst>
              <a:ext uri="{FF2B5EF4-FFF2-40B4-BE49-F238E27FC236}">
                <a16:creationId xmlns:a16="http://schemas.microsoft.com/office/drawing/2014/main" id="{AC04EDDD-952F-967A-BDFA-B5D6D5B87059}"/>
              </a:ext>
            </a:extLst>
          </p:cNvPr>
          <p:cNvPicPr>
            <a:picLocks noChangeAspect="1"/>
          </p:cNvPicPr>
          <p:nvPr/>
        </p:nvPicPr>
        <p:blipFill rotWithShape="1">
          <a:blip r:embed="rId4"/>
          <a:srcRect l="2943" t="24228"/>
          <a:stretch/>
        </p:blipFill>
        <p:spPr>
          <a:xfrm>
            <a:off x="385016" y="556479"/>
            <a:ext cx="2668149" cy="893070"/>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49E4BCFF-14BC-0445-57A8-C64E564960A2}"/>
              </a:ext>
            </a:extLst>
          </p:cNvPr>
          <p:cNvPicPr>
            <a:picLocks noChangeAspect="1"/>
          </p:cNvPicPr>
          <p:nvPr/>
        </p:nvPicPr>
        <p:blipFill>
          <a:blip r:embed="rId5"/>
          <a:stretch>
            <a:fillRect/>
          </a:stretch>
        </p:blipFill>
        <p:spPr>
          <a:xfrm>
            <a:off x="4675087" y="1073434"/>
            <a:ext cx="2802468" cy="405088"/>
          </a:xfrm>
          <a:prstGeom prst="rect">
            <a:avLst/>
          </a:prstGeom>
        </p:spPr>
      </p:pic>
      <p:pic>
        <p:nvPicPr>
          <p:cNvPr id="38" name="Picture 37" descr="Chart, line chart&#10;&#10;Description automatically generated">
            <a:extLst>
              <a:ext uri="{FF2B5EF4-FFF2-40B4-BE49-F238E27FC236}">
                <a16:creationId xmlns:a16="http://schemas.microsoft.com/office/drawing/2014/main" id="{7B987571-2303-17BB-B44D-30FFE0488D58}"/>
              </a:ext>
            </a:extLst>
          </p:cNvPr>
          <p:cNvPicPr>
            <a:picLocks noChangeAspect="1"/>
          </p:cNvPicPr>
          <p:nvPr/>
        </p:nvPicPr>
        <p:blipFill>
          <a:blip r:embed="rId6"/>
          <a:stretch>
            <a:fillRect/>
          </a:stretch>
        </p:blipFill>
        <p:spPr>
          <a:xfrm>
            <a:off x="7358684" y="4458276"/>
            <a:ext cx="4414345" cy="1485900"/>
          </a:xfrm>
          <a:prstGeom prst="rect">
            <a:avLst/>
          </a:prstGeom>
        </p:spPr>
      </p:pic>
      <p:grpSp>
        <p:nvGrpSpPr>
          <p:cNvPr id="13" name="Group 12">
            <a:extLst>
              <a:ext uri="{FF2B5EF4-FFF2-40B4-BE49-F238E27FC236}">
                <a16:creationId xmlns:a16="http://schemas.microsoft.com/office/drawing/2014/main" id="{E36CB236-7E3D-8BF4-B4FE-4296355617A6}"/>
              </a:ext>
            </a:extLst>
          </p:cNvPr>
          <p:cNvGrpSpPr/>
          <p:nvPr/>
        </p:nvGrpSpPr>
        <p:grpSpPr>
          <a:xfrm>
            <a:off x="1508588" y="2396203"/>
            <a:ext cx="9515786" cy="1311591"/>
            <a:chOff x="2676214" y="3833679"/>
            <a:chExt cx="9515786" cy="1311591"/>
          </a:xfrm>
        </p:grpSpPr>
        <p:cxnSp>
          <p:nvCxnSpPr>
            <p:cNvPr id="27" name="Straight Arrow Connector 26">
              <a:extLst>
                <a:ext uri="{FF2B5EF4-FFF2-40B4-BE49-F238E27FC236}">
                  <a16:creationId xmlns:a16="http://schemas.microsoft.com/office/drawing/2014/main" id="{3353F1F5-8C3B-D2CB-28EC-FB0213B84CE4}"/>
                </a:ext>
              </a:extLst>
            </p:cNvPr>
            <p:cNvCxnSpPr/>
            <p:nvPr/>
          </p:nvCxnSpPr>
          <p:spPr>
            <a:xfrm>
              <a:off x="3340757" y="4494933"/>
              <a:ext cx="8391460" cy="0"/>
            </a:xfrm>
            <a:prstGeom prst="straightConnector1">
              <a:avLst/>
            </a:prstGeom>
            <a:ln w="88900">
              <a:solidFill>
                <a:srgbClr val="C35757"/>
              </a:solidFill>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F048BE5D-10CF-3B7B-D7EE-F6C85C3A2B75}"/>
                </a:ext>
              </a:extLst>
            </p:cNvPr>
            <p:cNvSpPr txBox="1"/>
            <p:nvPr/>
          </p:nvSpPr>
          <p:spPr>
            <a:xfrm>
              <a:off x="5649959" y="4494933"/>
              <a:ext cx="3451446" cy="307777"/>
            </a:xfrm>
            <a:prstGeom prst="rect">
              <a:avLst/>
            </a:prstGeom>
            <a:noFill/>
          </p:spPr>
          <p:txBody>
            <a:bodyPr wrap="square" rtlCol="0">
              <a:spAutoFit/>
            </a:bodyPr>
            <a:lstStyle/>
            <a:p>
              <a:pPr algn="ctr"/>
              <a:r>
                <a:rPr lang="en-US" sz="1400" b="1" dirty="0"/>
                <a:t>Varying levels of complexity </a:t>
              </a:r>
            </a:p>
          </p:txBody>
        </p:sp>
        <p:sp>
          <p:nvSpPr>
            <p:cNvPr id="29" name="TextBox 28">
              <a:extLst>
                <a:ext uri="{FF2B5EF4-FFF2-40B4-BE49-F238E27FC236}">
                  <a16:creationId xmlns:a16="http://schemas.microsoft.com/office/drawing/2014/main" id="{E059EDED-266E-72B5-2BBC-77EC4F2905F5}"/>
                </a:ext>
              </a:extLst>
            </p:cNvPr>
            <p:cNvSpPr txBox="1"/>
            <p:nvPr/>
          </p:nvSpPr>
          <p:spPr>
            <a:xfrm>
              <a:off x="5104194" y="3833679"/>
              <a:ext cx="2199608" cy="307777"/>
            </a:xfrm>
            <a:prstGeom prst="rect">
              <a:avLst/>
            </a:prstGeom>
            <a:noFill/>
          </p:spPr>
          <p:txBody>
            <a:bodyPr wrap="square" rtlCol="0">
              <a:spAutoFit/>
            </a:bodyPr>
            <a:lstStyle/>
            <a:p>
              <a:r>
                <a:rPr lang="en-US" sz="1400" dirty="0"/>
                <a:t>Location-specific FOE</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343F7C7-1D0C-FA52-B3A8-4410B56EF52F}"/>
                    </a:ext>
                  </a:extLst>
                </p:cNvPr>
                <p:cNvSpPr txBox="1"/>
                <p:nvPr/>
              </p:nvSpPr>
              <p:spPr>
                <a:xfrm>
                  <a:off x="3663418" y="4093659"/>
                  <a:ext cx="2199608" cy="3822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sup>
                        </m:sSup>
                      </m:oMath>
                    </m:oMathPara>
                  </a14:m>
                  <a:endParaRPr lang="en-US" dirty="0"/>
                </a:p>
              </p:txBody>
            </p:sp>
          </mc:Choice>
          <mc:Fallback xmlns="">
            <p:sp>
              <p:nvSpPr>
                <p:cNvPr id="30" name="TextBox 29">
                  <a:extLst>
                    <a:ext uri="{FF2B5EF4-FFF2-40B4-BE49-F238E27FC236}">
                      <a16:creationId xmlns:a16="http://schemas.microsoft.com/office/drawing/2014/main" id="{6343F7C7-1D0C-FA52-B3A8-4410B56EF52F}"/>
                    </a:ext>
                  </a:extLst>
                </p:cNvPr>
                <p:cNvSpPr txBox="1">
                  <a:spLocks noRot="1" noChangeAspect="1" noMove="1" noResize="1" noEditPoints="1" noAdjustHandles="1" noChangeArrowheads="1" noChangeShapeType="1" noTextEdit="1"/>
                </p:cNvSpPr>
                <p:nvPr/>
              </p:nvSpPr>
              <p:spPr>
                <a:xfrm>
                  <a:off x="3663418" y="4093659"/>
                  <a:ext cx="2199608" cy="382284"/>
                </a:xfrm>
                <a:prstGeom prst="rect">
                  <a:avLst/>
                </a:prstGeom>
                <a:blipFill>
                  <a:blip r:embed="rId7"/>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E1789D56-D267-DC27-DD8B-E2918109D5CE}"/>
                </a:ext>
              </a:extLst>
            </p:cNvPr>
            <p:cNvSpPr txBox="1"/>
            <p:nvPr/>
          </p:nvSpPr>
          <p:spPr>
            <a:xfrm>
              <a:off x="3340757" y="3833679"/>
              <a:ext cx="2199608" cy="307777"/>
            </a:xfrm>
            <a:prstGeom prst="rect">
              <a:avLst/>
            </a:prstGeom>
            <a:noFill/>
          </p:spPr>
          <p:txBody>
            <a:bodyPr wrap="square" rtlCol="0">
              <a:spAutoFit/>
            </a:bodyPr>
            <a:lstStyle/>
            <a:p>
              <a:r>
                <a:rPr lang="en-US" sz="1400" dirty="0"/>
                <a:t>Fixed FOE</a:t>
              </a:r>
            </a:p>
          </p:txBody>
        </p:sp>
        <p:sp>
          <p:nvSpPr>
            <p:cNvPr id="32" name="TextBox 31">
              <a:extLst>
                <a:ext uri="{FF2B5EF4-FFF2-40B4-BE49-F238E27FC236}">
                  <a16:creationId xmlns:a16="http://schemas.microsoft.com/office/drawing/2014/main" id="{B3A9F1B3-74EF-297A-85ED-8FBE09720393}"/>
                </a:ext>
              </a:extLst>
            </p:cNvPr>
            <p:cNvSpPr txBox="1"/>
            <p:nvPr/>
          </p:nvSpPr>
          <p:spPr>
            <a:xfrm>
              <a:off x="7031736" y="4106611"/>
              <a:ext cx="2199608" cy="307777"/>
            </a:xfrm>
            <a:prstGeom prst="rect">
              <a:avLst/>
            </a:prstGeom>
            <a:noFill/>
          </p:spPr>
          <p:txBody>
            <a:bodyPr wrap="square" rtlCol="0">
              <a:spAutoFit/>
            </a:bodyPr>
            <a:lstStyle/>
            <a:p>
              <a:r>
                <a:rPr lang="en-US" sz="1400" dirty="0"/>
                <a:t>Age specific effects</a:t>
              </a:r>
            </a:p>
          </p:txBody>
        </p:sp>
        <p:sp>
          <p:nvSpPr>
            <p:cNvPr id="36" name="TextBox 35">
              <a:extLst>
                <a:ext uri="{FF2B5EF4-FFF2-40B4-BE49-F238E27FC236}">
                  <a16:creationId xmlns:a16="http://schemas.microsoft.com/office/drawing/2014/main" id="{4F8101AB-2D22-26D8-7D8C-09ED40598249}"/>
                </a:ext>
              </a:extLst>
            </p:cNvPr>
            <p:cNvSpPr txBox="1"/>
            <p:nvPr/>
          </p:nvSpPr>
          <p:spPr>
            <a:xfrm>
              <a:off x="8607456" y="3833679"/>
              <a:ext cx="3124761" cy="307777"/>
            </a:xfrm>
            <a:prstGeom prst="rect">
              <a:avLst/>
            </a:prstGeom>
            <a:noFill/>
          </p:spPr>
          <p:txBody>
            <a:bodyPr wrap="square" rtlCol="0">
              <a:spAutoFit/>
            </a:bodyPr>
            <a:lstStyle/>
            <a:p>
              <a:r>
                <a:rPr lang="en-US" sz="1400" dirty="0"/>
                <a:t>Demographic specific modifiers</a:t>
              </a:r>
            </a:p>
          </p:txBody>
        </p:sp>
        <p:sp>
          <p:nvSpPr>
            <p:cNvPr id="8" name="TextBox 7">
              <a:extLst>
                <a:ext uri="{FF2B5EF4-FFF2-40B4-BE49-F238E27FC236}">
                  <a16:creationId xmlns:a16="http://schemas.microsoft.com/office/drawing/2014/main" id="{CD59CB78-370E-02DF-B6AB-F841906C93A4}"/>
                </a:ext>
              </a:extLst>
            </p:cNvPr>
            <p:cNvSpPr txBox="1"/>
            <p:nvPr/>
          </p:nvSpPr>
          <p:spPr>
            <a:xfrm>
              <a:off x="2676214" y="4581532"/>
              <a:ext cx="1329085" cy="523220"/>
            </a:xfrm>
            <a:prstGeom prst="rect">
              <a:avLst/>
            </a:prstGeom>
            <a:noFill/>
          </p:spPr>
          <p:txBody>
            <a:bodyPr wrap="square" rtlCol="0">
              <a:spAutoFit/>
            </a:bodyPr>
            <a:lstStyle/>
            <a:p>
              <a:pPr algn="ctr"/>
              <a:r>
                <a:rPr lang="en-US" sz="1400" i="1" dirty="0"/>
                <a:t>Simplest model</a:t>
              </a:r>
            </a:p>
          </p:txBody>
        </p:sp>
        <p:sp>
          <p:nvSpPr>
            <p:cNvPr id="10" name="TextBox 9">
              <a:extLst>
                <a:ext uri="{FF2B5EF4-FFF2-40B4-BE49-F238E27FC236}">
                  <a16:creationId xmlns:a16="http://schemas.microsoft.com/office/drawing/2014/main" id="{20FDFBD1-1E25-3D2D-9090-038E7E6D081A}"/>
                </a:ext>
              </a:extLst>
            </p:cNvPr>
            <p:cNvSpPr txBox="1"/>
            <p:nvPr/>
          </p:nvSpPr>
          <p:spPr>
            <a:xfrm>
              <a:off x="10862915" y="4622050"/>
              <a:ext cx="1329085" cy="523220"/>
            </a:xfrm>
            <a:prstGeom prst="rect">
              <a:avLst/>
            </a:prstGeom>
            <a:noFill/>
          </p:spPr>
          <p:txBody>
            <a:bodyPr wrap="square" rtlCol="0">
              <a:spAutoFit/>
            </a:bodyPr>
            <a:lstStyle/>
            <a:p>
              <a:pPr algn="ctr"/>
              <a:r>
                <a:rPr lang="en-US" sz="1400" i="1" dirty="0"/>
                <a:t>Complex model</a:t>
              </a:r>
            </a:p>
          </p:txBody>
        </p:sp>
      </p:grpSp>
      <p:sp>
        <p:nvSpPr>
          <p:cNvPr id="42" name="Rectangle 41">
            <a:extLst>
              <a:ext uri="{FF2B5EF4-FFF2-40B4-BE49-F238E27FC236}">
                <a16:creationId xmlns:a16="http://schemas.microsoft.com/office/drawing/2014/main" id="{A2B7FFE6-B869-FF92-F1D2-6081EBDE4E8B}"/>
              </a:ext>
            </a:extLst>
          </p:cNvPr>
          <p:cNvSpPr/>
          <p:nvPr/>
        </p:nvSpPr>
        <p:spPr>
          <a:xfrm>
            <a:off x="4285281" y="183733"/>
            <a:ext cx="3572360" cy="1482335"/>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6D1A64FF-61BF-A563-517B-5D8428065232}"/>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34</a:t>
            </a:fld>
            <a:endParaRPr lang="en-US"/>
          </a:p>
        </p:txBody>
      </p:sp>
    </p:spTree>
    <p:extLst>
      <p:ext uri="{BB962C8B-B14F-4D97-AF65-F5344CB8AC3E}">
        <p14:creationId xmlns:p14="http://schemas.microsoft.com/office/powerpoint/2010/main" val="26229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986627-BF1E-EFAD-338D-436510D38AA5}"/>
              </a:ext>
            </a:extLst>
          </p:cNvPr>
          <p:cNvPicPr>
            <a:picLocks noChangeAspect="1"/>
          </p:cNvPicPr>
          <p:nvPr/>
        </p:nvPicPr>
        <p:blipFill>
          <a:blip r:embed="rId2"/>
          <a:stretch>
            <a:fillRect/>
          </a:stretch>
        </p:blipFill>
        <p:spPr>
          <a:xfrm>
            <a:off x="306693" y="270583"/>
            <a:ext cx="10654598" cy="4329436"/>
          </a:xfrm>
          <a:prstGeom prst="rect">
            <a:avLst/>
          </a:prstGeom>
        </p:spPr>
      </p:pic>
      <p:sp>
        <p:nvSpPr>
          <p:cNvPr id="8" name="Slide Number Placeholder 7">
            <a:extLst>
              <a:ext uri="{FF2B5EF4-FFF2-40B4-BE49-F238E27FC236}">
                <a16:creationId xmlns:a16="http://schemas.microsoft.com/office/drawing/2014/main" id="{38EF5F17-338A-88B8-ED74-A0FD8D260E49}"/>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35</a:t>
            </a:fld>
            <a:endParaRPr lang="en-US"/>
          </a:p>
        </p:txBody>
      </p:sp>
      <p:pic>
        <p:nvPicPr>
          <p:cNvPr id="3" name="Picture 2">
            <a:extLst>
              <a:ext uri="{FF2B5EF4-FFF2-40B4-BE49-F238E27FC236}">
                <a16:creationId xmlns:a16="http://schemas.microsoft.com/office/drawing/2014/main" id="{A6E40EDA-98D0-29FE-AB3A-B68DAC6C67AF}"/>
              </a:ext>
            </a:extLst>
          </p:cNvPr>
          <p:cNvPicPr>
            <a:picLocks noChangeAspect="1"/>
          </p:cNvPicPr>
          <p:nvPr/>
        </p:nvPicPr>
        <p:blipFill>
          <a:blip r:embed="rId3"/>
          <a:stretch>
            <a:fillRect/>
          </a:stretch>
        </p:blipFill>
        <p:spPr>
          <a:xfrm>
            <a:off x="6046238" y="3055573"/>
            <a:ext cx="6071455" cy="3088892"/>
          </a:xfrm>
          <a:prstGeom prst="rect">
            <a:avLst/>
          </a:prstGeom>
        </p:spPr>
      </p:pic>
    </p:spTree>
    <p:extLst>
      <p:ext uri="{BB962C8B-B14F-4D97-AF65-F5344CB8AC3E}">
        <p14:creationId xmlns:p14="http://schemas.microsoft.com/office/powerpoint/2010/main" val="2957955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FD677C34-5E50-CADF-F762-30590827DE78}"/>
              </a:ext>
            </a:extLst>
          </p:cNvPr>
          <p:cNvGrpSpPr/>
          <p:nvPr/>
        </p:nvGrpSpPr>
        <p:grpSpPr>
          <a:xfrm>
            <a:off x="-30996" y="5313149"/>
            <a:ext cx="12385815" cy="1251040"/>
            <a:chOff x="-30996" y="5592117"/>
            <a:chExt cx="12385815" cy="1251040"/>
          </a:xfrm>
        </p:grpSpPr>
        <p:cxnSp>
          <p:nvCxnSpPr>
            <p:cNvPr id="37" name="Straight Arrow Connector 36">
              <a:extLst>
                <a:ext uri="{FF2B5EF4-FFF2-40B4-BE49-F238E27FC236}">
                  <a16:creationId xmlns:a16="http://schemas.microsoft.com/office/drawing/2014/main" id="{3F381809-F152-A104-6F6A-81FA6ADF86B2}"/>
                </a:ext>
              </a:extLst>
            </p:cNvPr>
            <p:cNvCxnSpPr/>
            <p:nvPr/>
          </p:nvCxnSpPr>
          <p:spPr>
            <a:xfrm>
              <a:off x="-3289" y="6349556"/>
              <a:ext cx="12192000" cy="0"/>
            </a:xfrm>
            <a:prstGeom prst="straightConnector1">
              <a:avLst/>
            </a:prstGeom>
            <a:ln w="1079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7B6F7135-B191-7C75-848B-F4D63711C4BB}"/>
                </a:ext>
              </a:extLst>
            </p:cNvPr>
            <p:cNvSpPr txBox="1"/>
            <p:nvPr/>
          </p:nvSpPr>
          <p:spPr>
            <a:xfrm>
              <a:off x="-30996" y="6462801"/>
              <a:ext cx="685800" cy="369332"/>
            </a:xfrm>
            <a:prstGeom prst="rect">
              <a:avLst/>
            </a:prstGeom>
            <a:noFill/>
          </p:spPr>
          <p:txBody>
            <a:bodyPr wrap="square" rtlCol="0">
              <a:spAutoFit/>
            </a:bodyPr>
            <a:lstStyle/>
            <a:p>
              <a:r>
                <a:rPr lang="en-US" dirty="0"/>
                <a:t>t=1</a:t>
              </a:r>
            </a:p>
          </p:txBody>
        </p:sp>
        <p:sp>
          <p:nvSpPr>
            <p:cNvPr id="39" name="TextBox 38">
              <a:extLst>
                <a:ext uri="{FF2B5EF4-FFF2-40B4-BE49-F238E27FC236}">
                  <a16:creationId xmlns:a16="http://schemas.microsoft.com/office/drawing/2014/main" id="{8DF61CE3-CF0F-927D-9B2B-B7D42D409EDA}"/>
                </a:ext>
              </a:extLst>
            </p:cNvPr>
            <p:cNvSpPr txBox="1"/>
            <p:nvPr/>
          </p:nvSpPr>
          <p:spPr>
            <a:xfrm>
              <a:off x="11326087" y="6473825"/>
              <a:ext cx="1028732" cy="369332"/>
            </a:xfrm>
            <a:prstGeom prst="rect">
              <a:avLst/>
            </a:prstGeom>
            <a:noFill/>
          </p:spPr>
          <p:txBody>
            <a:bodyPr wrap="square" rtlCol="0">
              <a:spAutoFit/>
            </a:bodyPr>
            <a:lstStyle/>
            <a:p>
              <a:r>
                <a:rPr lang="en-US" dirty="0"/>
                <a:t>t=120</a:t>
              </a:r>
            </a:p>
          </p:txBody>
        </p:sp>
        <p:pic>
          <p:nvPicPr>
            <p:cNvPr id="40" name="Graphic 39" descr="Man with solid fill">
              <a:extLst>
                <a:ext uri="{FF2B5EF4-FFF2-40B4-BE49-F238E27FC236}">
                  <a16:creationId xmlns:a16="http://schemas.microsoft.com/office/drawing/2014/main" id="{015C982B-16C7-6B72-D078-F362ED756E9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8249" r="21587"/>
            <a:stretch/>
          </p:blipFill>
          <p:spPr>
            <a:xfrm>
              <a:off x="517067" y="5592117"/>
              <a:ext cx="424764" cy="705998"/>
            </a:xfrm>
            <a:prstGeom prst="rect">
              <a:avLst/>
            </a:prstGeom>
          </p:spPr>
        </p:pic>
      </p:grpSp>
      <p:sp>
        <p:nvSpPr>
          <p:cNvPr id="41" name="Freeform 40">
            <a:extLst>
              <a:ext uri="{FF2B5EF4-FFF2-40B4-BE49-F238E27FC236}">
                <a16:creationId xmlns:a16="http://schemas.microsoft.com/office/drawing/2014/main" id="{379DA681-D7E8-C552-2DD2-25F89A422B6D}"/>
              </a:ext>
            </a:extLst>
          </p:cNvPr>
          <p:cNvSpPr/>
          <p:nvPr/>
        </p:nvSpPr>
        <p:spPr>
          <a:xfrm>
            <a:off x="1069383" y="4633374"/>
            <a:ext cx="10825566" cy="1364472"/>
          </a:xfrm>
          <a:custGeom>
            <a:avLst/>
            <a:gdLst>
              <a:gd name="connsiteX0" fmla="*/ 0 w 10569844"/>
              <a:gd name="connsiteY0" fmla="*/ 1364472 h 1364472"/>
              <a:gd name="connsiteX1" fmla="*/ 1402597 w 10569844"/>
              <a:gd name="connsiteY1" fmla="*/ 659299 h 1364472"/>
              <a:gd name="connsiteX2" fmla="*/ 2162014 w 10569844"/>
              <a:gd name="connsiteY2" fmla="*/ 621 h 1364472"/>
              <a:gd name="connsiteX3" fmla="*/ 3014420 w 10569844"/>
              <a:gd name="connsiteY3" fmla="*/ 550811 h 1364472"/>
              <a:gd name="connsiteX4" fmla="*/ 4215539 w 10569844"/>
              <a:gd name="connsiteY4" fmla="*/ 1124248 h 1364472"/>
              <a:gd name="connsiteX5" fmla="*/ 6331058 w 10569844"/>
              <a:gd name="connsiteY5" fmla="*/ 1224987 h 1364472"/>
              <a:gd name="connsiteX6" fmla="*/ 7694909 w 10569844"/>
              <a:gd name="connsiteY6" fmla="*/ 736790 h 1364472"/>
              <a:gd name="connsiteX7" fmla="*/ 8570563 w 10569844"/>
              <a:gd name="connsiteY7" fmla="*/ 1124248 h 1364472"/>
              <a:gd name="connsiteX8" fmla="*/ 9360976 w 10569844"/>
              <a:gd name="connsiteY8" fmla="*/ 1232736 h 1364472"/>
              <a:gd name="connsiteX9" fmla="*/ 10569844 w 10569844"/>
              <a:gd name="connsiteY9" fmla="*/ 287339 h 136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69844" h="1364472">
                <a:moveTo>
                  <a:pt x="0" y="1364472"/>
                </a:moveTo>
                <a:cubicBezTo>
                  <a:pt x="521130" y="1125539"/>
                  <a:pt x="1042261" y="886607"/>
                  <a:pt x="1402597" y="659299"/>
                </a:cubicBezTo>
                <a:cubicBezTo>
                  <a:pt x="1762933" y="431991"/>
                  <a:pt x="1893377" y="18702"/>
                  <a:pt x="2162014" y="621"/>
                </a:cubicBezTo>
                <a:cubicBezTo>
                  <a:pt x="2430651" y="-17460"/>
                  <a:pt x="2672166" y="363540"/>
                  <a:pt x="3014420" y="550811"/>
                </a:cubicBezTo>
                <a:cubicBezTo>
                  <a:pt x="3356674" y="738082"/>
                  <a:pt x="3662766" y="1011885"/>
                  <a:pt x="4215539" y="1124248"/>
                </a:cubicBezTo>
                <a:cubicBezTo>
                  <a:pt x="4768312" y="1236611"/>
                  <a:pt x="5751163" y="1289563"/>
                  <a:pt x="6331058" y="1224987"/>
                </a:cubicBezTo>
                <a:cubicBezTo>
                  <a:pt x="6910953" y="1160411"/>
                  <a:pt x="7321658" y="753580"/>
                  <a:pt x="7694909" y="736790"/>
                </a:cubicBezTo>
                <a:cubicBezTo>
                  <a:pt x="8068160" y="720000"/>
                  <a:pt x="8292885" y="1041590"/>
                  <a:pt x="8570563" y="1124248"/>
                </a:cubicBezTo>
                <a:cubicBezTo>
                  <a:pt x="8848241" y="1206906"/>
                  <a:pt x="9027763" y="1372221"/>
                  <a:pt x="9360976" y="1232736"/>
                </a:cubicBezTo>
                <a:cubicBezTo>
                  <a:pt x="9694189" y="1093251"/>
                  <a:pt x="10132016" y="690295"/>
                  <a:pt x="10569844" y="287339"/>
                </a:cubicBezTo>
              </a:path>
            </a:pathLst>
          </a:custGeom>
          <a:noFill/>
          <a:ln>
            <a:solidFill>
              <a:schemeClr val="accent2">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32186A9-8ABD-4C71-9FF0-BA28DCBC3D0E}"/>
              </a:ext>
            </a:extLst>
          </p:cNvPr>
          <p:cNvSpPr/>
          <p:nvPr/>
        </p:nvSpPr>
        <p:spPr>
          <a:xfrm>
            <a:off x="1406886" y="4523560"/>
            <a:ext cx="131736" cy="1495587"/>
          </a:xfrm>
          <a:prstGeom prst="rect">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D89A666-5A5C-E98D-AFD3-65D0AF42CC6E}"/>
              </a:ext>
            </a:extLst>
          </p:cNvPr>
          <p:cNvSpPr/>
          <p:nvPr/>
        </p:nvSpPr>
        <p:spPr>
          <a:xfrm>
            <a:off x="2275100" y="4523559"/>
            <a:ext cx="131736" cy="1495587"/>
          </a:xfrm>
          <a:prstGeom prst="rect">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8C4BF5E6-6D5A-0F5F-97BA-72E97868408A}"/>
              </a:ext>
            </a:extLst>
          </p:cNvPr>
          <p:cNvSpPr txBox="1"/>
          <p:nvPr/>
        </p:nvSpPr>
        <p:spPr>
          <a:xfrm>
            <a:off x="1222844" y="3963968"/>
            <a:ext cx="1360285" cy="523220"/>
          </a:xfrm>
          <a:prstGeom prst="rect">
            <a:avLst/>
          </a:prstGeom>
          <a:noFill/>
        </p:spPr>
        <p:txBody>
          <a:bodyPr wrap="square" rtlCol="0">
            <a:spAutoFit/>
          </a:bodyPr>
          <a:lstStyle/>
          <a:p>
            <a:pPr algn="ctr"/>
            <a:r>
              <a:rPr lang="en-US" sz="1400" dirty="0">
                <a:solidFill>
                  <a:schemeClr val="accent6"/>
                </a:solidFill>
              </a:rPr>
              <a:t>Probability of vaccination</a:t>
            </a:r>
          </a:p>
        </p:txBody>
      </p:sp>
      <p:sp>
        <p:nvSpPr>
          <p:cNvPr id="45" name="TextBox 44">
            <a:extLst>
              <a:ext uri="{FF2B5EF4-FFF2-40B4-BE49-F238E27FC236}">
                <a16:creationId xmlns:a16="http://schemas.microsoft.com/office/drawing/2014/main" id="{EFA6E490-12DC-79FE-2BDC-4F0257AFBE7D}"/>
              </a:ext>
            </a:extLst>
          </p:cNvPr>
          <p:cNvSpPr txBox="1"/>
          <p:nvPr/>
        </p:nvSpPr>
        <p:spPr>
          <a:xfrm>
            <a:off x="2583129" y="4084433"/>
            <a:ext cx="1360285" cy="523220"/>
          </a:xfrm>
          <a:prstGeom prst="rect">
            <a:avLst/>
          </a:prstGeom>
          <a:noFill/>
        </p:spPr>
        <p:txBody>
          <a:bodyPr wrap="square" rtlCol="0">
            <a:spAutoFit/>
          </a:bodyPr>
          <a:lstStyle/>
          <a:p>
            <a:pPr algn="ctr"/>
            <a:r>
              <a:rPr lang="en-US" sz="1400" dirty="0">
                <a:solidFill>
                  <a:schemeClr val="accent2"/>
                </a:solidFill>
              </a:rPr>
              <a:t>Probability of exposure</a:t>
            </a:r>
          </a:p>
        </p:txBody>
      </p:sp>
      <p:pic>
        <p:nvPicPr>
          <p:cNvPr id="52" name="Picture 51" descr="Text&#10;&#10;Description automatically generated">
            <a:extLst>
              <a:ext uri="{FF2B5EF4-FFF2-40B4-BE49-F238E27FC236}">
                <a16:creationId xmlns:a16="http://schemas.microsoft.com/office/drawing/2014/main" id="{7FD11C5B-C14D-6974-880A-D6BBC372F0AC}"/>
              </a:ext>
            </a:extLst>
          </p:cNvPr>
          <p:cNvPicPr>
            <a:picLocks noChangeAspect="1"/>
          </p:cNvPicPr>
          <p:nvPr/>
        </p:nvPicPr>
        <p:blipFill rotWithShape="1">
          <a:blip r:embed="rId5"/>
          <a:srcRect l="10998" t="-1" b="77810"/>
          <a:stretch/>
        </p:blipFill>
        <p:spPr>
          <a:xfrm>
            <a:off x="317270" y="183733"/>
            <a:ext cx="2777045" cy="296846"/>
          </a:xfrm>
          <a:prstGeom prst="rect">
            <a:avLst/>
          </a:prstGeom>
        </p:spPr>
      </p:pic>
      <p:pic>
        <p:nvPicPr>
          <p:cNvPr id="53" name="Picture 52" descr="Text&#10;&#10;Description automatically generated">
            <a:extLst>
              <a:ext uri="{FF2B5EF4-FFF2-40B4-BE49-F238E27FC236}">
                <a16:creationId xmlns:a16="http://schemas.microsoft.com/office/drawing/2014/main" id="{42C61C99-1C85-9843-B369-BCBC7B672EFF}"/>
              </a:ext>
            </a:extLst>
          </p:cNvPr>
          <p:cNvPicPr>
            <a:picLocks noChangeAspect="1"/>
          </p:cNvPicPr>
          <p:nvPr/>
        </p:nvPicPr>
        <p:blipFill rotWithShape="1">
          <a:blip r:embed="rId5"/>
          <a:srcRect l="2943" t="24228"/>
          <a:stretch/>
        </p:blipFill>
        <p:spPr>
          <a:xfrm>
            <a:off x="385016" y="556479"/>
            <a:ext cx="2668149" cy="893070"/>
          </a:xfrm>
          <a:prstGeom prst="rect">
            <a:avLst/>
          </a:prstGeom>
        </p:spPr>
      </p:pic>
      <p:sp>
        <p:nvSpPr>
          <p:cNvPr id="54" name="Slide Number Placeholder 53">
            <a:extLst>
              <a:ext uri="{FF2B5EF4-FFF2-40B4-BE49-F238E27FC236}">
                <a16:creationId xmlns:a16="http://schemas.microsoft.com/office/drawing/2014/main" id="{2CF3AF24-0630-DF24-A264-3143D7F3618D}"/>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36</a:t>
            </a:fld>
            <a:endParaRPr lang="en-US"/>
          </a:p>
        </p:txBody>
      </p:sp>
    </p:spTree>
    <p:extLst>
      <p:ext uri="{BB962C8B-B14F-4D97-AF65-F5344CB8AC3E}">
        <p14:creationId xmlns:p14="http://schemas.microsoft.com/office/powerpoint/2010/main" val="11418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ACE735-7151-B983-B10B-DF1A181773E7}"/>
              </a:ext>
            </a:extLst>
          </p:cNvPr>
          <p:cNvSpPr txBox="1"/>
          <p:nvPr/>
        </p:nvSpPr>
        <p:spPr>
          <a:xfrm>
            <a:off x="4702433" y="430320"/>
            <a:ext cx="3906628" cy="584775"/>
          </a:xfrm>
          <a:prstGeom prst="rect">
            <a:avLst/>
          </a:prstGeom>
          <a:noFill/>
        </p:spPr>
        <p:txBody>
          <a:bodyPr wrap="square">
            <a:spAutoFit/>
          </a:bodyPr>
          <a:lstStyle/>
          <a:p>
            <a:pPr algn="ctr" rtl="0" fontAlgn="t">
              <a:spcBef>
                <a:spcPts val="0"/>
              </a:spcBef>
              <a:spcAft>
                <a:spcPts val="0"/>
              </a:spcAft>
            </a:pPr>
            <a:r>
              <a:rPr lang="en-US" sz="1600" b="0" i="0" u="none" strike="noStrike" dirty="0">
                <a:solidFill>
                  <a:srgbClr val="000000"/>
                </a:solidFill>
                <a:effectLst/>
              </a:rPr>
              <a:t>The </a:t>
            </a:r>
            <a:r>
              <a:rPr lang="en-US" sz="1600" b="1" i="0" u="none" strike="noStrike" dirty="0">
                <a:solidFill>
                  <a:srgbClr val="000000"/>
                </a:solidFill>
                <a:effectLst/>
              </a:rPr>
              <a:t>immunity model </a:t>
            </a:r>
            <a:r>
              <a:rPr lang="en-US" sz="1600" b="0" i="0" u="none" strike="noStrike" dirty="0">
                <a:solidFill>
                  <a:srgbClr val="000000"/>
                </a:solidFill>
                <a:effectLst/>
              </a:rPr>
              <a:t>determines whether an exposure event is successful</a:t>
            </a:r>
            <a:endParaRPr lang="en-US" sz="3600" dirty="0">
              <a:effectLst/>
            </a:endParaRPr>
          </a:p>
        </p:txBody>
      </p:sp>
      <p:pic>
        <p:nvPicPr>
          <p:cNvPr id="9" name="Picture 8" descr="Text&#10;&#10;Description automatically generated with medium confidence">
            <a:extLst>
              <a:ext uri="{FF2B5EF4-FFF2-40B4-BE49-F238E27FC236}">
                <a16:creationId xmlns:a16="http://schemas.microsoft.com/office/drawing/2014/main" id="{1775A9B4-EA39-5E8F-648E-D913E84162BC}"/>
              </a:ext>
            </a:extLst>
          </p:cNvPr>
          <p:cNvPicPr>
            <a:picLocks noChangeAspect="1"/>
          </p:cNvPicPr>
          <p:nvPr/>
        </p:nvPicPr>
        <p:blipFill>
          <a:blip r:embed="rId3"/>
          <a:stretch>
            <a:fillRect/>
          </a:stretch>
        </p:blipFill>
        <p:spPr>
          <a:xfrm>
            <a:off x="5499414" y="1187105"/>
            <a:ext cx="2312666" cy="671757"/>
          </a:xfrm>
          <a:prstGeom prst="rect">
            <a:avLst/>
          </a:prstGeom>
        </p:spPr>
      </p:pic>
      <p:pic>
        <p:nvPicPr>
          <p:cNvPr id="10" name="Picture 9" descr="Diagram&#10;&#10;Description automatically generated">
            <a:extLst>
              <a:ext uri="{FF2B5EF4-FFF2-40B4-BE49-F238E27FC236}">
                <a16:creationId xmlns:a16="http://schemas.microsoft.com/office/drawing/2014/main" id="{44C39395-608C-EC62-CA28-E6AEB48C84DB}"/>
              </a:ext>
            </a:extLst>
          </p:cNvPr>
          <p:cNvPicPr>
            <a:picLocks noChangeAspect="1"/>
          </p:cNvPicPr>
          <p:nvPr/>
        </p:nvPicPr>
        <p:blipFill rotWithShape="1">
          <a:blip r:embed="rId4"/>
          <a:srcRect b="54445"/>
          <a:stretch/>
        </p:blipFill>
        <p:spPr>
          <a:xfrm>
            <a:off x="105855" y="161445"/>
            <a:ext cx="3477086" cy="1217904"/>
          </a:xfrm>
          <a:prstGeom prst="rect">
            <a:avLst/>
          </a:prstGeom>
        </p:spPr>
      </p:pic>
      <p:grpSp>
        <p:nvGrpSpPr>
          <p:cNvPr id="21" name="Group 20">
            <a:extLst>
              <a:ext uri="{FF2B5EF4-FFF2-40B4-BE49-F238E27FC236}">
                <a16:creationId xmlns:a16="http://schemas.microsoft.com/office/drawing/2014/main" id="{C2EC6349-EE1C-826F-3F4E-E8A85DF7C999}"/>
              </a:ext>
            </a:extLst>
          </p:cNvPr>
          <p:cNvGrpSpPr/>
          <p:nvPr/>
        </p:nvGrpSpPr>
        <p:grpSpPr>
          <a:xfrm>
            <a:off x="1345941" y="3006913"/>
            <a:ext cx="10619611" cy="1311591"/>
            <a:chOff x="2472856" y="3833679"/>
            <a:chExt cx="10619611" cy="1311591"/>
          </a:xfrm>
        </p:grpSpPr>
        <p:cxnSp>
          <p:nvCxnSpPr>
            <p:cNvPr id="24" name="Straight Arrow Connector 23">
              <a:extLst>
                <a:ext uri="{FF2B5EF4-FFF2-40B4-BE49-F238E27FC236}">
                  <a16:creationId xmlns:a16="http://schemas.microsoft.com/office/drawing/2014/main" id="{53E54DC2-C8CF-EB81-82E9-CB70FAE09357}"/>
                </a:ext>
              </a:extLst>
            </p:cNvPr>
            <p:cNvCxnSpPr/>
            <p:nvPr/>
          </p:nvCxnSpPr>
          <p:spPr>
            <a:xfrm>
              <a:off x="3340757" y="4494933"/>
              <a:ext cx="8391460" cy="0"/>
            </a:xfrm>
            <a:prstGeom prst="straightConnector1">
              <a:avLst/>
            </a:prstGeom>
            <a:ln w="88900">
              <a:solidFill>
                <a:srgbClr val="C35757"/>
              </a:solidFill>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69F2939A-E0C2-CB31-61CC-BE8D2F90F8D2}"/>
                </a:ext>
              </a:extLst>
            </p:cNvPr>
            <p:cNvSpPr txBox="1"/>
            <p:nvPr/>
          </p:nvSpPr>
          <p:spPr>
            <a:xfrm>
              <a:off x="5649959" y="4599437"/>
              <a:ext cx="3451446" cy="307777"/>
            </a:xfrm>
            <a:prstGeom prst="rect">
              <a:avLst/>
            </a:prstGeom>
            <a:noFill/>
          </p:spPr>
          <p:txBody>
            <a:bodyPr wrap="square" rtlCol="0">
              <a:spAutoFit/>
            </a:bodyPr>
            <a:lstStyle/>
            <a:p>
              <a:pPr algn="ctr"/>
              <a:r>
                <a:rPr lang="en-US" sz="1400" b="1" dirty="0"/>
                <a:t>Varying levels of complexity </a:t>
              </a:r>
            </a:p>
          </p:txBody>
        </p:sp>
        <p:sp>
          <p:nvSpPr>
            <p:cNvPr id="28" name="TextBox 27">
              <a:extLst>
                <a:ext uri="{FF2B5EF4-FFF2-40B4-BE49-F238E27FC236}">
                  <a16:creationId xmlns:a16="http://schemas.microsoft.com/office/drawing/2014/main" id="{5601252B-D10A-69CA-3F81-FAD4DAB91287}"/>
                </a:ext>
              </a:extLst>
            </p:cNvPr>
            <p:cNvSpPr txBox="1"/>
            <p:nvPr/>
          </p:nvSpPr>
          <p:spPr>
            <a:xfrm>
              <a:off x="6010841" y="3833679"/>
              <a:ext cx="3503261" cy="307777"/>
            </a:xfrm>
            <a:prstGeom prst="rect">
              <a:avLst/>
            </a:prstGeom>
            <a:noFill/>
          </p:spPr>
          <p:txBody>
            <a:bodyPr wrap="square" rtlCol="0">
              <a:spAutoFit/>
            </a:bodyPr>
            <a:lstStyle/>
            <a:p>
              <a:r>
                <a:rPr lang="en-US" sz="1400" dirty="0"/>
                <a:t>Vaccination schedule and eligibility</a:t>
              </a:r>
            </a:p>
          </p:txBody>
        </p:sp>
        <p:sp>
          <p:nvSpPr>
            <p:cNvPr id="29" name="TextBox 28">
              <a:extLst>
                <a:ext uri="{FF2B5EF4-FFF2-40B4-BE49-F238E27FC236}">
                  <a16:creationId xmlns:a16="http://schemas.microsoft.com/office/drawing/2014/main" id="{489EFDA6-3551-814B-17A4-F52731DCAB04}"/>
                </a:ext>
              </a:extLst>
            </p:cNvPr>
            <p:cNvSpPr txBox="1"/>
            <p:nvPr/>
          </p:nvSpPr>
          <p:spPr>
            <a:xfrm>
              <a:off x="3942385" y="4093659"/>
              <a:ext cx="3368317" cy="307777"/>
            </a:xfrm>
            <a:prstGeom prst="rect">
              <a:avLst/>
            </a:prstGeom>
            <a:noFill/>
          </p:spPr>
          <p:txBody>
            <a:bodyPr wrap="square" rtlCol="0">
              <a:spAutoFit/>
            </a:bodyPr>
            <a:lstStyle/>
            <a:p>
              <a:r>
                <a:rPr lang="en-US" sz="1400" dirty="0"/>
                <a:t>Ceiling on successful events</a:t>
              </a:r>
            </a:p>
          </p:txBody>
        </p:sp>
        <p:sp>
          <p:nvSpPr>
            <p:cNvPr id="30" name="TextBox 29">
              <a:extLst>
                <a:ext uri="{FF2B5EF4-FFF2-40B4-BE49-F238E27FC236}">
                  <a16:creationId xmlns:a16="http://schemas.microsoft.com/office/drawing/2014/main" id="{A1BF3F39-ABC1-EF94-01BC-56BB4022A5CE}"/>
                </a:ext>
              </a:extLst>
            </p:cNvPr>
            <p:cNvSpPr txBox="1"/>
            <p:nvPr/>
          </p:nvSpPr>
          <p:spPr>
            <a:xfrm>
              <a:off x="2472856" y="3833679"/>
              <a:ext cx="2199608" cy="307777"/>
            </a:xfrm>
            <a:prstGeom prst="rect">
              <a:avLst/>
            </a:prstGeom>
            <a:noFill/>
          </p:spPr>
          <p:txBody>
            <a:bodyPr wrap="square" rtlCol="0">
              <a:spAutoFit/>
            </a:bodyPr>
            <a:lstStyle/>
            <a:p>
              <a:r>
                <a:rPr lang="en-US" sz="1400" dirty="0"/>
                <a:t>All exposures successful</a:t>
              </a:r>
            </a:p>
          </p:txBody>
        </p:sp>
        <p:sp>
          <p:nvSpPr>
            <p:cNvPr id="31" name="TextBox 30">
              <a:extLst>
                <a:ext uri="{FF2B5EF4-FFF2-40B4-BE49-F238E27FC236}">
                  <a16:creationId xmlns:a16="http://schemas.microsoft.com/office/drawing/2014/main" id="{4078B3D8-18AA-7F2F-E35B-9C0759068D69}"/>
                </a:ext>
              </a:extLst>
            </p:cNvPr>
            <p:cNvSpPr txBox="1"/>
            <p:nvPr/>
          </p:nvSpPr>
          <p:spPr>
            <a:xfrm>
              <a:off x="9719144" y="3843137"/>
              <a:ext cx="3373323" cy="307777"/>
            </a:xfrm>
            <a:prstGeom prst="rect">
              <a:avLst/>
            </a:prstGeom>
            <a:noFill/>
          </p:spPr>
          <p:txBody>
            <a:bodyPr wrap="square" rtlCol="0">
              <a:spAutoFit/>
            </a:bodyPr>
            <a:lstStyle/>
            <a:p>
              <a:r>
                <a:rPr lang="en-US" sz="1400" dirty="0"/>
                <a:t>Biomarker mediated protection</a:t>
              </a:r>
            </a:p>
          </p:txBody>
        </p:sp>
        <p:sp>
          <p:nvSpPr>
            <p:cNvPr id="13" name="TextBox 12">
              <a:extLst>
                <a:ext uri="{FF2B5EF4-FFF2-40B4-BE49-F238E27FC236}">
                  <a16:creationId xmlns:a16="http://schemas.microsoft.com/office/drawing/2014/main" id="{F406284C-3C2A-29DA-2F3E-1C4042D14170}"/>
                </a:ext>
              </a:extLst>
            </p:cNvPr>
            <p:cNvSpPr txBox="1"/>
            <p:nvPr/>
          </p:nvSpPr>
          <p:spPr>
            <a:xfrm>
              <a:off x="2676214" y="4581532"/>
              <a:ext cx="1329085" cy="523220"/>
            </a:xfrm>
            <a:prstGeom prst="rect">
              <a:avLst/>
            </a:prstGeom>
            <a:noFill/>
          </p:spPr>
          <p:txBody>
            <a:bodyPr wrap="square" rtlCol="0">
              <a:spAutoFit/>
            </a:bodyPr>
            <a:lstStyle/>
            <a:p>
              <a:pPr algn="ctr"/>
              <a:r>
                <a:rPr lang="en-US" sz="1400" i="1" dirty="0"/>
                <a:t>Simplest model</a:t>
              </a:r>
            </a:p>
          </p:txBody>
        </p:sp>
        <p:sp>
          <p:nvSpPr>
            <p:cNvPr id="19" name="TextBox 18">
              <a:extLst>
                <a:ext uri="{FF2B5EF4-FFF2-40B4-BE49-F238E27FC236}">
                  <a16:creationId xmlns:a16="http://schemas.microsoft.com/office/drawing/2014/main" id="{736FE97E-AE91-6103-C2C0-2B868E50D167}"/>
                </a:ext>
              </a:extLst>
            </p:cNvPr>
            <p:cNvSpPr txBox="1"/>
            <p:nvPr/>
          </p:nvSpPr>
          <p:spPr>
            <a:xfrm>
              <a:off x="10862915" y="4622050"/>
              <a:ext cx="1329085" cy="523220"/>
            </a:xfrm>
            <a:prstGeom prst="rect">
              <a:avLst/>
            </a:prstGeom>
            <a:noFill/>
          </p:spPr>
          <p:txBody>
            <a:bodyPr wrap="square" rtlCol="0">
              <a:spAutoFit/>
            </a:bodyPr>
            <a:lstStyle/>
            <a:p>
              <a:pPr algn="ctr"/>
              <a:r>
                <a:rPr lang="en-US" sz="1400" i="1" dirty="0"/>
                <a:t>Complex model</a:t>
              </a:r>
            </a:p>
          </p:txBody>
        </p:sp>
        <p:sp>
          <p:nvSpPr>
            <p:cNvPr id="20" name="TextBox 19">
              <a:extLst>
                <a:ext uri="{FF2B5EF4-FFF2-40B4-BE49-F238E27FC236}">
                  <a16:creationId xmlns:a16="http://schemas.microsoft.com/office/drawing/2014/main" id="{84D42CD2-CE28-554D-5487-2D10F72AC053}"/>
                </a:ext>
              </a:extLst>
            </p:cNvPr>
            <p:cNvSpPr txBox="1"/>
            <p:nvPr/>
          </p:nvSpPr>
          <p:spPr>
            <a:xfrm>
              <a:off x="8330934" y="4113769"/>
              <a:ext cx="3373323" cy="307777"/>
            </a:xfrm>
            <a:prstGeom prst="rect">
              <a:avLst/>
            </a:prstGeom>
            <a:noFill/>
          </p:spPr>
          <p:txBody>
            <a:bodyPr wrap="square" rtlCol="0">
              <a:spAutoFit/>
            </a:bodyPr>
            <a:lstStyle/>
            <a:p>
              <a:r>
                <a:rPr lang="en-US" sz="1400" dirty="0"/>
                <a:t>Time since last exposure</a:t>
              </a:r>
            </a:p>
          </p:txBody>
        </p:sp>
      </p:grpSp>
      <p:sp>
        <p:nvSpPr>
          <p:cNvPr id="39" name="Rectangle 38">
            <a:extLst>
              <a:ext uri="{FF2B5EF4-FFF2-40B4-BE49-F238E27FC236}">
                <a16:creationId xmlns:a16="http://schemas.microsoft.com/office/drawing/2014/main" id="{F1FCDD31-F1C3-033E-30FA-C2D64D7FA19E}"/>
              </a:ext>
            </a:extLst>
          </p:cNvPr>
          <p:cNvSpPr/>
          <p:nvPr/>
        </p:nvSpPr>
        <p:spPr>
          <a:xfrm>
            <a:off x="4721516" y="325464"/>
            <a:ext cx="3845834" cy="172806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Slide Number Placeholder 42">
            <a:extLst>
              <a:ext uri="{FF2B5EF4-FFF2-40B4-BE49-F238E27FC236}">
                <a16:creationId xmlns:a16="http://schemas.microsoft.com/office/drawing/2014/main" id="{7D17FF92-5E52-AADA-207A-3432F9807A77}"/>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37</a:t>
            </a:fld>
            <a:endParaRPr lang="en-US"/>
          </a:p>
        </p:txBody>
      </p:sp>
    </p:spTree>
    <p:extLst>
      <p:ext uri="{BB962C8B-B14F-4D97-AF65-F5344CB8AC3E}">
        <p14:creationId xmlns:p14="http://schemas.microsoft.com/office/powerpoint/2010/main" val="195783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D683B398-31F7-DDFB-38A4-0E1B7A764DC5}"/>
              </a:ext>
            </a:extLst>
          </p:cNvPr>
          <p:cNvPicPr>
            <a:picLocks noChangeAspect="1"/>
          </p:cNvPicPr>
          <p:nvPr/>
        </p:nvPicPr>
        <p:blipFill>
          <a:blip r:embed="rId3"/>
          <a:stretch>
            <a:fillRect/>
          </a:stretch>
        </p:blipFill>
        <p:spPr>
          <a:xfrm>
            <a:off x="8748795" y="3822055"/>
            <a:ext cx="2839464" cy="2881935"/>
          </a:xfrm>
          <a:prstGeom prst="rect">
            <a:avLst/>
          </a:prstGeom>
        </p:spPr>
      </p:pic>
      <p:sp>
        <p:nvSpPr>
          <p:cNvPr id="3" name="TextBox 2">
            <a:extLst>
              <a:ext uri="{FF2B5EF4-FFF2-40B4-BE49-F238E27FC236}">
                <a16:creationId xmlns:a16="http://schemas.microsoft.com/office/drawing/2014/main" id="{95ACE735-7151-B983-B10B-DF1A181773E7}"/>
              </a:ext>
            </a:extLst>
          </p:cNvPr>
          <p:cNvSpPr txBox="1"/>
          <p:nvPr/>
        </p:nvSpPr>
        <p:spPr>
          <a:xfrm>
            <a:off x="4702433" y="430320"/>
            <a:ext cx="3906628" cy="584775"/>
          </a:xfrm>
          <a:prstGeom prst="rect">
            <a:avLst/>
          </a:prstGeom>
          <a:noFill/>
        </p:spPr>
        <p:txBody>
          <a:bodyPr wrap="square">
            <a:spAutoFit/>
          </a:bodyPr>
          <a:lstStyle/>
          <a:p>
            <a:pPr algn="ctr" rtl="0" fontAlgn="t">
              <a:spcBef>
                <a:spcPts val="0"/>
              </a:spcBef>
              <a:spcAft>
                <a:spcPts val="0"/>
              </a:spcAft>
            </a:pPr>
            <a:r>
              <a:rPr lang="en-US" sz="1600" b="0" i="0" u="none" strike="noStrike" dirty="0">
                <a:solidFill>
                  <a:srgbClr val="000000"/>
                </a:solidFill>
                <a:effectLst/>
              </a:rPr>
              <a:t>The </a:t>
            </a:r>
            <a:r>
              <a:rPr lang="en-US" sz="1600" b="1" i="0" u="none" strike="noStrike" dirty="0">
                <a:solidFill>
                  <a:srgbClr val="000000"/>
                </a:solidFill>
                <a:effectLst/>
              </a:rPr>
              <a:t>immunity model </a:t>
            </a:r>
            <a:r>
              <a:rPr lang="en-US" sz="1600" b="0" i="0" u="none" strike="noStrike" dirty="0">
                <a:solidFill>
                  <a:srgbClr val="000000"/>
                </a:solidFill>
                <a:effectLst/>
              </a:rPr>
              <a:t>determines whether an exposure event is successful</a:t>
            </a:r>
            <a:endParaRPr lang="en-US" sz="3600" dirty="0">
              <a:effectLst/>
            </a:endParaRPr>
          </a:p>
        </p:txBody>
      </p:sp>
      <p:pic>
        <p:nvPicPr>
          <p:cNvPr id="9" name="Picture 8" descr="Text&#10;&#10;Description automatically generated with medium confidence">
            <a:extLst>
              <a:ext uri="{FF2B5EF4-FFF2-40B4-BE49-F238E27FC236}">
                <a16:creationId xmlns:a16="http://schemas.microsoft.com/office/drawing/2014/main" id="{1775A9B4-EA39-5E8F-648E-D913E84162BC}"/>
              </a:ext>
            </a:extLst>
          </p:cNvPr>
          <p:cNvPicPr>
            <a:picLocks noChangeAspect="1"/>
          </p:cNvPicPr>
          <p:nvPr/>
        </p:nvPicPr>
        <p:blipFill>
          <a:blip r:embed="rId4"/>
          <a:stretch>
            <a:fillRect/>
          </a:stretch>
        </p:blipFill>
        <p:spPr>
          <a:xfrm>
            <a:off x="5499414" y="1187105"/>
            <a:ext cx="2312666" cy="671757"/>
          </a:xfrm>
          <a:prstGeom prst="rect">
            <a:avLst/>
          </a:prstGeom>
        </p:spPr>
      </p:pic>
      <p:sp>
        <p:nvSpPr>
          <p:cNvPr id="39" name="Rectangle 38">
            <a:extLst>
              <a:ext uri="{FF2B5EF4-FFF2-40B4-BE49-F238E27FC236}">
                <a16:creationId xmlns:a16="http://schemas.microsoft.com/office/drawing/2014/main" id="{F1FCDD31-F1C3-033E-30FA-C2D64D7FA19E}"/>
              </a:ext>
            </a:extLst>
          </p:cNvPr>
          <p:cNvSpPr/>
          <p:nvPr/>
        </p:nvSpPr>
        <p:spPr>
          <a:xfrm>
            <a:off x="4721516" y="325464"/>
            <a:ext cx="3845834" cy="172806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ACA4A79F-644F-DA80-9E4E-87F22E55BC66}"/>
              </a:ext>
            </a:extLst>
          </p:cNvPr>
          <p:cNvPicPr>
            <a:picLocks noChangeAspect="1"/>
          </p:cNvPicPr>
          <p:nvPr/>
        </p:nvPicPr>
        <p:blipFill>
          <a:blip r:embed="rId5"/>
          <a:stretch>
            <a:fillRect/>
          </a:stretch>
        </p:blipFill>
        <p:spPr>
          <a:xfrm>
            <a:off x="137367" y="4871128"/>
            <a:ext cx="6891147" cy="777355"/>
          </a:xfrm>
          <a:prstGeom prst="rect">
            <a:avLst/>
          </a:prstGeom>
        </p:spPr>
      </p:pic>
      <p:sp>
        <p:nvSpPr>
          <p:cNvPr id="42" name="TextBox 41">
            <a:extLst>
              <a:ext uri="{FF2B5EF4-FFF2-40B4-BE49-F238E27FC236}">
                <a16:creationId xmlns:a16="http://schemas.microsoft.com/office/drawing/2014/main" id="{D1981002-7FE5-0EB3-FF3D-644D1A84D717}"/>
              </a:ext>
            </a:extLst>
          </p:cNvPr>
          <p:cNvSpPr txBox="1"/>
          <p:nvPr/>
        </p:nvSpPr>
        <p:spPr>
          <a:xfrm>
            <a:off x="0" y="6611779"/>
            <a:ext cx="6934200" cy="246221"/>
          </a:xfrm>
          <a:prstGeom prst="rect">
            <a:avLst/>
          </a:prstGeom>
          <a:noFill/>
        </p:spPr>
        <p:txBody>
          <a:bodyPr wrap="square" rtlCol="0">
            <a:spAutoFit/>
          </a:bodyPr>
          <a:lstStyle/>
          <a:p>
            <a:r>
              <a:rPr lang="en-US" sz="1000" i="1" dirty="0"/>
              <a:t>Hobson et al. 1972 J </a:t>
            </a:r>
            <a:r>
              <a:rPr lang="en-US" sz="1000" i="1" dirty="0" err="1"/>
              <a:t>Hyg</a:t>
            </a:r>
            <a:r>
              <a:rPr lang="en-US" sz="1000" i="1" dirty="0"/>
              <a:t> (</a:t>
            </a:r>
            <a:r>
              <a:rPr lang="en-US" sz="1000" i="1" dirty="0" err="1"/>
              <a:t>Lond</a:t>
            </a:r>
            <a:r>
              <a:rPr lang="en-US" sz="1000" i="1" dirty="0"/>
              <a:t>) https://</a:t>
            </a:r>
            <a:r>
              <a:rPr lang="en-US" sz="1000" i="1" dirty="0" err="1"/>
              <a:t>doi.org</a:t>
            </a:r>
            <a:r>
              <a:rPr lang="en-US" sz="1000" i="1" dirty="0"/>
              <a:t>/10.1017%2Fs0022172400022610</a:t>
            </a:r>
          </a:p>
        </p:txBody>
      </p:sp>
      <p:pic>
        <p:nvPicPr>
          <p:cNvPr id="2" name="Picture 1" descr="Diagram&#10;&#10;Description automatically generated">
            <a:extLst>
              <a:ext uri="{FF2B5EF4-FFF2-40B4-BE49-F238E27FC236}">
                <a16:creationId xmlns:a16="http://schemas.microsoft.com/office/drawing/2014/main" id="{C858F127-BA18-6546-3029-C6AE6688E05F}"/>
              </a:ext>
            </a:extLst>
          </p:cNvPr>
          <p:cNvPicPr>
            <a:picLocks noChangeAspect="1"/>
          </p:cNvPicPr>
          <p:nvPr/>
        </p:nvPicPr>
        <p:blipFill rotWithShape="1">
          <a:blip r:embed="rId6"/>
          <a:srcRect b="54445"/>
          <a:stretch/>
        </p:blipFill>
        <p:spPr>
          <a:xfrm>
            <a:off x="105855" y="161445"/>
            <a:ext cx="3477086" cy="1217904"/>
          </a:xfrm>
          <a:prstGeom prst="rect">
            <a:avLst/>
          </a:prstGeom>
        </p:spPr>
      </p:pic>
      <p:grpSp>
        <p:nvGrpSpPr>
          <p:cNvPr id="4" name="Group 3">
            <a:extLst>
              <a:ext uri="{FF2B5EF4-FFF2-40B4-BE49-F238E27FC236}">
                <a16:creationId xmlns:a16="http://schemas.microsoft.com/office/drawing/2014/main" id="{E28E3374-9614-749C-9619-3C06CABE68E1}"/>
              </a:ext>
            </a:extLst>
          </p:cNvPr>
          <p:cNvGrpSpPr/>
          <p:nvPr/>
        </p:nvGrpSpPr>
        <p:grpSpPr>
          <a:xfrm>
            <a:off x="1345941" y="3006913"/>
            <a:ext cx="10619611" cy="1311591"/>
            <a:chOff x="2472856" y="3833679"/>
            <a:chExt cx="10619611" cy="1311591"/>
          </a:xfrm>
        </p:grpSpPr>
        <p:cxnSp>
          <p:nvCxnSpPr>
            <p:cNvPr id="5" name="Straight Arrow Connector 4">
              <a:extLst>
                <a:ext uri="{FF2B5EF4-FFF2-40B4-BE49-F238E27FC236}">
                  <a16:creationId xmlns:a16="http://schemas.microsoft.com/office/drawing/2014/main" id="{069FF8C0-9397-FA4A-6905-874071617962}"/>
                </a:ext>
              </a:extLst>
            </p:cNvPr>
            <p:cNvCxnSpPr/>
            <p:nvPr/>
          </p:nvCxnSpPr>
          <p:spPr>
            <a:xfrm>
              <a:off x="3340757" y="4494933"/>
              <a:ext cx="8391460" cy="0"/>
            </a:xfrm>
            <a:prstGeom prst="straightConnector1">
              <a:avLst/>
            </a:prstGeom>
            <a:ln w="88900">
              <a:solidFill>
                <a:srgbClr val="C35757"/>
              </a:solidFill>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B492EF85-1DF5-33D0-F7F3-6F33EF0DC01B}"/>
                </a:ext>
              </a:extLst>
            </p:cNvPr>
            <p:cNvSpPr txBox="1"/>
            <p:nvPr/>
          </p:nvSpPr>
          <p:spPr>
            <a:xfrm>
              <a:off x="5649959" y="4599437"/>
              <a:ext cx="3451446" cy="307777"/>
            </a:xfrm>
            <a:prstGeom prst="rect">
              <a:avLst/>
            </a:prstGeom>
            <a:noFill/>
          </p:spPr>
          <p:txBody>
            <a:bodyPr wrap="square" rtlCol="0">
              <a:spAutoFit/>
            </a:bodyPr>
            <a:lstStyle/>
            <a:p>
              <a:pPr algn="ctr"/>
              <a:r>
                <a:rPr lang="en-US" sz="1400" b="1" dirty="0"/>
                <a:t>Varying levels of complexity </a:t>
              </a:r>
            </a:p>
          </p:txBody>
        </p:sp>
        <p:sp>
          <p:nvSpPr>
            <p:cNvPr id="7" name="TextBox 6">
              <a:extLst>
                <a:ext uri="{FF2B5EF4-FFF2-40B4-BE49-F238E27FC236}">
                  <a16:creationId xmlns:a16="http://schemas.microsoft.com/office/drawing/2014/main" id="{7D4730F0-2286-3530-5508-7CBD3803973C}"/>
                </a:ext>
              </a:extLst>
            </p:cNvPr>
            <p:cNvSpPr txBox="1"/>
            <p:nvPr/>
          </p:nvSpPr>
          <p:spPr>
            <a:xfrm>
              <a:off x="6010841" y="3833679"/>
              <a:ext cx="3503261" cy="307777"/>
            </a:xfrm>
            <a:prstGeom prst="rect">
              <a:avLst/>
            </a:prstGeom>
            <a:noFill/>
          </p:spPr>
          <p:txBody>
            <a:bodyPr wrap="square" rtlCol="0">
              <a:spAutoFit/>
            </a:bodyPr>
            <a:lstStyle/>
            <a:p>
              <a:r>
                <a:rPr lang="en-US" sz="1400" dirty="0"/>
                <a:t>Vaccination schedule and eligibility</a:t>
              </a:r>
            </a:p>
          </p:txBody>
        </p:sp>
        <p:sp>
          <p:nvSpPr>
            <p:cNvPr id="8" name="TextBox 7">
              <a:extLst>
                <a:ext uri="{FF2B5EF4-FFF2-40B4-BE49-F238E27FC236}">
                  <a16:creationId xmlns:a16="http://schemas.microsoft.com/office/drawing/2014/main" id="{17B95D1C-2877-C883-B1B2-2FA3F0E6FDA7}"/>
                </a:ext>
              </a:extLst>
            </p:cNvPr>
            <p:cNvSpPr txBox="1"/>
            <p:nvPr/>
          </p:nvSpPr>
          <p:spPr>
            <a:xfrm>
              <a:off x="3942385" y="4093659"/>
              <a:ext cx="3368317" cy="307777"/>
            </a:xfrm>
            <a:prstGeom prst="rect">
              <a:avLst/>
            </a:prstGeom>
            <a:noFill/>
          </p:spPr>
          <p:txBody>
            <a:bodyPr wrap="square" rtlCol="0">
              <a:spAutoFit/>
            </a:bodyPr>
            <a:lstStyle/>
            <a:p>
              <a:r>
                <a:rPr lang="en-US" sz="1400" dirty="0"/>
                <a:t>Ceiling on successful events</a:t>
              </a:r>
            </a:p>
          </p:txBody>
        </p:sp>
        <p:sp>
          <p:nvSpPr>
            <p:cNvPr id="11" name="TextBox 10">
              <a:extLst>
                <a:ext uri="{FF2B5EF4-FFF2-40B4-BE49-F238E27FC236}">
                  <a16:creationId xmlns:a16="http://schemas.microsoft.com/office/drawing/2014/main" id="{5384D285-D86F-EAB7-4791-2F99A35753BF}"/>
                </a:ext>
              </a:extLst>
            </p:cNvPr>
            <p:cNvSpPr txBox="1"/>
            <p:nvPr/>
          </p:nvSpPr>
          <p:spPr>
            <a:xfrm>
              <a:off x="2472856" y="3833679"/>
              <a:ext cx="2199608" cy="307777"/>
            </a:xfrm>
            <a:prstGeom prst="rect">
              <a:avLst/>
            </a:prstGeom>
            <a:noFill/>
          </p:spPr>
          <p:txBody>
            <a:bodyPr wrap="square" rtlCol="0">
              <a:spAutoFit/>
            </a:bodyPr>
            <a:lstStyle/>
            <a:p>
              <a:r>
                <a:rPr lang="en-US" sz="1400" dirty="0"/>
                <a:t>All exposures successful</a:t>
              </a:r>
            </a:p>
          </p:txBody>
        </p:sp>
        <p:sp>
          <p:nvSpPr>
            <p:cNvPr id="12" name="TextBox 11">
              <a:extLst>
                <a:ext uri="{FF2B5EF4-FFF2-40B4-BE49-F238E27FC236}">
                  <a16:creationId xmlns:a16="http://schemas.microsoft.com/office/drawing/2014/main" id="{30C0AF09-4D90-64C9-015A-EA16A5F0C741}"/>
                </a:ext>
              </a:extLst>
            </p:cNvPr>
            <p:cNvSpPr txBox="1"/>
            <p:nvPr/>
          </p:nvSpPr>
          <p:spPr>
            <a:xfrm>
              <a:off x="9719144" y="3843137"/>
              <a:ext cx="3373323" cy="307777"/>
            </a:xfrm>
            <a:prstGeom prst="rect">
              <a:avLst/>
            </a:prstGeom>
            <a:noFill/>
          </p:spPr>
          <p:txBody>
            <a:bodyPr wrap="square" rtlCol="0">
              <a:spAutoFit/>
            </a:bodyPr>
            <a:lstStyle/>
            <a:p>
              <a:r>
                <a:rPr lang="en-US" sz="1400" dirty="0"/>
                <a:t>Biomarker mediated protection</a:t>
              </a:r>
            </a:p>
          </p:txBody>
        </p:sp>
        <p:sp>
          <p:nvSpPr>
            <p:cNvPr id="14" name="TextBox 13">
              <a:extLst>
                <a:ext uri="{FF2B5EF4-FFF2-40B4-BE49-F238E27FC236}">
                  <a16:creationId xmlns:a16="http://schemas.microsoft.com/office/drawing/2014/main" id="{A1BBA7D4-1375-651A-5524-3B83F4959B94}"/>
                </a:ext>
              </a:extLst>
            </p:cNvPr>
            <p:cNvSpPr txBox="1"/>
            <p:nvPr/>
          </p:nvSpPr>
          <p:spPr>
            <a:xfrm>
              <a:off x="2676214" y="4581532"/>
              <a:ext cx="1329085" cy="523220"/>
            </a:xfrm>
            <a:prstGeom prst="rect">
              <a:avLst/>
            </a:prstGeom>
            <a:noFill/>
          </p:spPr>
          <p:txBody>
            <a:bodyPr wrap="square" rtlCol="0">
              <a:spAutoFit/>
            </a:bodyPr>
            <a:lstStyle/>
            <a:p>
              <a:pPr algn="ctr"/>
              <a:r>
                <a:rPr lang="en-US" sz="1400" i="1" dirty="0"/>
                <a:t>Simplest model</a:t>
              </a:r>
            </a:p>
          </p:txBody>
        </p:sp>
        <p:sp>
          <p:nvSpPr>
            <p:cNvPr id="15" name="TextBox 14">
              <a:extLst>
                <a:ext uri="{FF2B5EF4-FFF2-40B4-BE49-F238E27FC236}">
                  <a16:creationId xmlns:a16="http://schemas.microsoft.com/office/drawing/2014/main" id="{01258A4C-863F-FAFB-45E6-A1348CCA26D2}"/>
                </a:ext>
              </a:extLst>
            </p:cNvPr>
            <p:cNvSpPr txBox="1"/>
            <p:nvPr/>
          </p:nvSpPr>
          <p:spPr>
            <a:xfrm>
              <a:off x="10862915" y="4622050"/>
              <a:ext cx="1329085" cy="523220"/>
            </a:xfrm>
            <a:prstGeom prst="rect">
              <a:avLst/>
            </a:prstGeom>
            <a:noFill/>
          </p:spPr>
          <p:txBody>
            <a:bodyPr wrap="square" rtlCol="0">
              <a:spAutoFit/>
            </a:bodyPr>
            <a:lstStyle/>
            <a:p>
              <a:pPr algn="ctr"/>
              <a:r>
                <a:rPr lang="en-US" sz="1400" i="1" dirty="0"/>
                <a:t>Complex model</a:t>
              </a:r>
            </a:p>
          </p:txBody>
        </p:sp>
        <p:sp>
          <p:nvSpPr>
            <p:cNvPr id="16" name="TextBox 15">
              <a:extLst>
                <a:ext uri="{FF2B5EF4-FFF2-40B4-BE49-F238E27FC236}">
                  <a16:creationId xmlns:a16="http://schemas.microsoft.com/office/drawing/2014/main" id="{208306FB-1F93-3A14-2CA3-BF0950A4D714}"/>
                </a:ext>
              </a:extLst>
            </p:cNvPr>
            <p:cNvSpPr txBox="1"/>
            <p:nvPr/>
          </p:nvSpPr>
          <p:spPr>
            <a:xfrm>
              <a:off x="8330934" y="4113769"/>
              <a:ext cx="3373323" cy="307777"/>
            </a:xfrm>
            <a:prstGeom prst="rect">
              <a:avLst/>
            </a:prstGeom>
            <a:noFill/>
          </p:spPr>
          <p:txBody>
            <a:bodyPr wrap="square" rtlCol="0">
              <a:spAutoFit/>
            </a:bodyPr>
            <a:lstStyle/>
            <a:p>
              <a:r>
                <a:rPr lang="en-US" sz="1400" dirty="0"/>
                <a:t>Time since last exposure</a:t>
              </a:r>
            </a:p>
          </p:txBody>
        </p:sp>
      </p:grpSp>
      <p:sp>
        <p:nvSpPr>
          <p:cNvPr id="17" name="Slide Number Placeholder 16">
            <a:extLst>
              <a:ext uri="{FF2B5EF4-FFF2-40B4-BE49-F238E27FC236}">
                <a16:creationId xmlns:a16="http://schemas.microsoft.com/office/drawing/2014/main" id="{09E1E549-C0C9-EEC7-D262-D291A65717A4}"/>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38</a:t>
            </a:fld>
            <a:endParaRPr lang="en-US"/>
          </a:p>
        </p:txBody>
      </p:sp>
    </p:spTree>
    <p:extLst>
      <p:ext uri="{BB962C8B-B14F-4D97-AF65-F5344CB8AC3E}">
        <p14:creationId xmlns:p14="http://schemas.microsoft.com/office/powerpoint/2010/main" val="3795730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CB6C2D-287A-A46F-878E-67911D93AF52}"/>
              </a:ext>
            </a:extLst>
          </p:cNvPr>
          <p:cNvPicPr>
            <a:picLocks noChangeAspect="1"/>
          </p:cNvPicPr>
          <p:nvPr/>
        </p:nvPicPr>
        <p:blipFill>
          <a:blip r:embed="rId2"/>
          <a:stretch>
            <a:fillRect/>
          </a:stretch>
        </p:blipFill>
        <p:spPr>
          <a:xfrm>
            <a:off x="318524" y="652796"/>
            <a:ext cx="11078623" cy="3186548"/>
          </a:xfrm>
          <a:prstGeom prst="rect">
            <a:avLst/>
          </a:prstGeom>
        </p:spPr>
      </p:pic>
      <p:pic>
        <p:nvPicPr>
          <p:cNvPr id="4" name="Picture 3">
            <a:extLst>
              <a:ext uri="{FF2B5EF4-FFF2-40B4-BE49-F238E27FC236}">
                <a16:creationId xmlns:a16="http://schemas.microsoft.com/office/drawing/2014/main" id="{24EF520F-2A28-4C36-A964-6BD9EEFFCE5F}"/>
              </a:ext>
            </a:extLst>
          </p:cNvPr>
          <p:cNvPicPr>
            <a:picLocks noChangeAspect="1"/>
          </p:cNvPicPr>
          <p:nvPr/>
        </p:nvPicPr>
        <p:blipFill>
          <a:blip r:embed="rId3"/>
          <a:stretch>
            <a:fillRect/>
          </a:stretch>
        </p:blipFill>
        <p:spPr>
          <a:xfrm>
            <a:off x="6560624" y="2718779"/>
            <a:ext cx="5360465" cy="4023360"/>
          </a:xfrm>
          <a:prstGeom prst="rect">
            <a:avLst/>
          </a:prstGeom>
        </p:spPr>
      </p:pic>
      <p:sp>
        <p:nvSpPr>
          <p:cNvPr id="7" name="Slide Number Placeholder 6">
            <a:extLst>
              <a:ext uri="{FF2B5EF4-FFF2-40B4-BE49-F238E27FC236}">
                <a16:creationId xmlns:a16="http://schemas.microsoft.com/office/drawing/2014/main" id="{7777939F-57CA-371A-126A-EFC0801E0071}"/>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39</a:t>
            </a:fld>
            <a:endParaRPr lang="en-US"/>
          </a:p>
        </p:txBody>
      </p:sp>
    </p:spTree>
    <p:extLst>
      <p:ext uri="{BB962C8B-B14F-4D97-AF65-F5344CB8AC3E}">
        <p14:creationId xmlns:p14="http://schemas.microsoft.com/office/powerpoint/2010/main" val="236891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6267A-B6A5-6FC3-B4F1-09915DF91615}"/>
              </a:ext>
            </a:extLst>
          </p:cNvPr>
          <p:cNvSpPr>
            <a:spLocks noGrp="1"/>
          </p:cNvSpPr>
          <p:nvPr>
            <p:ph type="title"/>
          </p:nvPr>
        </p:nvSpPr>
        <p:spPr>
          <a:xfrm>
            <a:off x="250371" y="127680"/>
            <a:ext cx="10515600" cy="1325563"/>
          </a:xfrm>
        </p:spPr>
        <p:txBody>
          <a:bodyPr/>
          <a:lstStyle/>
          <a:p>
            <a:r>
              <a:rPr lang="en-US" dirty="0"/>
              <a:t>Questions we’d like to answer with serological data</a:t>
            </a:r>
          </a:p>
        </p:txBody>
      </p:sp>
      <p:sp>
        <p:nvSpPr>
          <p:cNvPr id="3" name="Content Placeholder 2">
            <a:extLst>
              <a:ext uri="{FF2B5EF4-FFF2-40B4-BE49-F238E27FC236}">
                <a16:creationId xmlns:a16="http://schemas.microsoft.com/office/drawing/2014/main" id="{3FBF5197-8A61-6689-E127-4B670EBFDD02}"/>
              </a:ext>
            </a:extLst>
          </p:cNvPr>
          <p:cNvSpPr>
            <a:spLocks noGrp="1"/>
          </p:cNvSpPr>
          <p:nvPr>
            <p:ph idx="1"/>
          </p:nvPr>
        </p:nvSpPr>
        <p:spPr>
          <a:xfrm>
            <a:off x="838200" y="934627"/>
            <a:ext cx="10515600" cy="5102918"/>
          </a:xfrm>
        </p:spPr>
        <p:txBody>
          <a:bodyPr>
            <a:normAutofit lnSpcReduction="10000"/>
          </a:bodyPr>
          <a:lstStyle/>
          <a:p>
            <a:pPr marL="285750" indent="-285750">
              <a:spcBef>
                <a:spcPts val="1200"/>
              </a:spcBef>
              <a:buFont typeface="Arial" panose="020B0604020202020204" pitchFamily="34" charset="0"/>
              <a:buChar char="•"/>
            </a:pPr>
            <a:r>
              <a:rPr lang="en-US" sz="1600" b="1" dirty="0">
                <a:solidFill>
                  <a:schemeClr val="accent6"/>
                </a:solidFill>
              </a:rPr>
              <a:t>Serostatus</a:t>
            </a:r>
            <a:r>
              <a:rPr lang="en-US" sz="1600" dirty="0"/>
              <a:t> – was this person previously infected? </a:t>
            </a:r>
          </a:p>
          <a:p>
            <a:pPr marL="285750" indent="-285750">
              <a:spcBef>
                <a:spcPts val="1200"/>
              </a:spcBef>
              <a:buFont typeface="Arial" panose="020B0604020202020204" pitchFamily="34" charset="0"/>
              <a:buChar char="•"/>
            </a:pPr>
            <a:r>
              <a:rPr lang="en-US" sz="1600" dirty="0"/>
              <a:t>What is the </a:t>
            </a:r>
            <a:r>
              <a:rPr lang="en-US" sz="1600" b="1" dirty="0">
                <a:solidFill>
                  <a:schemeClr val="accent6"/>
                </a:solidFill>
              </a:rPr>
              <a:t>time-since-infection </a:t>
            </a:r>
            <a:r>
              <a:rPr lang="en-US" sz="1600" dirty="0"/>
              <a:t>of a sample?</a:t>
            </a:r>
          </a:p>
          <a:p>
            <a:pPr lvl="2">
              <a:spcBef>
                <a:spcPts val="1200"/>
              </a:spcBef>
            </a:pPr>
            <a:r>
              <a:rPr lang="en-US" sz="1200" dirty="0"/>
              <a:t>Back-calculated infection time from magnitude</a:t>
            </a:r>
          </a:p>
          <a:p>
            <a:pPr lvl="2">
              <a:spcBef>
                <a:spcPts val="1200"/>
              </a:spcBef>
            </a:pPr>
            <a:r>
              <a:rPr lang="en-US" sz="1200" dirty="0"/>
              <a:t>First in HIV based on algorithms/combinations of assays, now across human and wildlife </a:t>
            </a:r>
            <a:r>
              <a:rPr lang="en-US" sz="1200" dirty="0" err="1"/>
              <a:t>seroepi</a:t>
            </a:r>
            <a:endParaRPr lang="en-US" sz="1200" dirty="0"/>
          </a:p>
          <a:p>
            <a:pPr marL="285750" indent="-285750">
              <a:spcBef>
                <a:spcPts val="1200"/>
              </a:spcBef>
              <a:buFont typeface="Arial" panose="020B0604020202020204" pitchFamily="34" charset="0"/>
              <a:buChar char="•"/>
            </a:pPr>
            <a:r>
              <a:rPr lang="en-US" sz="1600" dirty="0"/>
              <a:t>What were the historical </a:t>
            </a:r>
            <a:r>
              <a:rPr lang="en-US" sz="1600" b="1" dirty="0">
                <a:solidFill>
                  <a:schemeClr val="accent6"/>
                </a:solidFill>
              </a:rPr>
              <a:t>dynamics</a:t>
            </a:r>
            <a:r>
              <a:rPr lang="en-US" sz="1600" dirty="0"/>
              <a:t> (infections, vaccination </a:t>
            </a:r>
            <a:r>
              <a:rPr lang="en-US" sz="1600" dirty="0" err="1"/>
              <a:t>etc</a:t>
            </a:r>
            <a:r>
              <a:rPr lang="en-US" sz="1600" dirty="0"/>
              <a:t>) which led to the current serological landscape? </a:t>
            </a:r>
          </a:p>
          <a:p>
            <a:pPr lvl="2">
              <a:spcBef>
                <a:spcPts val="1200"/>
              </a:spcBef>
            </a:pPr>
            <a:r>
              <a:rPr lang="en-US" sz="1200" dirty="0"/>
              <a:t>Aggregation of times-since-infection, many links to survival analysis</a:t>
            </a:r>
          </a:p>
          <a:p>
            <a:pPr lvl="2">
              <a:spcBef>
                <a:spcPts val="1200"/>
              </a:spcBef>
            </a:pPr>
            <a:r>
              <a:rPr lang="en-US" sz="1200" dirty="0"/>
              <a:t>Many methods rely on age as the time dimension (assume constant or simple FOI)</a:t>
            </a:r>
          </a:p>
          <a:p>
            <a:pPr lvl="2">
              <a:spcBef>
                <a:spcPts val="1200"/>
              </a:spcBef>
            </a:pPr>
            <a:r>
              <a:rPr lang="en-US" sz="1200" dirty="0"/>
              <a:t>Can use age and real-time information</a:t>
            </a:r>
          </a:p>
          <a:p>
            <a:pPr marL="285750" indent="-285750">
              <a:spcBef>
                <a:spcPts val="1200"/>
              </a:spcBef>
              <a:buFont typeface="Arial" panose="020B0604020202020204" pitchFamily="34" charset="0"/>
              <a:buChar char="•"/>
            </a:pPr>
            <a:r>
              <a:rPr lang="en-US" sz="1600" dirty="0"/>
              <a:t>What can we learn about </a:t>
            </a:r>
            <a:r>
              <a:rPr lang="en-US" sz="1600" b="1" dirty="0">
                <a:solidFill>
                  <a:schemeClr val="accent6"/>
                </a:solidFill>
              </a:rPr>
              <a:t>immunological mechanisms </a:t>
            </a:r>
            <a:r>
              <a:rPr lang="en-US" sz="1600" dirty="0"/>
              <a:t>based on the distribution of biomarker levels?</a:t>
            </a:r>
          </a:p>
          <a:p>
            <a:pPr lvl="2">
              <a:spcBef>
                <a:spcPts val="1200"/>
              </a:spcBef>
            </a:pPr>
            <a:r>
              <a:rPr lang="en-US" sz="1200" dirty="0"/>
              <a:t>Cohort studies, animal models, human challenge studies </a:t>
            </a:r>
          </a:p>
          <a:p>
            <a:pPr marL="285750" indent="-285750">
              <a:spcBef>
                <a:spcPts val="1200"/>
              </a:spcBef>
              <a:buFont typeface="Arial" panose="020B0604020202020204" pitchFamily="34" charset="0"/>
              <a:buChar char="•"/>
            </a:pPr>
            <a:r>
              <a:rPr lang="en-US" sz="1600" dirty="0"/>
              <a:t>Can we infer </a:t>
            </a:r>
            <a:r>
              <a:rPr lang="en-US" sz="1600" b="1" dirty="0">
                <a:solidFill>
                  <a:schemeClr val="accent6"/>
                </a:solidFill>
              </a:rPr>
              <a:t>correlates of protection</a:t>
            </a:r>
            <a:r>
              <a:rPr lang="en-US" sz="1600" dirty="0"/>
              <a:t>?</a:t>
            </a:r>
          </a:p>
          <a:p>
            <a:pPr lvl="2">
              <a:spcBef>
                <a:spcPts val="1200"/>
              </a:spcBef>
            </a:pPr>
            <a:r>
              <a:rPr lang="en-US" sz="1200" dirty="0"/>
              <a:t>Event rate as function of something measurable</a:t>
            </a:r>
          </a:p>
          <a:p>
            <a:pPr marL="285750" indent="-285750">
              <a:spcBef>
                <a:spcPts val="1200"/>
              </a:spcBef>
              <a:buFont typeface="Arial" panose="020B0604020202020204" pitchFamily="34" charset="0"/>
              <a:buChar char="•"/>
            </a:pPr>
            <a:r>
              <a:rPr lang="en-US" sz="1600" dirty="0"/>
              <a:t>Can we quantify the current </a:t>
            </a:r>
            <a:r>
              <a:rPr lang="en-US" sz="1600" b="1" dirty="0">
                <a:solidFill>
                  <a:schemeClr val="accent6"/>
                </a:solidFill>
              </a:rPr>
              <a:t>immune landscape </a:t>
            </a:r>
            <a:r>
              <a:rPr lang="en-US" sz="1600" dirty="0"/>
              <a:t>of a particular pathogen?</a:t>
            </a:r>
          </a:p>
          <a:p>
            <a:pPr lvl="2">
              <a:spcBef>
                <a:spcPts val="1200"/>
              </a:spcBef>
            </a:pPr>
            <a:r>
              <a:rPr lang="en-US" sz="1200" dirty="0"/>
              <a:t>Antibody landscapes across antigenic space</a:t>
            </a:r>
          </a:p>
          <a:p>
            <a:pPr lvl="2">
              <a:spcBef>
                <a:spcPts val="1200"/>
              </a:spcBef>
            </a:pPr>
            <a:r>
              <a:rPr lang="en-US" sz="1200" dirty="0"/>
              <a:t>Vaccination coverage</a:t>
            </a:r>
          </a:p>
        </p:txBody>
      </p:sp>
      <p:sp>
        <p:nvSpPr>
          <p:cNvPr id="4" name="Slide Number Placeholder 3">
            <a:extLst>
              <a:ext uri="{FF2B5EF4-FFF2-40B4-BE49-F238E27FC236}">
                <a16:creationId xmlns:a16="http://schemas.microsoft.com/office/drawing/2014/main" id="{E53B8310-8A7E-F85D-346A-04701F3F9971}"/>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4</a:t>
            </a:fld>
            <a:endParaRPr lang="en-US"/>
          </a:p>
        </p:txBody>
      </p:sp>
      <p:sp>
        <p:nvSpPr>
          <p:cNvPr id="5" name="TextBox 4">
            <a:extLst>
              <a:ext uri="{FF2B5EF4-FFF2-40B4-BE49-F238E27FC236}">
                <a16:creationId xmlns:a16="http://schemas.microsoft.com/office/drawing/2014/main" id="{F6112553-3DA5-D7D8-85B3-E291AAD3362D}"/>
              </a:ext>
            </a:extLst>
          </p:cNvPr>
          <p:cNvSpPr txBox="1"/>
          <p:nvPr/>
        </p:nvSpPr>
        <p:spPr>
          <a:xfrm>
            <a:off x="-891263" y="6526203"/>
            <a:ext cx="4613031" cy="261610"/>
          </a:xfrm>
          <a:prstGeom prst="rect">
            <a:avLst/>
          </a:prstGeom>
          <a:noFill/>
        </p:spPr>
        <p:txBody>
          <a:bodyPr wrap="square" rtlCol="0">
            <a:spAutoFit/>
          </a:bodyPr>
          <a:lstStyle/>
          <a:p>
            <a:pPr algn="r"/>
            <a:r>
              <a:rPr lang="en-GB" sz="1100" b="0" i="1" dirty="0">
                <a:solidFill>
                  <a:srgbClr val="333333"/>
                </a:solidFill>
                <a:effectLst/>
              </a:rPr>
              <a:t>Hay, J., Routledge, I., &amp; Takahashi, S. 2023. </a:t>
            </a:r>
            <a:r>
              <a:rPr lang="en-GB" sz="1100" b="0" i="1" dirty="0" err="1">
                <a:solidFill>
                  <a:srgbClr val="333333"/>
                </a:solidFill>
                <a:effectLst/>
              </a:rPr>
              <a:t>osf.io</a:t>
            </a:r>
            <a:r>
              <a:rPr lang="en-GB" sz="1100" b="0" i="1" dirty="0">
                <a:solidFill>
                  <a:srgbClr val="333333"/>
                </a:solidFill>
                <a:effectLst/>
              </a:rPr>
              <a:t>/</a:t>
            </a:r>
            <a:r>
              <a:rPr lang="en-GB" sz="1100" b="0" i="1" dirty="0" err="1">
                <a:solidFill>
                  <a:srgbClr val="333333"/>
                </a:solidFill>
                <a:effectLst/>
              </a:rPr>
              <a:t>kqdsn</a:t>
            </a:r>
            <a:endParaRPr lang="en-US" sz="1100" i="1" dirty="0"/>
          </a:p>
        </p:txBody>
      </p:sp>
    </p:spTree>
    <p:extLst>
      <p:ext uri="{BB962C8B-B14F-4D97-AF65-F5344CB8AC3E}">
        <p14:creationId xmlns:p14="http://schemas.microsoft.com/office/powerpoint/2010/main" val="220329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2A5CD1D4-ADBB-D5FF-614C-045683F29A82}"/>
              </a:ext>
            </a:extLst>
          </p:cNvPr>
          <p:cNvPicPr>
            <a:picLocks noChangeAspect="1"/>
          </p:cNvPicPr>
          <p:nvPr/>
        </p:nvPicPr>
        <p:blipFill rotWithShape="1">
          <a:blip r:embed="rId3"/>
          <a:srcRect b="55568"/>
          <a:stretch/>
        </p:blipFill>
        <p:spPr>
          <a:xfrm>
            <a:off x="3499983" y="183733"/>
            <a:ext cx="3477086" cy="1187867"/>
          </a:xfrm>
          <a:prstGeom prst="rect">
            <a:avLst/>
          </a:prstGeom>
        </p:spPr>
      </p:pic>
      <p:pic>
        <p:nvPicPr>
          <p:cNvPr id="9" name="Picture 8" descr="Text&#10;&#10;Description automatically generated">
            <a:extLst>
              <a:ext uri="{FF2B5EF4-FFF2-40B4-BE49-F238E27FC236}">
                <a16:creationId xmlns:a16="http://schemas.microsoft.com/office/drawing/2014/main" id="{668000C5-3B82-9C28-3803-C6972E9F0E12}"/>
              </a:ext>
            </a:extLst>
          </p:cNvPr>
          <p:cNvPicPr>
            <a:picLocks noChangeAspect="1"/>
          </p:cNvPicPr>
          <p:nvPr/>
        </p:nvPicPr>
        <p:blipFill rotWithShape="1">
          <a:blip r:embed="rId4"/>
          <a:srcRect l="10998" t="-1" b="77810"/>
          <a:stretch/>
        </p:blipFill>
        <p:spPr>
          <a:xfrm>
            <a:off x="317270" y="183733"/>
            <a:ext cx="2777045" cy="296846"/>
          </a:xfrm>
          <a:prstGeom prst="rect">
            <a:avLst/>
          </a:prstGeom>
        </p:spPr>
      </p:pic>
      <p:pic>
        <p:nvPicPr>
          <p:cNvPr id="13" name="Picture 12" descr="Text&#10;&#10;Description automatically generated">
            <a:extLst>
              <a:ext uri="{FF2B5EF4-FFF2-40B4-BE49-F238E27FC236}">
                <a16:creationId xmlns:a16="http://schemas.microsoft.com/office/drawing/2014/main" id="{0BC87019-8575-00F8-127B-6359F207390E}"/>
              </a:ext>
            </a:extLst>
          </p:cNvPr>
          <p:cNvPicPr>
            <a:picLocks noChangeAspect="1"/>
          </p:cNvPicPr>
          <p:nvPr/>
        </p:nvPicPr>
        <p:blipFill rotWithShape="1">
          <a:blip r:embed="rId4"/>
          <a:srcRect l="2943" t="24228"/>
          <a:stretch/>
        </p:blipFill>
        <p:spPr>
          <a:xfrm>
            <a:off x="385016" y="556479"/>
            <a:ext cx="2668149" cy="893070"/>
          </a:xfrm>
          <a:prstGeom prst="rect">
            <a:avLst/>
          </a:prstGeom>
        </p:spPr>
      </p:pic>
      <p:grpSp>
        <p:nvGrpSpPr>
          <p:cNvPr id="19" name="Group 18">
            <a:extLst>
              <a:ext uri="{FF2B5EF4-FFF2-40B4-BE49-F238E27FC236}">
                <a16:creationId xmlns:a16="http://schemas.microsoft.com/office/drawing/2014/main" id="{9A412E3B-192A-5397-915F-3BAC49413ED3}"/>
              </a:ext>
            </a:extLst>
          </p:cNvPr>
          <p:cNvGrpSpPr/>
          <p:nvPr/>
        </p:nvGrpSpPr>
        <p:grpSpPr>
          <a:xfrm>
            <a:off x="-30996" y="5313149"/>
            <a:ext cx="12385815" cy="1251040"/>
            <a:chOff x="-30996" y="5592117"/>
            <a:chExt cx="12385815" cy="1251040"/>
          </a:xfrm>
        </p:grpSpPr>
        <p:cxnSp>
          <p:nvCxnSpPr>
            <p:cNvPr id="20" name="Straight Arrow Connector 19">
              <a:extLst>
                <a:ext uri="{FF2B5EF4-FFF2-40B4-BE49-F238E27FC236}">
                  <a16:creationId xmlns:a16="http://schemas.microsoft.com/office/drawing/2014/main" id="{5AE250D6-ED41-7B8F-0D90-E7B8B65102CB}"/>
                </a:ext>
              </a:extLst>
            </p:cNvPr>
            <p:cNvCxnSpPr/>
            <p:nvPr/>
          </p:nvCxnSpPr>
          <p:spPr>
            <a:xfrm>
              <a:off x="-3289" y="6349556"/>
              <a:ext cx="12192000" cy="0"/>
            </a:xfrm>
            <a:prstGeom prst="straightConnector1">
              <a:avLst/>
            </a:prstGeom>
            <a:ln w="1079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C12ED9C1-BA41-63E5-AB25-D6323F12D0B7}"/>
                </a:ext>
              </a:extLst>
            </p:cNvPr>
            <p:cNvSpPr txBox="1"/>
            <p:nvPr/>
          </p:nvSpPr>
          <p:spPr>
            <a:xfrm>
              <a:off x="-30996" y="6462801"/>
              <a:ext cx="685800" cy="369332"/>
            </a:xfrm>
            <a:prstGeom prst="rect">
              <a:avLst/>
            </a:prstGeom>
            <a:noFill/>
          </p:spPr>
          <p:txBody>
            <a:bodyPr wrap="square" rtlCol="0">
              <a:spAutoFit/>
            </a:bodyPr>
            <a:lstStyle/>
            <a:p>
              <a:r>
                <a:rPr lang="en-US" dirty="0"/>
                <a:t>t=1</a:t>
              </a:r>
            </a:p>
          </p:txBody>
        </p:sp>
        <p:sp>
          <p:nvSpPr>
            <p:cNvPr id="22" name="TextBox 21">
              <a:extLst>
                <a:ext uri="{FF2B5EF4-FFF2-40B4-BE49-F238E27FC236}">
                  <a16:creationId xmlns:a16="http://schemas.microsoft.com/office/drawing/2014/main" id="{1DCD5277-B5A5-375B-5988-33993E753395}"/>
                </a:ext>
              </a:extLst>
            </p:cNvPr>
            <p:cNvSpPr txBox="1"/>
            <p:nvPr/>
          </p:nvSpPr>
          <p:spPr>
            <a:xfrm>
              <a:off x="11326087" y="6473825"/>
              <a:ext cx="1028732" cy="369332"/>
            </a:xfrm>
            <a:prstGeom prst="rect">
              <a:avLst/>
            </a:prstGeom>
            <a:noFill/>
          </p:spPr>
          <p:txBody>
            <a:bodyPr wrap="square" rtlCol="0">
              <a:spAutoFit/>
            </a:bodyPr>
            <a:lstStyle/>
            <a:p>
              <a:r>
                <a:rPr lang="en-US" dirty="0"/>
                <a:t>t=120</a:t>
              </a:r>
            </a:p>
          </p:txBody>
        </p:sp>
        <p:pic>
          <p:nvPicPr>
            <p:cNvPr id="23" name="Graphic 22" descr="Man with solid fill">
              <a:extLst>
                <a:ext uri="{FF2B5EF4-FFF2-40B4-BE49-F238E27FC236}">
                  <a16:creationId xmlns:a16="http://schemas.microsoft.com/office/drawing/2014/main" id="{249E57BD-0A32-A985-A2AE-7A5AAAC08B3D}"/>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8249" r="21587"/>
            <a:stretch/>
          </p:blipFill>
          <p:spPr>
            <a:xfrm>
              <a:off x="517067" y="5592117"/>
              <a:ext cx="424764" cy="705998"/>
            </a:xfrm>
            <a:prstGeom prst="rect">
              <a:avLst/>
            </a:prstGeom>
          </p:spPr>
        </p:pic>
      </p:grpSp>
      <p:sp>
        <p:nvSpPr>
          <p:cNvPr id="28" name="Freeform 27">
            <a:extLst>
              <a:ext uri="{FF2B5EF4-FFF2-40B4-BE49-F238E27FC236}">
                <a16:creationId xmlns:a16="http://schemas.microsoft.com/office/drawing/2014/main" id="{345437B6-2002-8003-82D4-402EA0FF5235}"/>
              </a:ext>
            </a:extLst>
          </p:cNvPr>
          <p:cNvSpPr/>
          <p:nvPr/>
        </p:nvSpPr>
        <p:spPr>
          <a:xfrm>
            <a:off x="1069383" y="4633374"/>
            <a:ext cx="10825566" cy="1364472"/>
          </a:xfrm>
          <a:custGeom>
            <a:avLst/>
            <a:gdLst>
              <a:gd name="connsiteX0" fmla="*/ 0 w 10569844"/>
              <a:gd name="connsiteY0" fmla="*/ 1364472 h 1364472"/>
              <a:gd name="connsiteX1" fmla="*/ 1402597 w 10569844"/>
              <a:gd name="connsiteY1" fmla="*/ 659299 h 1364472"/>
              <a:gd name="connsiteX2" fmla="*/ 2162014 w 10569844"/>
              <a:gd name="connsiteY2" fmla="*/ 621 h 1364472"/>
              <a:gd name="connsiteX3" fmla="*/ 3014420 w 10569844"/>
              <a:gd name="connsiteY3" fmla="*/ 550811 h 1364472"/>
              <a:gd name="connsiteX4" fmla="*/ 4215539 w 10569844"/>
              <a:gd name="connsiteY4" fmla="*/ 1124248 h 1364472"/>
              <a:gd name="connsiteX5" fmla="*/ 6331058 w 10569844"/>
              <a:gd name="connsiteY5" fmla="*/ 1224987 h 1364472"/>
              <a:gd name="connsiteX6" fmla="*/ 7694909 w 10569844"/>
              <a:gd name="connsiteY6" fmla="*/ 736790 h 1364472"/>
              <a:gd name="connsiteX7" fmla="*/ 8570563 w 10569844"/>
              <a:gd name="connsiteY7" fmla="*/ 1124248 h 1364472"/>
              <a:gd name="connsiteX8" fmla="*/ 9360976 w 10569844"/>
              <a:gd name="connsiteY8" fmla="*/ 1232736 h 1364472"/>
              <a:gd name="connsiteX9" fmla="*/ 10569844 w 10569844"/>
              <a:gd name="connsiteY9" fmla="*/ 287339 h 136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69844" h="1364472">
                <a:moveTo>
                  <a:pt x="0" y="1364472"/>
                </a:moveTo>
                <a:cubicBezTo>
                  <a:pt x="521130" y="1125539"/>
                  <a:pt x="1042261" y="886607"/>
                  <a:pt x="1402597" y="659299"/>
                </a:cubicBezTo>
                <a:cubicBezTo>
                  <a:pt x="1762933" y="431991"/>
                  <a:pt x="1893377" y="18702"/>
                  <a:pt x="2162014" y="621"/>
                </a:cubicBezTo>
                <a:cubicBezTo>
                  <a:pt x="2430651" y="-17460"/>
                  <a:pt x="2672166" y="363540"/>
                  <a:pt x="3014420" y="550811"/>
                </a:cubicBezTo>
                <a:cubicBezTo>
                  <a:pt x="3356674" y="738082"/>
                  <a:pt x="3662766" y="1011885"/>
                  <a:pt x="4215539" y="1124248"/>
                </a:cubicBezTo>
                <a:cubicBezTo>
                  <a:pt x="4768312" y="1236611"/>
                  <a:pt x="5751163" y="1289563"/>
                  <a:pt x="6331058" y="1224987"/>
                </a:cubicBezTo>
                <a:cubicBezTo>
                  <a:pt x="6910953" y="1160411"/>
                  <a:pt x="7321658" y="753580"/>
                  <a:pt x="7694909" y="736790"/>
                </a:cubicBezTo>
                <a:cubicBezTo>
                  <a:pt x="8068160" y="720000"/>
                  <a:pt x="8292885" y="1041590"/>
                  <a:pt x="8570563" y="1124248"/>
                </a:cubicBezTo>
                <a:cubicBezTo>
                  <a:pt x="8848241" y="1206906"/>
                  <a:pt x="9027763" y="1372221"/>
                  <a:pt x="9360976" y="1232736"/>
                </a:cubicBezTo>
                <a:cubicBezTo>
                  <a:pt x="9694189" y="1093251"/>
                  <a:pt x="10132016" y="690295"/>
                  <a:pt x="10569844" y="287339"/>
                </a:cubicBezTo>
              </a:path>
            </a:pathLst>
          </a:custGeom>
          <a:noFill/>
          <a:ln>
            <a:solidFill>
              <a:schemeClr val="accent2">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E3CA22-C500-6C39-C8F9-42B10A0C6FB4}"/>
              </a:ext>
            </a:extLst>
          </p:cNvPr>
          <p:cNvSpPr/>
          <p:nvPr/>
        </p:nvSpPr>
        <p:spPr>
          <a:xfrm>
            <a:off x="1406886" y="4523560"/>
            <a:ext cx="131736" cy="1495587"/>
          </a:xfrm>
          <a:prstGeom prst="rect">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6A0EB1B-E8D3-2175-5F57-594EEDF728A1}"/>
              </a:ext>
            </a:extLst>
          </p:cNvPr>
          <p:cNvSpPr/>
          <p:nvPr/>
        </p:nvSpPr>
        <p:spPr>
          <a:xfrm>
            <a:off x="2275100" y="4523559"/>
            <a:ext cx="131736" cy="1495587"/>
          </a:xfrm>
          <a:prstGeom prst="rect">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F21AD69-E3F3-891A-38C3-E00BE215ACA5}"/>
              </a:ext>
            </a:extLst>
          </p:cNvPr>
          <p:cNvSpPr txBox="1"/>
          <p:nvPr/>
        </p:nvSpPr>
        <p:spPr>
          <a:xfrm>
            <a:off x="7362730" y="1385673"/>
            <a:ext cx="3471748" cy="307777"/>
          </a:xfrm>
          <a:prstGeom prst="rect">
            <a:avLst/>
          </a:prstGeom>
          <a:noFill/>
        </p:spPr>
        <p:txBody>
          <a:bodyPr wrap="square" rtlCol="0">
            <a:spAutoFit/>
          </a:bodyPr>
          <a:lstStyle/>
          <a:p>
            <a:r>
              <a:rPr lang="en-US" sz="1400" b="1" dirty="0"/>
              <a:t>Probability of successful exposure: </a:t>
            </a:r>
          </a:p>
        </p:txBody>
      </p:sp>
      <p:sp>
        <p:nvSpPr>
          <p:cNvPr id="3" name="TextBox 2">
            <a:extLst>
              <a:ext uri="{FF2B5EF4-FFF2-40B4-BE49-F238E27FC236}">
                <a16:creationId xmlns:a16="http://schemas.microsoft.com/office/drawing/2014/main" id="{295A9774-2239-8E34-C55C-855D3E044593}"/>
              </a:ext>
            </a:extLst>
          </p:cNvPr>
          <p:cNvSpPr txBox="1"/>
          <p:nvPr/>
        </p:nvSpPr>
        <p:spPr>
          <a:xfrm>
            <a:off x="7468005" y="2594492"/>
            <a:ext cx="3471748" cy="307777"/>
          </a:xfrm>
          <a:prstGeom prst="rect">
            <a:avLst/>
          </a:prstGeom>
          <a:noFill/>
        </p:spPr>
        <p:txBody>
          <a:bodyPr wrap="square" rtlCol="0">
            <a:spAutoFit/>
          </a:bodyPr>
          <a:lstStyle/>
          <a:p>
            <a:r>
              <a:rPr lang="en-US" sz="1400" b="1" dirty="0"/>
              <a:t>Exposure history: </a:t>
            </a:r>
          </a:p>
        </p:txBody>
      </p:sp>
      <p:pic>
        <p:nvPicPr>
          <p:cNvPr id="4" name="Picture 3" descr="A picture containing text&#10;&#10;Description automatically generated">
            <a:extLst>
              <a:ext uri="{FF2B5EF4-FFF2-40B4-BE49-F238E27FC236}">
                <a16:creationId xmlns:a16="http://schemas.microsoft.com/office/drawing/2014/main" id="{720AB9BA-4662-F10C-1401-3C5EDB5C31EA}"/>
              </a:ext>
            </a:extLst>
          </p:cNvPr>
          <p:cNvPicPr>
            <a:picLocks noChangeAspect="1"/>
          </p:cNvPicPr>
          <p:nvPr/>
        </p:nvPicPr>
        <p:blipFill>
          <a:blip r:embed="rId7"/>
          <a:stretch>
            <a:fillRect/>
          </a:stretch>
        </p:blipFill>
        <p:spPr>
          <a:xfrm>
            <a:off x="592138" y="1939065"/>
            <a:ext cx="2227308" cy="321950"/>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25A15BD2-0B9F-E18F-4017-9588004B2A9D}"/>
              </a:ext>
            </a:extLst>
          </p:cNvPr>
          <p:cNvPicPr>
            <a:picLocks noChangeAspect="1"/>
          </p:cNvPicPr>
          <p:nvPr/>
        </p:nvPicPr>
        <p:blipFill>
          <a:blip r:embed="rId8"/>
          <a:stretch>
            <a:fillRect/>
          </a:stretch>
        </p:blipFill>
        <p:spPr>
          <a:xfrm>
            <a:off x="4205398" y="1839923"/>
            <a:ext cx="2066255" cy="600183"/>
          </a:xfrm>
          <a:prstGeom prst="rect">
            <a:avLst/>
          </a:prstGeom>
        </p:spPr>
      </p:pic>
      <p:pic>
        <p:nvPicPr>
          <p:cNvPr id="6" name="Picture 5" descr="Text&#10;&#10;Description automatically generated">
            <a:extLst>
              <a:ext uri="{FF2B5EF4-FFF2-40B4-BE49-F238E27FC236}">
                <a16:creationId xmlns:a16="http://schemas.microsoft.com/office/drawing/2014/main" id="{DE9B4310-4C67-9A43-20A2-D867E3D4CCB7}"/>
              </a:ext>
            </a:extLst>
          </p:cNvPr>
          <p:cNvPicPr>
            <a:picLocks noChangeAspect="1"/>
          </p:cNvPicPr>
          <p:nvPr/>
        </p:nvPicPr>
        <p:blipFill>
          <a:blip r:embed="rId9"/>
          <a:stretch>
            <a:fillRect/>
          </a:stretch>
        </p:blipFill>
        <p:spPr>
          <a:xfrm>
            <a:off x="7307410" y="1687208"/>
            <a:ext cx="3035458" cy="645626"/>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2BB50FEE-BAD2-9129-7A3D-01ABA84AD4A8}"/>
              </a:ext>
            </a:extLst>
          </p:cNvPr>
          <p:cNvPicPr>
            <a:picLocks noChangeAspect="1"/>
          </p:cNvPicPr>
          <p:nvPr/>
        </p:nvPicPr>
        <p:blipFill rotWithShape="1">
          <a:blip r:embed="rId10"/>
          <a:srcRect t="11573"/>
          <a:stretch/>
        </p:blipFill>
        <p:spPr>
          <a:xfrm>
            <a:off x="7444113" y="2946718"/>
            <a:ext cx="2839063" cy="368929"/>
          </a:xfrm>
          <a:prstGeom prst="rect">
            <a:avLst/>
          </a:prstGeom>
        </p:spPr>
      </p:pic>
      <p:sp>
        <p:nvSpPr>
          <p:cNvPr id="16" name="Slide Number Placeholder 15">
            <a:extLst>
              <a:ext uri="{FF2B5EF4-FFF2-40B4-BE49-F238E27FC236}">
                <a16:creationId xmlns:a16="http://schemas.microsoft.com/office/drawing/2014/main" id="{F22A2530-7A3F-11AF-5528-A04F1FD30EB4}"/>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40</a:t>
            </a:fld>
            <a:endParaRPr lang="en-US"/>
          </a:p>
        </p:txBody>
      </p:sp>
    </p:spTree>
    <p:extLst>
      <p:ext uri="{BB962C8B-B14F-4D97-AF65-F5344CB8AC3E}">
        <p14:creationId xmlns:p14="http://schemas.microsoft.com/office/powerpoint/2010/main" val="128979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2A5CD1D4-ADBB-D5FF-614C-045683F29A82}"/>
              </a:ext>
            </a:extLst>
          </p:cNvPr>
          <p:cNvPicPr>
            <a:picLocks noChangeAspect="1"/>
          </p:cNvPicPr>
          <p:nvPr/>
        </p:nvPicPr>
        <p:blipFill rotWithShape="1">
          <a:blip r:embed="rId3"/>
          <a:srcRect b="55568"/>
          <a:stretch/>
        </p:blipFill>
        <p:spPr>
          <a:xfrm>
            <a:off x="3499983" y="183733"/>
            <a:ext cx="3477086" cy="1187867"/>
          </a:xfrm>
          <a:prstGeom prst="rect">
            <a:avLst/>
          </a:prstGeom>
        </p:spPr>
      </p:pic>
      <p:pic>
        <p:nvPicPr>
          <p:cNvPr id="9" name="Picture 8" descr="Text&#10;&#10;Description automatically generated">
            <a:extLst>
              <a:ext uri="{FF2B5EF4-FFF2-40B4-BE49-F238E27FC236}">
                <a16:creationId xmlns:a16="http://schemas.microsoft.com/office/drawing/2014/main" id="{668000C5-3B82-9C28-3803-C6972E9F0E12}"/>
              </a:ext>
            </a:extLst>
          </p:cNvPr>
          <p:cNvPicPr>
            <a:picLocks noChangeAspect="1"/>
          </p:cNvPicPr>
          <p:nvPr/>
        </p:nvPicPr>
        <p:blipFill rotWithShape="1">
          <a:blip r:embed="rId4"/>
          <a:srcRect l="10998" t="-1" b="77810"/>
          <a:stretch/>
        </p:blipFill>
        <p:spPr>
          <a:xfrm>
            <a:off x="317270" y="183733"/>
            <a:ext cx="2777045" cy="296846"/>
          </a:xfrm>
          <a:prstGeom prst="rect">
            <a:avLst/>
          </a:prstGeom>
        </p:spPr>
      </p:pic>
      <p:pic>
        <p:nvPicPr>
          <p:cNvPr id="13" name="Picture 12" descr="Text&#10;&#10;Description automatically generated">
            <a:extLst>
              <a:ext uri="{FF2B5EF4-FFF2-40B4-BE49-F238E27FC236}">
                <a16:creationId xmlns:a16="http://schemas.microsoft.com/office/drawing/2014/main" id="{0BC87019-8575-00F8-127B-6359F207390E}"/>
              </a:ext>
            </a:extLst>
          </p:cNvPr>
          <p:cNvPicPr>
            <a:picLocks noChangeAspect="1"/>
          </p:cNvPicPr>
          <p:nvPr/>
        </p:nvPicPr>
        <p:blipFill rotWithShape="1">
          <a:blip r:embed="rId4"/>
          <a:srcRect l="2943" t="24228"/>
          <a:stretch/>
        </p:blipFill>
        <p:spPr>
          <a:xfrm>
            <a:off x="385016" y="556479"/>
            <a:ext cx="2668149" cy="893070"/>
          </a:xfrm>
          <a:prstGeom prst="rect">
            <a:avLst/>
          </a:prstGeom>
        </p:spPr>
      </p:pic>
      <p:grpSp>
        <p:nvGrpSpPr>
          <p:cNvPr id="19" name="Group 18">
            <a:extLst>
              <a:ext uri="{FF2B5EF4-FFF2-40B4-BE49-F238E27FC236}">
                <a16:creationId xmlns:a16="http://schemas.microsoft.com/office/drawing/2014/main" id="{9A412E3B-192A-5397-915F-3BAC49413ED3}"/>
              </a:ext>
            </a:extLst>
          </p:cNvPr>
          <p:cNvGrpSpPr/>
          <p:nvPr/>
        </p:nvGrpSpPr>
        <p:grpSpPr>
          <a:xfrm>
            <a:off x="-30996" y="5313149"/>
            <a:ext cx="12385815" cy="1251040"/>
            <a:chOff x="-30996" y="5592117"/>
            <a:chExt cx="12385815" cy="1251040"/>
          </a:xfrm>
        </p:grpSpPr>
        <p:cxnSp>
          <p:nvCxnSpPr>
            <p:cNvPr id="20" name="Straight Arrow Connector 19">
              <a:extLst>
                <a:ext uri="{FF2B5EF4-FFF2-40B4-BE49-F238E27FC236}">
                  <a16:creationId xmlns:a16="http://schemas.microsoft.com/office/drawing/2014/main" id="{5AE250D6-ED41-7B8F-0D90-E7B8B65102CB}"/>
                </a:ext>
              </a:extLst>
            </p:cNvPr>
            <p:cNvCxnSpPr/>
            <p:nvPr/>
          </p:nvCxnSpPr>
          <p:spPr>
            <a:xfrm>
              <a:off x="-3289" y="6349556"/>
              <a:ext cx="12192000" cy="0"/>
            </a:xfrm>
            <a:prstGeom prst="straightConnector1">
              <a:avLst/>
            </a:prstGeom>
            <a:ln w="1079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C12ED9C1-BA41-63E5-AB25-D6323F12D0B7}"/>
                </a:ext>
              </a:extLst>
            </p:cNvPr>
            <p:cNvSpPr txBox="1"/>
            <p:nvPr/>
          </p:nvSpPr>
          <p:spPr>
            <a:xfrm>
              <a:off x="-30996" y="6462801"/>
              <a:ext cx="685800" cy="369332"/>
            </a:xfrm>
            <a:prstGeom prst="rect">
              <a:avLst/>
            </a:prstGeom>
            <a:noFill/>
          </p:spPr>
          <p:txBody>
            <a:bodyPr wrap="square" rtlCol="0">
              <a:spAutoFit/>
            </a:bodyPr>
            <a:lstStyle/>
            <a:p>
              <a:r>
                <a:rPr lang="en-US" dirty="0"/>
                <a:t>t=1</a:t>
              </a:r>
            </a:p>
          </p:txBody>
        </p:sp>
        <p:sp>
          <p:nvSpPr>
            <p:cNvPr id="22" name="TextBox 21">
              <a:extLst>
                <a:ext uri="{FF2B5EF4-FFF2-40B4-BE49-F238E27FC236}">
                  <a16:creationId xmlns:a16="http://schemas.microsoft.com/office/drawing/2014/main" id="{1DCD5277-B5A5-375B-5988-33993E753395}"/>
                </a:ext>
              </a:extLst>
            </p:cNvPr>
            <p:cNvSpPr txBox="1"/>
            <p:nvPr/>
          </p:nvSpPr>
          <p:spPr>
            <a:xfrm>
              <a:off x="11326087" y="6473825"/>
              <a:ext cx="1028732" cy="369332"/>
            </a:xfrm>
            <a:prstGeom prst="rect">
              <a:avLst/>
            </a:prstGeom>
            <a:noFill/>
          </p:spPr>
          <p:txBody>
            <a:bodyPr wrap="square" rtlCol="0">
              <a:spAutoFit/>
            </a:bodyPr>
            <a:lstStyle/>
            <a:p>
              <a:r>
                <a:rPr lang="en-US" dirty="0"/>
                <a:t>t=120</a:t>
              </a:r>
            </a:p>
          </p:txBody>
        </p:sp>
        <p:pic>
          <p:nvPicPr>
            <p:cNvPr id="23" name="Graphic 22" descr="Man with solid fill">
              <a:extLst>
                <a:ext uri="{FF2B5EF4-FFF2-40B4-BE49-F238E27FC236}">
                  <a16:creationId xmlns:a16="http://schemas.microsoft.com/office/drawing/2014/main" id="{249E57BD-0A32-A985-A2AE-7A5AAAC08B3D}"/>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8249" r="21587"/>
            <a:stretch/>
          </p:blipFill>
          <p:spPr>
            <a:xfrm>
              <a:off x="517067" y="5592117"/>
              <a:ext cx="424764" cy="705998"/>
            </a:xfrm>
            <a:prstGeom prst="rect">
              <a:avLst/>
            </a:prstGeom>
          </p:spPr>
        </p:pic>
      </p:grpSp>
      <p:sp>
        <p:nvSpPr>
          <p:cNvPr id="28" name="Freeform 27">
            <a:extLst>
              <a:ext uri="{FF2B5EF4-FFF2-40B4-BE49-F238E27FC236}">
                <a16:creationId xmlns:a16="http://schemas.microsoft.com/office/drawing/2014/main" id="{345437B6-2002-8003-82D4-402EA0FF5235}"/>
              </a:ext>
            </a:extLst>
          </p:cNvPr>
          <p:cNvSpPr/>
          <p:nvPr/>
        </p:nvSpPr>
        <p:spPr>
          <a:xfrm>
            <a:off x="1069383" y="4633374"/>
            <a:ext cx="10825566" cy="1364472"/>
          </a:xfrm>
          <a:custGeom>
            <a:avLst/>
            <a:gdLst>
              <a:gd name="connsiteX0" fmla="*/ 0 w 10569844"/>
              <a:gd name="connsiteY0" fmla="*/ 1364472 h 1364472"/>
              <a:gd name="connsiteX1" fmla="*/ 1402597 w 10569844"/>
              <a:gd name="connsiteY1" fmla="*/ 659299 h 1364472"/>
              <a:gd name="connsiteX2" fmla="*/ 2162014 w 10569844"/>
              <a:gd name="connsiteY2" fmla="*/ 621 h 1364472"/>
              <a:gd name="connsiteX3" fmla="*/ 3014420 w 10569844"/>
              <a:gd name="connsiteY3" fmla="*/ 550811 h 1364472"/>
              <a:gd name="connsiteX4" fmla="*/ 4215539 w 10569844"/>
              <a:gd name="connsiteY4" fmla="*/ 1124248 h 1364472"/>
              <a:gd name="connsiteX5" fmla="*/ 6331058 w 10569844"/>
              <a:gd name="connsiteY5" fmla="*/ 1224987 h 1364472"/>
              <a:gd name="connsiteX6" fmla="*/ 7694909 w 10569844"/>
              <a:gd name="connsiteY6" fmla="*/ 736790 h 1364472"/>
              <a:gd name="connsiteX7" fmla="*/ 8570563 w 10569844"/>
              <a:gd name="connsiteY7" fmla="*/ 1124248 h 1364472"/>
              <a:gd name="connsiteX8" fmla="*/ 9360976 w 10569844"/>
              <a:gd name="connsiteY8" fmla="*/ 1232736 h 1364472"/>
              <a:gd name="connsiteX9" fmla="*/ 10569844 w 10569844"/>
              <a:gd name="connsiteY9" fmla="*/ 287339 h 136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69844" h="1364472">
                <a:moveTo>
                  <a:pt x="0" y="1364472"/>
                </a:moveTo>
                <a:cubicBezTo>
                  <a:pt x="521130" y="1125539"/>
                  <a:pt x="1042261" y="886607"/>
                  <a:pt x="1402597" y="659299"/>
                </a:cubicBezTo>
                <a:cubicBezTo>
                  <a:pt x="1762933" y="431991"/>
                  <a:pt x="1893377" y="18702"/>
                  <a:pt x="2162014" y="621"/>
                </a:cubicBezTo>
                <a:cubicBezTo>
                  <a:pt x="2430651" y="-17460"/>
                  <a:pt x="2672166" y="363540"/>
                  <a:pt x="3014420" y="550811"/>
                </a:cubicBezTo>
                <a:cubicBezTo>
                  <a:pt x="3356674" y="738082"/>
                  <a:pt x="3662766" y="1011885"/>
                  <a:pt x="4215539" y="1124248"/>
                </a:cubicBezTo>
                <a:cubicBezTo>
                  <a:pt x="4768312" y="1236611"/>
                  <a:pt x="5751163" y="1289563"/>
                  <a:pt x="6331058" y="1224987"/>
                </a:cubicBezTo>
                <a:cubicBezTo>
                  <a:pt x="6910953" y="1160411"/>
                  <a:pt x="7321658" y="753580"/>
                  <a:pt x="7694909" y="736790"/>
                </a:cubicBezTo>
                <a:cubicBezTo>
                  <a:pt x="8068160" y="720000"/>
                  <a:pt x="8292885" y="1041590"/>
                  <a:pt x="8570563" y="1124248"/>
                </a:cubicBezTo>
                <a:cubicBezTo>
                  <a:pt x="8848241" y="1206906"/>
                  <a:pt x="9027763" y="1372221"/>
                  <a:pt x="9360976" y="1232736"/>
                </a:cubicBezTo>
                <a:cubicBezTo>
                  <a:pt x="9694189" y="1093251"/>
                  <a:pt x="10132016" y="690295"/>
                  <a:pt x="10569844" y="287339"/>
                </a:cubicBezTo>
              </a:path>
            </a:pathLst>
          </a:custGeom>
          <a:noFill/>
          <a:ln>
            <a:solidFill>
              <a:schemeClr val="accent2">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E3CA22-C500-6C39-C8F9-42B10A0C6FB4}"/>
              </a:ext>
            </a:extLst>
          </p:cNvPr>
          <p:cNvSpPr/>
          <p:nvPr/>
        </p:nvSpPr>
        <p:spPr>
          <a:xfrm>
            <a:off x="1406886" y="4523560"/>
            <a:ext cx="131736" cy="1495587"/>
          </a:xfrm>
          <a:prstGeom prst="rect">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6A0EB1B-E8D3-2175-5F57-594EEDF728A1}"/>
              </a:ext>
            </a:extLst>
          </p:cNvPr>
          <p:cNvSpPr/>
          <p:nvPr/>
        </p:nvSpPr>
        <p:spPr>
          <a:xfrm>
            <a:off x="2275100" y="4523559"/>
            <a:ext cx="131736" cy="1495587"/>
          </a:xfrm>
          <a:prstGeom prst="rect">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BB524230-981A-AAD9-BF9E-878302F40A75}"/>
              </a:ext>
            </a:extLst>
          </p:cNvPr>
          <p:cNvSpPr txBox="1"/>
          <p:nvPr/>
        </p:nvSpPr>
        <p:spPr>
          <a:xfrm>
            <a:off x="2691617" y="4037412"/>
            <a:ext cx="1360285" cy="523220"/>
          </a:xfrm>
          <a:prstGeom prst="rect">
            <a:avLst/>
          </a:prstGeom>
          <a:noFill/>
        </p:spPr>
        <p:txBody>
          <a:bodyPr wrap="square" rtlCol="0">
            <a:spAutoFit/>
          </a:bodyPr>
          <a:lstStyle/>
          <a:p>
            <a:pPr algn="ctr"/>
            <a:r>
              <a:rPr lang="en-US" sz="1400" dirty="0">
                <a:solidFill>
                  <a:schemeClr val="accent1"/>
                </a:solidFill>
              </a:rPr>
              <a:t>Immunity vs. infection</a:t>
            </a:r>
          </a:p>
        </p:txBody>
      </p:sp>
      <p:sp>
        <p:nvSpPr>
          <p:cNvPr id="11" name="Freeform 10">
            <a:extLst>
              <a:ext uri="{FF2B5EF4-FFF2-40B4-BE49-F238E27FC236}">
                <a16:creationId xmlns:a16="http://schemas.microsoft.com/office/drawing/2014/main" id="{0F7AEC71-820E-74AD-D3BA-1AA718B4C310}"/>
              </a:ext>
            </a:extLst>
          </p:cNvPr>
          <p:cNvSpPr/>
          <p:nvPr/>
        </p:nvSpPr>
        <p:spPr>
          <a:xfrm>
            <a:off x="751668" y="4570753"/>
            <a:ext cx="11135532" cy="1411594"/>
          </a:xfrm>
          <a:custGeom>
            <a:avLst/>
            <a:gdLst>
              <a:gd name="connsiteX0" fmla="*/ 0 w 11135532"/>
              <a:gd name="connsiteY0" fmla="*/ 1411594 h 1411594"/>
              <a:gd name="connsiteX1" fmla="*/ 1108129 w 11135532"/>
              <a:gd name="connsiteY1" fmla="*/ 659926 h 1411594"/>
              <a:gd name="connsiteX2" fmla="*/ 1875295 w 11135532"/>
              <a:gd name="connsiteY2" fmla="*/ 1248 h 1411594"/>
              <a:gd name="connsiteX3" fmla="*/ 4572000 w 11135532"/>
              <a:gd name="connsiteY3" fmla="*/ 481696 h 1411594"/>
              <a:gd name="connsiteX4" fmla="*/ 6633274 w 11135532"/>
              <a:gd name="connsiteY4" fmla="*/ 838157 h 1411594"/>
              <a:gd name="connsiteX5" fmla="*/ 8175356 w 11135532"/>
              <a:gd name="connsiteY5" fmla="*/ 1070632 h 1411594"/>
              <a:gd name="connsiteX6" fmla="*/ 8702298 w 11135532"/>
              <a:gd name="connsiteY6" fmla="*/ 63242 h 1411594"/>
              <a:gd name="connsiteX7" fmla="*/ 9663193 w 11135532"/>
              <a:gd name="connsiteY7" fmla="*/ 179479 h 1411594"/>
              <a:gd name="connsiteX8" fmla="*/ 11135532 w 11135532"/>
              <a:gd name="connsiteY8" fmla="*/ 295716 h 141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5532" h="1411594">
                <a:moveTo>
                  <a:pt x="0" y="1411594"/>
                </a:moveTo>
                <a:cubicBezTo>
                  <a:pt x="397790" y="1153289"/>
                  <a:pt x="795580" y="894984"/>
                  <a:pt x="1108129" y="659926"/>
                </a:cubicBezTo>
                <a:cubicBezTo>
                  <a:pt x="1420678" y="424868"/>
                  <a:pt x="1297983" y="30953"/>
                  <a:pt x="1875295" y="1248"/>
                </a:cubicBezTo>
                <a:cubicBezTo>
                  <a:pt x="2452607" y="-28457"/>
                  <a:pt x="4572000" y="481696"/>
                  <a:pt x="4572000" y="481696"/>
                </a:cubicBezTo>
                <a:lnTo>
                  <a:pt x="6633274" y="838157"/>
                </a:lnTo>
                <a:cubicBezTo>
                  <a:pt x="7233833" y="936313"/>
                  <a:pt x="7830519" y="1199784"/>
                  <a:pt x="8175356" y="1070632"/>
                </a:cubicBezTo>
                <a:cubicBezTo>
                  <a:pt x="8520193" y="941480"/>
                  <a:pt x="8454325" y="211767"/>
                  <a:pt x="8702298" y="63242"/>
                </a:cubicBezTo>
                <a:cubicBezTo>
                  <a:pt x="8950271" y="-85284"/>
                  <a:pt x="9257654" y="140733"/>
                  <a:pt x="9663193" y="179479"/>
                </a:cubicBezTo>
                <a:cubicBezTo>
                  <a:pt x="10068732" y="218225"/>
                  <a:pt x="10602132" y="256970"/>
                  <a:pt x="11135532" y="295716"/>
                </a:cubicBezTo>
              </a:path>
            </a:pathLst>
          </a:custGeom>
          <a:noFill/>
          <a:ln w="28575">
            <a:solidFill>
              <a:srgbClr val="4472C4">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FFFEFB8B-96F0-4F52-580C-B1726C42D978}"/>
              </a:ext>
            </a:extLst>
          </p:cNvPr>
          <p:cNvGraphicFramePr>
            <a:graphicFrameLocks noGrp="1"/>
          </p:cNvGraphicFramePr>
          <p:nvPr/>
        </p:nvGraphicFramePr>
        <p:xfrm>
          <a:off x="654804" y="6209109"/>
          <a:ext cx="10553256" cy="548640"/>
        </p:xfrm>
        <a:graphic>
          <a:graphicData uri="http://schemas.openxmlformats.org/drawingml/2006/table">
            <a:tbl>
              <a:tblPr firstRow="1" bandRow="1">
                <a:tableStyleId>{5C22544A-7EE6-4342-B048-85BDC9FD1C3A}</a:tableStyleId>
              </a:tblPr>
              <a:tblGrid>
                <a:gridCol w="502536">
                  <a:extLst>
                    <a:ext uri="{9D8B030D-6E8A-4147-A177-3AD203B41FA5}">
                      <a16:colId xmlns:a16="http://schemas.microsoft.com/office/drawing/2014/main" val="3022620537"/>
                    </a:ext>
                  </a:extLst>
                </a:gridCol>
                <a:gridCol w="502536">
                  <a:extLst>
                    <a:ext uri="{9D8B030D-6E8A-4147-A177-3AD203B41FA5}">
                      <a16:colId xmlns:a16="http://schemas.microsoft.com/office/drawing/2014/main" val="2553126218"/>
                    </a:ext>
                  </a:extLst>
                </a:gridCol>
                <a:gridCol w="502536">
                  <a:extLst>
                    <a:ext uri="{9D8B030D-6E8A-4147-A177-3AD203B41FA5}">
                      <a16:colId xmlns:a16="http://schemas.microsoft.com/office/drawing/2014/main" val="3143777236"/>
                    </a:ext>
                  </a:extLst>
                </a:gridCol>
                <a:gridCol w="502536">
                  <a:extLst>
                    <a:ext uri="{9D8B030D-6E8A-4147-A177-3AD203B41FA5}">
                      <a16:colId xmlns:a16="http://schemas.microsoft.com/office/drawing/2014/main" val="3469925936"/>
                    </a:ext>
                  </a:extLst>
                </a:gridCol>
                <a:gridCol w="502536">
                  <a:extLst>
                    <a:ext uri="{9D8B030D-6E8A-4147-A177-3AD203B41FA5}">
                      <a16:colId xmlns:a16="http://schemas.microsoft.com/office/drawing/2014/main" val="2910151582"/>
                    </a:ext>
                  </a:extLst>
                </a:gridCol>
                <a:gridCol w="502536">
                  <a:extLst>
                    <a:ext uri="{9D8B030D-6E8A-4147-A177-3AD203B41FA5}">
                      <a16:colId xmlns:a16="http://schemas.microsoft.com/office/drawing/2014/main" val="1184210120"/>
                    </a:ext>
                  </a:extLst>
                </a:gridCol>
                <a:gridCol w="502536">
                  <a:extLst>
                    <a:ext uri="{9D8B030D-6E8A-4147-A177-3AD203B41FA5}">
                      <a16:colId xmlns:a16="http://schemas.microsoft.com/office/drawing/2014/main" val="38832714"/>
                    </a:ext>
                  </a:extLst>
                </a:gridCol>
                <a:gridCol w="502536">
                  <a:extLst>
                    <a:ext uri="{9D8B030D-6E8A-4147-A177-3AD203B41FA5}">
                      <a16:colId xmlns:a16="http://schemas.microsoft.com/office/drawing/2014/main" val="1317543383"/>
                    </a:ext>
                  </a:extLst>
                </a:gridCol>
                <a:gridCol w="502536">
                  <a:extLst>
                    <a:ext uri="{9D8B030D-6E8A-4147-A177-3AD203B41FA5}">
                      <a16:colId xmlns:a16="http://schemas.microsoft.com/office/drawing/2014/main" val="2667591124"/>
                    </a:ext>
                  </a:extLst>
                </a:gridCol>
                <a:gridCol w="502536">
                  <a:extLst>
                    <a:ext uri="{9D8B030D-6E8A-4147-A177-3AD203B41FA5}">
                      <a16:colId xmlns:a16="http://schemas.microsoft.com/office/drawing/2014/main" val="2726410610"/>
                    </a:ext>
                  </a:extLst>
                </a:gridCol>
                <a:gridCol w="502536">
                  <a:extLst>
                    <a:ext uri="{9D8B030D-6E8A-4147-A177-3AD203B41FA5}">
                      <a16:colId xmlns:a16="http://schemas.microsoft.com/office/drawing/2014/main" val="1896234190"/>
                    </a:ext>
                  </a:extLst>
                </a:gridCol>
                <a:gridCol w="502536">
                  <a:extLst>
                    <a:ext uri="{9D8B030D-6E8A-4147-A177-3AD203B41FA5}">
                      <a16:colId xmlns:a16="http://schemas.microsoft.com/office/drawing/2014/main" val="759547712"/>
                    </a:ext>
                  </a:extLst>
                </a:gridCol>
                <a:gridCol w="502536">
                  <a:extLst>
                    <a:ext uri="{9D8B030D-6E8A-4147-A177-3AD203B41FA5}">
                      <a16:colId xmlns:a16="http://schemas.microsoft.com/office/drawing/2014/main" val="2753137029"/>
                    </a:ext>
                  </a:extLst>
                </a:gridCol>
                <a:gridCol w="502536">
                  <a:extLst>
                    <a:ext uri="{9D8B030D-6E8A-4147-A177-3AD203B41FA5}">
                      <a16:colId xmlns:a16="http://schemas.microsoft.com/office/drawing/2014/main" val="2863121722"/>
                    </a:ext>
                  </a:extLst>
                </a:gridCol>
                <a:gridCol w="502536">
                  <a:extLst>
                    <a:ext uri="{9D8B030D-6E8A-4147-A177-3AD203B41FA5}">
                      <a16:colId xmlns:a16="http://schemas.microsoft.com/office/drawing/2014/main" val="1214169697"/>
                    </a:ext>
                  </a:extLst>
                </a:gridCol>
                <a:gridCol w="502536">
                  <a:extLst>
                    <a:ext uri="{9D8B030D-6E8A-4147-A177-3AD203B41FA5}">
                      <a16:colId xmlns:a16="http://schemas.microsoft.com/office/drawing/2014/main" val="3914067655"/>
                    </a:ext>
                  </a:extLst>
                </a:gridCol>
                <a:gridCol w="502536">
                  <a:extLst>
                    <a:ext uri="{9D8B030D-6E8A-4147-A177-3AD203B41FA5}">
                      <a16:colId xmlns:a16="http://schemas.microsoft.com/office/drawing/2014/main" val="3695738778"/>
                    </a:ext>
                  </a:extLst>
                </a:gridCol>
                <a:gridCol w="502536">
                  <a:extLst>
                    <a:ext uri="{9D8B030D-6E8A-4147-A177-3AD203B41FA5}">
                      <a16:colId xmlns:a16="http://schemas.microsoft.com/office/drawing/2014/main" val="1517796285"/>
                    </a:ext>
                  </a:extLst>
                </a:gridCol>
                <a:gridCol w="502536">
                  <a:extLst>
                    <a:ext uri="{9D8B030D-6E8A-4147-A177-3AD203B41FA5}">
                      <a16:colId xmlns:a16="http://schemas.microsoft.com/office/drawing/2014/main" val="514302200"/>
                    </a:ext>
                  </a:extLst>
                </a:gridCol>
                <a:gridCol w="502536">
                  <a:extLst>
                    <a:ext uri="{9D8B030D-6E8A-4147-A177-3AD203B41FA5}">
                      <a16:colId xmlns:a16="http://schemas.microsoft.com/office/drawing/2014/main" val="4186569209"/>
                    </a:ext>
                  </a:extLst>
                </a:gridCol>
                <a:gridCol w="502536">
                  <a:extLst>
                    <a:ext uri="{9D8B030D-6E8A-4147-A177-3AD203B41FA5}">
                      <a16:colId xmlns:a16="http://schemas.microsoft.com/office/drawing/2014/main" val="1753716003"/>
                    </a:ext>
                  </a:extLst>
                </a:gridCol>
              </a:tblGrid>
              <a:tr h="228314">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extLst>
                  <a:ext uri="{0D108BD9-81ED-4DB2-BD59-A6C34878D82A}">
                    <a16:rowId xmlns:a16="http://schemas.microsoft.com/office/drawing/2014/main" val="2877535956"/>
                  </a:ext>
                </a:extLst>
              </a:tr>
              <a:tr h="228314">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extLst>
                  <a:ext uri="{0D108BD9-81ED-4DB2-BD59-A6C34878D82A}">
                    <a16:rowId xmlns:a16="http://schemas.microsoft.com/office/drawing/2014/main" val="3435545322"/>
                  </a:ext>
                </a:extLst>
              </a:tr>
            </a:tbl>
          </a:graphicData>
        </a:graphic>
      </p:graphicFrame>
      <p:sp>
        <p:nvSpPr>
          <p:cNvPr id="8" name="TextBox 7">
            <a:extLst>
              <a:ext uri="{FF2B5EF4-FFF2-40B4-BE49-F238E27FC236}">
                <a16:creationId xmlns:a16="http://schemas.microsoft.com/office/drawing/2014/main" id="{7FE454F4-68AE-9EDA-88B5-9BD66A4B99B4}"/>
              </a:ext>
            </a:extLst>
          </p:cNvPr>
          <p:cNvSpPr txBox="1"/>
          <p:nvPr/>
        </p:nvSpPr>
        <p:spPr>
          <a:xfrm>
            <a:off x="7362730" y="1385673"/>
            <a:ext cx="3471748" cy="307777"/>
          </a:xfrm>
          <a:prstGeom prst="rect">
            <a:avLst/>
          </a:prstGeom>
          <a:noFill/>
        </p:spPr>
        <p:txBody>
          <a:bodyPr wrap="square" rtlCol="0">
            <a:spAutoFit/>
          </a:bodyPr>
          <a:lstStyle/>
          <a:p>
            <a:r>
              <a:rPr lang="en-US" sz="1400" b="1" dirty="0"/>
              <a:t>Probability of successful exposure: </a:t>
            </a:r>
          </a:p>
        </p:txBody>
      </p:sp>
      <p:sp>
        <p:nvSpPr>
          <p:cNvPr id="12" name="TextBox 11">
            <a:extLst>
              <a:ext uri="{FF2B5EF4-FFF2-40B4-BE49-F238E27FC236}">
                <a16:creationId xmlns:a16="http://schemas.microsoft.com/office/drawing/2014/main" id="{A2A17659-D97A-7F7F-08F4-19C4AB9332C8}"/>
              </a:ext>
            </a:extLst>
          </p:cNvPr>
          <p:cNvSpPr txBox="1"/>
          <p:nvPr/>
        </p:nvSpPr>
        <p:spPr>
          <a:xfrm>
            <a:off x="7468005" y="2594492"/>
            <a:ext cx="3471748" cy="307777"/>
          </a:xfrm>
          <a:prstGeom prst="rect">
            <a:avLst/>
          </a:prstGeom>
          <a:noFill/>
        </p:spPr>
        <p:txBody>
          <a:bodyPr wrap="square" rtlCol="0">
            <a:spAutoFit/>
          </a:bodyPr>
          <a:lstStyle/>
          <a:p>
            <a:r>
              <a:rPr lang="en-US" sz="1400" b="1" dirty="0"/>
              <a:t>Exposure history: </a:t>
            </a:r>
          </a:p>
        </p:txBody>
      </p:sp>
      <p:pic>
        <p:nvPicPr>
          <p:cNvPr id="14" name="Picture 13" descr="A picture containing text&#10;&#10;Description automatically generated">
            <a:extLst>
              <a:ext uri="{FF2B5EF4-FFF2-40B4-BE49-F238E27FC236}">
                <a16:creationId xmlns:a16="http://schemas.microsoft.com/office/drawing/2014/main" id="{A45F4AFD-79AD-4BAD-231F-67F46F54BAE9}"/>
              </a:ext>
            </a:extLst>
          </p:cNvPr>
          <p:cNvPicPr>
            <a:picLocks noChangeAspect="1"/>
          </p:cNvPicPr>
          <p:nvPr/>
        </p:nvPicPr>
        <p:blipFill>
          <a:blip r:embed="rId7"/>
          <a:stretch>
            <a:fillRect/>
          </a:stretch>
        </p:blipFill>
        <p:spPr>
          <a:xfrm>
            <a:off x="592138" y="1939065"/>
            <a:ext cx="2227308" cy="321950"/>
          </a:xfrm>
          <a:prstGeom prst="rect">
            <a:avLst/>
          </a:prstGeom>
        </p:spPr>
      </p:pic>
      <p:pic>
        <p:nvPicPr>
          <p:cNvPr id="16" name="Picture 15" descr="Text&#10;&#10;Description automatically generated with medium confidence">
            <a:extLst>
              <a:ext uri="{FF2B5EF4-FFF2-40B4-BE49-F238E27FC236}">
                <a16:creationId xmlns:a16="http://schemas.microsoft.com/office/drawing/2014/main" id="{975F9197-2155-042B-883B-895D598021C1}"/>
              </a:ext>
            </a:extLst>
          </p:cNvPr>
          <p:cNvPicPr>
            <a:picLocks noChangeAspect="1"/>
          </p:cNvPicPr>
          <p:nvPr/>
        </p:nvPicPr>
        <p:blipFill>
          <a:blip r:embed="rId8"/>
          <a:stretch>
            <a:fillRect/>
          </a:stretch>
        </p:blipFill>
        <p:spPr>
          <a:xfrm>
            <a:off x="4205398" y="1839923"/>
            <a:ext cx="2066255" cy="600183"/>
          </a:xfrm>
          <a:prstGeom prst="rect">
            <a:avLst/>
          </a:prstGeom>
        </p:spPr>
      </p:pic>
      <p:pic>
        <p:nvPicPr>
          <p:cNvPr id="17" name="Picture 16" descr="Text&#10;&#10;Description automatically generated">
            <a:extLst>
              <a:ext uri="{FF2B5EF4-FFF2-40B4-BE49-F238E27FC236}">
                <a16:creationId xmlns:a16="http://schemas.microsoft.com/office/drawing/2014/main" id="{61A5F811-ECF8-433F-7BE1-41268F4A5956}"/>
              </a:ext>
            </a:extLst>
          </p:cNvPr>
          <p:cNvPicPr>
            <a:picLocks noChangeAspect="1"/>
          </p:cNvPicPr>
          <p:nvPr/>
        </p:nvPicPr>
        <p:blipFill>
          <a:blip r:embed="rId9"/>
          <a:stretch>
            <a:fillRect/>
          </a:stretch>
        </p:blipFill>
        <p:spPr>
          <a:xfrm>
            <a:off x="7307410" y="1687208"/>
            <a:ext cx="3035458" cy="645626"/>
          </a:xfrm>
          <a:prstGeom prst="rect">
            <a:avLst/>
          </a:prstGeom>
        </p:spPr>
      </p:pic>
      <p:pic>
        <p:nvPicPr>
          <p:cNvPr id="18" name="Picture 17" descr="A picture containing text, clipart&#10;&#10;Description automatically generated">
            <a:extLst>
              <a:ext uri="{FF2B5EF4-FFF2-40B4-BE49-F238E27FC236}">
                <a16:creationId xmlns:a16="http://schemas.microsoft.com/office/drawing/2014/main" id="{BF6EFD6C-D869-35DA-86BB-C44A1AE66543}"/>
              </a:ext>
            </a:extLst>
          </p:cNvPr>
          <p:cNvPicPr>
            <a:picLocks noChangeAspect="1"/>
          </p:cNvPicPr>
          <p:nvPr/>
        </p:nvPicPr>
        <p:blipFill rotWithShape="1">
          <a:blip r:embed="rId10"/>
          <a:srcRect t="11573"/>
          <a:stretch/>
        </p:blipFill>
        <p:spPr>
          <a:xfrm>
            <a:off x="7444113" y="2946718"/>
            <a:ext cx="2839063" cy="368929"/>
          </a:xfrm>
          <a:prstGeom prst="rect">
            <a:avLst/>
          </a:prstGeom>
        </p:spPr>
      </p:pic>
      <p:sp>
        <p:nvSpPr>
          <p:cNvPr id="24" name="Slide Number Placeholder 23">
            <a:extLst>
              <a:ext uri="{FF2B5EF4-FFF2-40B4-BE49-F238E27FC236}">
                <a16:creationId xmlns:a16="http://schemas.microsoft.com/office/drawing/2014/main" id="{1196B2D1-6612-9811-A573-36941ADDD2E3}"/>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41</a:t>
            </a:fld>
            <a:endParaRPr lang="en-US"/>
          </a:p>
        </p:txBody>
      </p:sp>
    </p:spTree>
    <p:extLst>
      <p:ext uri="{BB962C8B-B14F-4D97-AF65-F5344CB8AC3E}">
        <p14:creationId xmlns:p14="http://schemas.microsoft.com/office/powerpoint/2010/main" val="15382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 text&#10;&#10;Description automatically generated">
            <a:extLst>
              <a:ext uri="{FF2B5EF4-FFF2-40B4-BE49-F238E27FC236}">
                <a16:creationId xmlns:a16="http://schemas.microsoft.com/office/drawing/2014/main" id="{7446CEEC-2C2B-A5F6-026C-08734828E129}"/>
              </a:ext>
            </a:extLst>
          </p:cNvPr>
          <p:cNvPicPr>
            <a:picLocks noChangeAspect="1"/>
          </p:cNvPicPr>
          <p:nvPr/>
        </p:nvPicPr>
        <p:blipFill rotWithShape="1">
          <a:blip r:embed="rId3"/>
          <a:srcRect t="-1" b="39076"/>
          <a:stretch/>
        </p:blipFill>
        <p:spPr>
          <a:xfrm>
            <a:off x="224725" y="215564"/>
            <a:ext cx="2944677" cy="1853460"/>
          </a:xfrm>
          <a:prstGeom prst="rect">
            <a:avLst/>
          </a:prstGeom>
        </p:spPr>
      </p:pic>
      <p:sp>
        <p:nvSpPr>
          <p:cNvPr id="26" name="TextBox 25">
            <a:extLst>
              <a:ext uri="{FF2B5EF4-FFF2-40B4-BE49-F238E27FC236}">
                <a16:creationId xmlns:a16="http://schemas.microsoft.com/office/drawing/2014/main" id="{5A4CE1F5-F53A-C0F5-E9D3-ADF6BB3E7B5E}"/>
              </a:ext>
            </a:extLst>
          </p:cNvPr>
          <p:cNvSpPr txBox="1"/>
          <p:nvPr/>
        </p:nvSpPr>
        <p:spPr>
          <a:xfrm>
            <a:off x="4702433" y="430320"/>
            <a:ext cx="3906628" cy="1077218"/>
          </a:xfrm>
          <a:prstGeom prst="rect">
            <a:avLst/>
          </a:prstGeom>
          <a:noFill/>
        </p:spPr>
        <p:txBody>
          <a:bodyPr wrap="square">
            <a:spAutoFit/>
          </a:bodyPr>
          <a:lstStyle/>
          <a:p>
            <a:pPr algn="ctr" rtl="0" fontAlgn="t">
              <a:spcBef>
                <a:spcPts val="0"/>
              </a:spcBef>
              <a:spcAft>
                <a:spcPts val="0"/>
              </a:spcAft>
            </a:pPr>
            <a:r>
              <a:rPr lang="en-US" sz="1600" b="0" i="0" u="none" strike="noStrike" dirty="0">
                <a:solidFill>
                  <a:srgbClr val="000000"/>
                </a:solidFill>
                <a:effectLst/>
              </a:rPr>
              <a:t>The </a:t>
            </a:r>
            <a:r>
              <a:rPr lang="en-US" sz="1600" b="1" i="0" u="none" strike="noStrike" dirty="0">
                <a:solidFill>
                  <a:srgbClr val="000000"/>
                </a:solidFill>
                <a:effectLst/>
              </a:rPr>
              <a:t>antibody model </a:t>
            </a:r>
            <a:r>
              <a:rPr lang="en-US" sz="1600" b="0" i="0" u="none" strike="noStrike" dirty="0">
                <a:solidFill>
                  <a:srgbClr val="000000"/>
                </a:solidFill>
                <a:effectLst/>
              </a:rPr>
              <a:t>tracks biomarker kinetics for each biomarker produced from successful exposure events. </a:t>
            </a:r>
          </a:p>
          <a:p>
            <a:pPr algn="ctr" rtl="0" fontAlgn="t">
              <a:spcBef>
                <a:spcPts val="0"/>
              </a:spcBef>
              <a:spcAft>
                <a:spcPts val="0"/>
              </a:spcAft>
            </a:pPr>
            <a:endParaRPr lang="en-US" sz="1600" b="0" i="0" u="none" strike="noStrike" dirty="0">
              <a:solidFill>
                <a:srgbClr val="000000"/>
              </a:solidFill>
              <a:effectLst/>
            </a:endParaRPr>
          </a:p>
        </p:txBody>
      </p:sp>
      <p:sp>
        <p:nvSpPr>
          <p:cNvPr id="31" name="Rectangle 30">
            <a:extLst>
              <a:ext uri="{FF2B5EF4-FFF2-40B4-BE49-F238E27FC236}">
                <a16:creationId xmlns:a16="http://schemas.microsoft.com/office/drawing/2014/main" id="{BD69291C-9329-FF41-D71C-C12336F6C576}"/>
              </a:ext>
            </a:extLst>
          </p:cNvPr>
          <p:cNvSpPr/>
          <p:nvPr/>
        </p:nvSpPr>
        <p:spPr>
          <a:xfrm>
            <a:off x="4721516" y="325464"/>
            <a:ext cx="3845834" cy="172806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Text&#10;&#10;Description automatically generated">
            <a:extLst>
              <a:ext uri="{FF2B5EF4-FFF2-40B4-BE49-F238E27FC236}">
                <a16:creationId xmlns:a16="http://schemas.microsoft.com/office/drawing/2014/main" id="{89AF19F2-1C86-5F40-84F4-10FDBC9470E9}"/>
              </a:ext>
            </a:extLst>
          </p:cNvPr>
          <p:cNvPicPr>
            <a:picLocks noChangeAspect="1"/>
          </p:cNvPicPr>
          <p:nvPr/>
        </p:nvPicPr>
        <p:blipFill>
          <a:blip r:embed="rId4"/>
          <a:stretch>
            <a:fillRect/>
          </a:stretch>
        </p:blipFill>
        <p:spPr>
          <a:xfrm>
            <a:off x="5248267" y="1359910"/>
            <a:ext cx="2792332" cy="457120"/>
          </a:xfrm>
          <a:prstGeom prst="rect">
            <a:avLst/>
          </a:prstGeom>
        </p:spPr>
      </p:pic>
      <p:grpSp>
        <p:nvGrpSpPr>
          <p:cNvPr id="66" name="Group 65">
            <a:extLst>
              <a:ext uri="{FF2B5EF4-FFF2-40B4-BE49-F238E27FC236}">
                <a16:creationId xmlns:a16="http://schemas.microsoft.com/office/drawing/2014/main" id="{777628CE-E4BE-3604-AEEA-7C6C9ABAA083}"/>
              </a:ext>
            </a:extLst>
          </p:cNvPr>
          <p:cNvGrpSpPr/>
          <p:nvPr/>
        </p:nvGrpSpPr>
        <p:grpSpPr>
          <a:xfrm>
            <a:off x="2201631" y="2295530"/>
            <a:ext cx="9122463" cy="1304240"/>
            <a:chOff x="3340757" y="3591748"/>
            <a:chExt cx="9122463" cy="1304240"/>
          </a:xfrm>
        </p:grpSpPr>
        <p:cxnSp>
          <p:nvCxnSpPr>
            <p:cNvPr id="67" name="Straight Arrow Connector 66">
              <a:extLst>
                <a:ext uri="{FF2B5EF4-FFF2-40B4-BE49-F238E27FC236}">
                  <a16:creationId xmlns:a16="http://schemas.microsoft.com/office/drawing/2014/main" id="{E1805B82-E26E-C200-0039-7B3488B638D0}"/>
                </a:ext>
              </a:extLst>
            </p:cNvPr>
            <p:cNvCxnSpPr/>
            <p:nvPr/>
          </p:nvCxnSpPr>
          <p:spPr>
            <a:xfrm>
              <a:off x="3340757" y="4494933"/>
              <a:ext cx="8391460" cy="0"/>
            </a:xfrm>
            <a:prstGeom prst="straightConnector1">
              <a:avLst/>
            </a:prstGeom>
            <a:ln w="88900">
              <a:solidFill>
                <a:srgbClr val="C35757"/>
              </a:solidFill>
              <a:tailEnd type="triangle"/>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734A098D-DA51-141A-8620-C7E953FBA873}"/>
                </a:ext>
              </a:extLst>
            </p:cNvPr>
            <p:cNvSpPr txBox="1"/>
            <p:nvPr/>
          </p:nvSpPr>
          <p:spPr>
            <a:xfrm>
              <a:off x="6057836" y="4588211"/>
              <a:ext cx="3451446" cy="307777"/>
            </a:xfrm>
            <a:prstGeom prst="rect">
              <a:avLst/>
            </a:prstGeom>
            <a:noFill/>
          </p:spPr>
          <p:txBody>
            <a:bodyPr wrap="square" rtlCol="0">
              <a:spAutoFit/>
            </a:bodyPr>
            <a:lstStyle/>
            <a:p>
              <a:pPr algn="ctr"/>
              <a:r>
                <a:rPr lang="en-US" sz="1400" b="1" dirty="0"/>
                <a:t>Varying levels of complexity </a:t>
              </a:r>
            </a:p>
          </p:txBody>
        </p:sp>
        <p:sp>
          <p:nvSpPr>
            <p:cNvPr id="69" name="TextBox 68">
              <a:extLst>
                <a:ext uri="{FF2B5EF4-FFF2-40B4-BE49-F238E27FC236}">
                  <a16:creationId xmlns:a16="http://schemas.microsoft.com/office/drawing/2014/main" id="{FC8C69E5-59D9-936E-0C64-45F93BB319E8}"/>
                </a:ext>
              </a:extLst>
            </p:cNvPr>
            <p:cNvSpPr txBox="1"/>
            <p:nvPr/>
          </p:nvSpPr>
          <p:spPr>
            <a:xfrm>
              <a:off x="10263612" y="3591748"/>
              <a:ext cx="2199608" cy="738664"/>
            </a:xfrm>
            <a:prstGeom prst="rect">
              <a:avLst/>
            </a:prstGeom>
            <a:noFill/>
          </p:spPr>
          <p:txBody>
            <a:bodyPr wrap="square" rtlCol="0">
              <a:spAutoFit/>
            </a:bodyPr>
            <a:lstStyle/>
            <a:p>
              <a:pPr algn="ctr"/>
              <a:r>
                <a:rPr lang="en-US" sz="1400" dirty="0"/>
                <a:t>Antibody ceiling effects, immune imprinting, random effects</a:t>
              </a:r>
            </a:p>
          </p:txBody>
        </p:sp>
        <p:sp>
          <p:nvSpPr>
            <p:cNvPr id="70" name="TextBox 69">
              <a:extLst>
                <a:ext uri="{FF2B5EF4-FFF2-40B4-BE49-F238E27FC236}">
                  <a16:creationId xmlns:a16="http://schemas.microsoft.com/office/drawing/2014/main" id="{F635AF8C-C080-BFE7-417C-211F06CA01ED}"/>
                </a:ext>
              </a:extLst>
            </p:cNvPr>
            <p:cNvSpPr txBox="1"/>
            <p:nvPr/>
          </p:nvSpPr>
          <p:spPr>
            <a:xfrm>
              <a:off x="6654596" y="3791693"/>
              <a:ext cx="2655742" cy="523220"/>
            </a:xfrm>
            <a:prstGeom prst="rect">
              <a:avLst/>
            </a:prstGeom>
            <a:noFill/>
          </p:spPr>
          <p:txBody>
            <a:bodyPr wrap="square" rtlCol="0">
              <a:spAutoFit/>
            </a:bodyPr>
            <a:lstStyle/>
            <a:p>
              <a:r>
                <a:rPr lang="en-US" sz="1400" dirty="0"/>
                <a:t>Fixed effect </a:t>
              </a:r>
            </a:p>
            <a:p>
              <a:r>
                <a:rPr lang="en-US" sz="1400" dirty="0"/>
                <a:t>biphasic boosting-waning</a:t>
              </a:r>
            </a:p>
          </p:txBody>
        </p:sp>
        <p:sp>
          <p:nvSpPr>
            <p:cNvPr id="71" name="TextBox 70">
              <a:extLst>
                <a:ext uri="{FF2B5EF4-FFF2-40B4-BE49-F238E27FC236}">
                  <a16:creationId xmlns:a16="http://schemas.microsoft.com/office/drawing/2014/main" id="{488D11FF-2308-D323-A628-3D13F0C2C1F5}"/>
                </a:ext>
              </a:extLst>
            </p:cNvPr>
            <p:cNvSpPr txBox="1"/>
            <p:nvPr/>
          </p:nvSpPr>
          <p:spPr>
            <a:xfrm>
              <a:off x="3340757" y="3783948"/>
              <a:ext cx="2951555" cy="523220"/>
            </a:xfrm>
            <a:prstGeom prst="rect">
              <a:avLst/>
            </a:prstGeom>
            <a:noFill/>
          </p:spPr>
          <p:txBody>
            <a:bodyPr wrap="square" rtlCol="0">
              <a:spAutoFit/>
            </a:bodyPr>
            <a:lstStyle/>
            <a:p>
              <a:r>
                <a:rPr lang="en-US" sz="1400" dirty="0"/>
                <a:t>Fixed effect </a:t>
              </a:r>
            </a:p>
            <a:p>
              <a:r>
                <a:rPr lang="en-US" sz="1400" dirty="0"/>
                <a:t>monophasic boosting-waning</a:t>
              </a:r>
            </a:p>
          </p:txBody>
        </p:sp>
      </p:grpSp>
      <p:sp>
        <p:nvSpPr>
          <p:cNvPr id="72" name="TextBox 71">
            <a:extLst>
              <a:ext uri="{FF2B5EF4-FFF2-40B4-BE49-F238E27FC236}">
                <a16:creationId xmlns:a16="http://schemas.microsoft.com/office/drawing/2014/main" id="{4CE91406-0FBF-E9AE-C446-E3F01F8B5A51}"/>
              </a:ext>
            </a:extLst>
          </p:cNvPr>
          <p:cNvSpPr txBox="1"/>
          <p:nvPr/>
        </p:nvSpPr>
        <p:spPr>
          <a:xfrm>
            <a:off x="1537088" y="3365209"/>
            <a:ext cx="1329085" cy="523220"/>
          </a:xfrm>
          <a:prstGeom prst="rect">
            <a:avLst/>
          </a:prstGeom>
          <a:noFill/>
        </p:spPr>
        <p:txBody>
          <a:bodyPr wrap="square" rtlCol="0">
            <a:spAutoFit/>
          </a:bodyPr>
          <a:lstStyle/>
          <a:p>
            <a:pPr algn="ctr"/>
            <a:r>
              <a:rPr lang="en-US" sz="1400" i="1" dirty="0"/>
              <a:t>Simplest model</a:t>
            </a:r>
          </a:p>
        </p:txBody>
      </p:sp>
      <p:sp>
        <p:nvSpPr>
          <p:cNvPr id="73" name="TextBox 72">
            <a:extLst>
              <a:ext uri="{FF2B5EF4-FFF2-40B4-BE49-F238E27FC236}">
                <a16:creationId xmlns:a16="http://schemas.microsoft.com/office/drawing/2014/main" id="{EFDC40C7-4F9D-B1DE-DD59-FA40D2766C45}"/>
              </a:ext>
            </a:extLst>
          </p:cNvPr>
          <p:cNvSpPr txBox="1"/>
          <p:nvPr/>
        </p:nvSpPr>
        <p:spPr>
          <a:xfrm>
            <a:off x="9723789" y="3405727"/>
            <a:ext cx="1329085" cy="523220"/>
          </a:xfrm>
          <a:prstGeom prst="rect">
            <a:avLst/>
          </a:prstGeom>
          <a:noFill/>
        </p:spPr>
        <p:txBody>
          <a:bodyPr wrap="square" rtlCol="0">
            <a:spAutoFit/>
          </a:bodyPr>
          <a:lstStyle/>
          <a:p>
            <a:pPr algn="ctr"/>
            <a:r>
              <a:rPr lang="en-US" sz="1400" i="1" dirty="0"/>
              <a:t>Complex model</a:t>
            </a:r>
          </a:p>
        </p:txBody>
      </p:sp>
      <p:sp>
        <p:nvSpPr>
          <p:cNvPr id="74" name="Slide Number Placeholder 73">
            <a:extLst>
              <a:ext uri="{FF2B5EF4-FFF2-40B4-BE49-F238E27FC236}">
                <a16:creationId xmlns:a16="http://schemas.microsoft.com/office/drawing/2014/main" id="{1A77FB99-DBE7-4786-AF7F-B196B1E6EE13}"/>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42</a:t>
            </a:fld>
            <a:endParaRPr lang="en-US"/>
          </a:p>
        </p:txBody>
      </p:sp>
    </p:spTree>
    <p:extLst>
      <p:ext uri="{BB962C8B-B14F-4D97-AF65-F5344CB8AC3E}">
        <p14:creationId xmlns:p14="http://schemas.microsoft.com/office/powerpoint/2010/main" val="79747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 text&#10;&#10;Description automatically generated">
            <a:extLst>
              <a:ext uri="{FF2B5EF4-FFF2-40B4-BE49-F238E27FC236}">
                <a16:creationId xmlns:a16="http://schemas.microsoft.com/office/drawing/2014/main" id="{7446CEEC-2C2B-A5F6-026C-08734828E129}"/>
              </a:ext>
            </a:extLst>
          </p:cNvPr>
          <p:cNvPicPr>
            <a:picLocks noChangeAspect="1"/>
          </p:cNvPicPr>
          <p:nvPr/>
        </p:nvPicPr>
        <p:blipFill rotWithShape="1">
          <a:blip r:embed="rId3"/>
          <a:srcRect t="-1" b="39076"/>
          <a:stretch/>
        </p:blipFill>
        <p:spPr>
          <a:xfrm>
            <a:off x="224725" y="215564"/>
            <a:ext cx="2944677" cy="1853460"/>
          </a:xfrm>
          <a:prstGeom prst="rect">
            <a:avLst/>
          </a:prstGeom>
        </p:spPr>
      </p:pic>
      <p:grpSp>
        <p:nvGrpSpPr>
          <p:cNvPr id="24" name="Group 23">
            <a:extLst>
              <a:ext uri="{FF2B5EF4-FFF2-40B4-BE49-F238E27FC236}">
                <a16:creationId xmlns:a16="http://schemas.microsoft.com/office/drawing/2014/main" id="{FF0E8086-2EF3-BD3D-BCEF-822BAE7CE3B4}"/>
              </a:ext>
            </a:extLst>
          </p:cNvPr>
          <p:cNvGrpSpPr/>
          <p:nvPr/>
        </p:nvGrpSpPr>
        <p:grpSpPr>
          <a:xfrm>
            <a:off x="2201631" y="2295530"/>
            <a:ext cx="9122463" cy="1304240"/>
            <a:chOff x="3340757" y="3591748"/>
            <a:chExt cx="9122463" cy="1304240"/>
          </a:xfrm>
        </p:grpSpPr>
        <p:cxnSp>
          <p:nvCxnSpPr>
            <p:cNvPr id="3" name="Straight Arrow Connector 2">
              <a:extLst>
                <a:ext uri="{FF2B5EF4-FFF2-40B4-BE49-F238E27FC236}">
                  <a16:creationId xmlns:a16="http://schemas.microsoft.com/office/drawing/2014/main" id="{01821BB1-1839-5BE3-DFAE-146518B27480}"/>
                </a:ext>
              </a:extLst>
            </p:cNvPr>
            <p:cNvCxnSpPr/>
            <p:nvPr/>
          </p:nvCxnSpPr>
          <p:spPr>
            <a:xfrm>
              <a:off x="3340757" y="4494933"/>
              <a:ext cx="8391460" cy="0"/>
            </a:xfrm>
            <a:prstGeom prst="straightConnector1">
              <a:avLst/>
            </a:prstGeom>
            <a:ln w="88900">
              <a:solidFill>
                <a:srgbClr val="C35757"/>
              </a:solidFill>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36D501D7-B544-A88F-D653-21AC0721BD41}"/>
                </a:ext>
              </a:extLst>
            </p:cNvPr>
            <p:cNvSpPr txBox="1"/>
            <p:nvPr/>
          </p:nvSpPr>
          <p:spPr>
            <a:xfrm>
              <a:off x="6057836" y="4588211"/>
              <a:ext cx="3451446" cy="307777"/>
            </a:xfrm>
            <a:prstGeom prst="rect">
              <a:avLst/>
            </a:prstGeom>
            <a:noFill/>
          </p:spPr>
          <p:txBody>
            <a:bodyPr wrap="square" rtlCol="0">
              <a:spAutoFit/>
            </a:bodyPr>
            <a:lstStyle/>
            <a:p>
              <a:pPr algn="ctr"/>
              <a:r>
                <a:rPr lang="en-US" sz="1400" b="1" dirty="0"/>
                <a:t>Varying levels of complexity </a:t>
              </a:r>
            </a:p>
          </p:txBody>
        </p:sp>
        <p:sp>
          <p:nvSpPr>
            <p:cNvPr id="5" name="TextBox 4">
              <a:extLst>
                <a:ext uri="{FF2B5EF4-FFF2-40B4-BE49-F238E27FC236}">
                  <a16:creationId xmlns:a16="http://schemas.microsoft.com/office/drawing/2014/main" id="{3FA57AD0-B6FA-5388-4CDE-25B859A34F87}"/>
                </a:ext>
              </a:extLst>
            </p:cNvPr>
            <p:cNvSpPr txBox="1"/>
            <p:nvPr/>
          </p:nvSpPr>
          <p:spPr>
            <a:xfrm>
              <a:off x="10263612" y="3591748"/>
              <a:ext cx="2199608" cy="738664"/>
            </a:xfrm>
            <a:prstGeom prst="rect">
              <a:avLst/>
            </a:prstGeom>
            <a:noFill/>
          </p:spPr>
          <p:txBody>
            <a:bodyPr wrap="square" rtlCol="0">
              <a:spAutoFit/>
            </a:bodyPr>
            <a:lstStyle/>
            <a:p>
              <a:pPr algn="ctr"/>
              <a:r>
                <a:rPr lang="en-US" sz="1400" dirty="0"/>
                <a:t>Antibody ceiling effects, immune imprinting, random effects</a:t>
              </a:r>
            </a:p>
          </p:txBody>
        </p:sp>
        <p:sp>
          <p:nvSpPr>
            <p:cNvPr id="6" name="TextBox 5">
              <a:extLst>
                <a:ext uri="{FF2B5EF4-FFF2-40B4-BE49-F238E27FC236}">
                  <a16:creationId xmlns:a16="http://schemas.microsoft.com/office/drawing/2014/main" id="{CAFC5666-3AEE-D2F3-64BF-BED52BC39DA5}"/>
                </a:ext>
              </a:extLst>
            </p:cNvPr>
            <p:cNvSpPr txBox="1"/>
            <p:nvPr/>
          </p:nvSpPr>
          <p:spPr>
            <a:xfrm>
              <a:off x="6654596" y="3791693"/>
              <a:ext cx="2655742" cy="523220"/>
            </a:xfrm>
            <a:prstGeom prst="rect">
              <a:avLst/>
            </a:prstGeom>
            <a:noFill/>
          </p:spPr>
          <p:txBody>
            <a:bodyPr wrap="square" rtlCol="0">
              <a:spAutoFit/>
            </a:bodyPr>
            <a:lstStyle/>
            <a:p>
              <a:r>
                <a:rPr lang="en-US" sz="1400" dirty="0"/>
                <a:t>Fixed effect </a:t>
              </a:r>
            </a:p>
            <a:p>
              <a:r>
                <a:rPr lang="en-US" sz="1400" dirty="0"/>
                <a:t>biphasic boosting-waning</a:t>
              </a:r>
            </a:p>
          </p:txBody>
        </p:sp>
        <p:sp>
          <p:nvSpPr>
            <p:cNvPr id="7" name="TextBox 6">
              <a:extLst>
                <a:ext uri="{FF2B5EF4-FFF2-40B4-BE49-F238E27FC236}">
                  <a16:creationId xmlns:a16="http://schemas.microsoft.com/office/drawing/2014/main" id="{DAA3580E-A041-016A-9E96-505F9927EF08}"/>
                </a:ext>
              </a:extLst>
            </p:cNvPr>
            <p:cNvSpPr txBox="1"/>
            <p:nvPr/>
          </p:nvSpPr>
          <p:spPr>
            <a:xfrm>
              <a:off x="3340757" y="3783948"/>
              <a:ext cx="2951555" cy="523220"/>
            </a:xfrm>
            <a:prstGeom prst="rect">
              <a:avLst/>
            </a:prstGeom>
            <a:noFill/>
          </p:spPr>
          <p:txBody>
            <a:bodyPr wrap="square" rtlCol="0">
              <a:spAutoFit/>
            </a:bodyPr>
            <a:lstStyle/>
            <a:p>
              <a:r>
                <a:rPr lang="en-US" sz="1400" dirty="0"/>
                <a:t>Fixed effect </a:t>
              </a:r>
            </a:p>
            <a:p>
              <a:r>
                <a:rPr lang="en-US" sz="1400" dirty="0"/>
                <a:t>monophasic boosting-waning</a:t>
              </a:r>
            </a:p>
          </p:txBody>
        </p:sp>
      </p:grpSp>
      <p:sp>
        <p:nvSpPr>
          <p:cNvPr id="26" name="TextBox 25">
            <a:extLst>
              <a:ext uri="{FF2B5EF4-FFF2-40B4-BE49-F238E27FC236}">
                <a16:creationId xmlns:a16="http://schemas.microsoft.com/office/drawing/2014/main" id="{5A4CE1F5-F53A-C0F5-E9D3-ADF6BB3E7B5E}"/>
              </a:ext>
            </a:extLst>
          </p:cNvPr>
          <p:cNvSpPr txBox="1"/>
          <p:nvPr/>
        </p:nvSpPr>
        <p:spPr>
          <a:xfrm>
            <a:off x="4702433" y="430320"/>
            <a:ext cx="3906628" cy="1077218"/>
          </a:xfrm>
          <a:prstGeom prst="rect">
            <a:avLst/>
          </a:prstGeom>
          <a:noFill/>
        </p:spPr>
        <p:txBody>
          <a:bodyPr wrap="square">
            <a:spAutoFit/>
          </a:bodyPr>
          <a:lstStyle/>
          <a:p>
            <a:pPr algn="ctr" rtl="0" fontAlgn="t">
              <a:spcBef>
                <a:spcPts val="0"/>
              </a:spcBef>
              <a:spcAft>
                <a:spcPts val="0"/>
              </a:spcAft>
            </a:pPr>
            <a:r>
              <a:rPr lang="en-US" sz="1600" b="0" i="0" u="none" strike="noStrike" dirty="0">
                <a:solidFill>
                  <a:srgbClr val="000000"/>
                </a:solidFill>
                <a:effectLst/>
              </a:rPr>
              <a:t>The </a:t>
            </a:r>
            <a:r>
              <a:rPr lang="en-US" sz="1600" b="1" i="0" u="none" strike="noStrike" dirty="0">
                <a:solidFill>
                  <a:srgbClr val="000000"/>
                </a:solidFill>
                <a:effectLst/>
              </a:rPr>
              <a:t>antibody model </a:t>
            </a:r>
            <a:r>
              <a:rPr lang="en-US" sz="1600" b="0" i="0" u="none" strike="noStrike" dirty="0">
                <a:solidFill>
                  <a:srgbClr val="000000"/>
                </a:solidFill>
                <a:effectLst/>
              </a:rPr>
              <a:t>tracks biomarker kinetics for each biomarker produced from successful exposure events. </a:t>
            </a:r>
          </a:p>
          <a:p>
            <a:pPr algn="ctr" rtl="0" fontAlgn="t">
              <a:spcBef>
                <a:spcPts val="0"/>
              </a:spcBef>
              <a:spcAft>
                <a:spcPts val="0"/>
              </a:spcAft>
            </a:pPr>
            <a:endParaRPr lang="en-US" sz="1600" b="0" i="0" u="none" strike="noStrike" dirty="0">
              <a:solidFill>
                <a:srgbClr val="000000"/>
              </a:solidFill>
              <a:effectLst/>
            </a:endParaRPr>
          </a:p>
        </p:txBody>
      </p:sp>
      <p:sp>
        <p:nvSpPr>
          <p:cNvPr id="31" name="Rectangle 30">
            <a:extLst>
              <a:ext uri="{FF2B5EF4-FFF2-40B4-BE49-F238E27FC236}">
                <a16:creationId xmlns:a16="http://schemas.microsoft.com/office/drawing/2014/main" id="{BD69291C-9329-FF41-D71C-C12336F6C576}"/>
              </a:ext>
            </a:extLst>
          </p:cNvPr>
          <p:cNvSpPr/>
          <p:nvPr/>
        </p:nvSpPr>
        <p:spPr>
          <a:xfrm>
            <a:off x="4721516" y="325464"/>
            <a:ext cx="3845834" cy="172806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Text&#10;&#10;Description automatically generated">
            <a:extLst>
              <a:ext uri="{FF2B5EF4-FFF2-40B4-BE49-F238E27FC236}">
                <a16:creationId xmlns:a16="http://schemas.microsoft.com/office/drawing/2014/main" id="{89AF19F2-1C86-5F40-84F4-10FDBC9470E9}"/>
              </a:ext>
            </a:extLst>
          </p:cNvPr>
          <p:cNvPicPr>
            <a:picLocks noChangeAspect="1"/>
          </p:cNvPicPr>
          <p:nvPr/>
        </p:nvPicPr>
        <p:blipFill>
          <a:blip r:embed="rId4"/>
          <a:stretch>
            <a:fillRect/>
          </a:stretch>
        </p:blipFill>
        <p:spPr>
          <a:xfrm>
            <a:off x="5248267" y="1359910"/>
            <a:ext cx="2792332" cy="457120"/>
          </a:xfrm>
          <a:prstGeom prst="rect">
            <a:avLst/>
          </a:prstGeom>
        </p:spPr>
      </p:pic>
      <p:sp>
        <p:nvSpPr>
          <p:cNvPr id="34" name="TextBox 33">
            <a:extLst>
              <a:ext uri="{FF2B5EF4-FFF2-40B4-BE49-F238E27FC236}">
                <a16:creationId xmlns:a16="http://schemas.microsoft.com/office/drawing/2014/main" id="{262E7ED1-0672-50B8-2030-C98261FD2245}"/>
              </a:ext>
            </a:extLst>
          </p:cNvPr>
          <p:cNvSpPr txBox="1"/>
          <p:nvPr/>
        </p:nvSpPr>
        <p:spPr>
          <a:xfrm>
            <a:off x="1537088" y="3365209"/>
            <a:ext cx="1329085" cy="523220"/>
          </a:xfrm>
          <a:prstGeom prst="rect">
            <a:avLst/>
          </a:prstGeom>
          <a:noFill/>
        </p:spPr>
        <p:txBody>
          <a:bodyPr wrap="square" rtlCol="0">
            <a:spAutoFit/>
          </a:bodyPr>
          <a:lstStyle/>
          <a:p>
            <a:pPr algn="ctr"/>
            <a:r>
              <a:rPr lang="en-US" sz="1400" i="1" dirty="0"/>
              <a:t>Simplest model</a:t>
            </a:r>
          </a:p>
        </p:txBody>
      </p:sp>
      <p:sp>
        <p:nvSpPr>
          <p:cNvPr id="35" name="TextBox 34">
            <a:extLst>
              <a:ext uri="{FF2B5EF4-FFF2-40B4-BE49-F238E27FC236}">
                <a16:creationId xmlns:a16="http://schemas.microsoft.com/office/drawing/2014/main" id="{1FDA4A40-380A-763C-504E-09BB77FE38B1}"/>
              </a:ext>
            </a:extLst>
          </p:cNvPr>
          <p:cNvSpPr txBox="1"/>
          <p:nvPr/>
        </p:nvSpPr>
        <p:spPr>
          <a:xfrm>
            <a:off x="9723789" y="3405727"/>
            <a:ext cx="1329085" cy="523220"/>
          </a:xfrm>
          <a:prstGeom prst="rect">
            <a:avLst/>
          </a:prstGeom>
          <a:noFill/>
        </p:spPr>
        <p:txBody>
          <a:bodyPr wrap="square" rtlCol="0">
            <a:spAutoFit/>
          </a:bodyPr>
          <a:lstStyle/>
          <a:p>
            <a:pPr algn="ctr"/>
            <a:r>
              <a:rPr lang="en-US" sz="1400" i="1" dirty="0"/>
              <a:t>Complex model</a:t>
            </a:r>
          </a:p>
        </p:txBody>
      </p:sp>
      <p:pic>
        <p:nvPicPr>
          <p:cNvPr id="36" name="Picture 35" descr="Chart&#10;&#10;Description automatically generated with medium confidence">
            <a:extLst>
              <a:ext uri="{FF2B5EF4-FFF2-40B4-BE49-F238E27FC236}">
                <a16:creationId xmlns:a16="http://schemas.microsoft.com/office/drawing/2014/main" id="{7B33D2FE-940D-DA24-A5CB-CAC2D43DFDA9}"/>
              </a:ext>
            </a:extLst>
          </p:cNvPr>
          <p:cNvPicPr>
            <a:picLocks noChangeAspect="1"/>
          </p:cNvPicPr>
          <p:nvPr/>
        </p:nvPicPr>
        <p:blipFill>
          <a:blip r:embed="rId5"/>
          <a:stretch>
            <a:fillRect/>
          </a:stretch>
        </p:blipFill>
        <p:spPr>
          <a:xfrm>
            <a:off x="8817197" y="4163886"/>
            <a:ext cx="3142267" cy="1452933"/>
          </a:xfrm>
          <a:prstGeom prst="rect">
            <a:avLst/>
          </a:prstGeom>
        </p:spPr>
      </p:pic>
      <p:grpSp>
        <p:nvGrpSpPr>
          <p:cNvPr id="43" name="Group 42">
            <a:extLst>
              <a:ext uri="{FF2B5EF4-FFF2-40B4-BE49-F238E27FC236}">
                <a16:creationId xmlns:a16="http://schemas.microsoft.com/office/drawing/2014/main" id="{2BA67E37-98AB-FF5D-4347-C386C57F8C2B}"/>
              </a:ext>
            </a:extLst>
          </p:cNvPr>
          <p:cNvGrpSpPr/>
          <p:nvPr/>
        </p:nvGrpSpPr>
        <p:grpSpPr>
          <a:xfrm>
            <a:off x="1279480" y="4343906"/>
            <a:ext cx="2193010" cy="1020728"/>
            <a:chOff x="1937288" y="4163886"/>
            <a:chExt cx="2193010" cy="1020728"/>
          </a:xfrm>
        </p:grpSpPr>
        <p:cxnSp>
          <p:nvCxnSpPr>
            <p:cNvPr id="38" name="Straight Connector 37">
              <a:extLst>
                <a:ext uri="{FF2B5EF4-FFF2-40B4-BE49-F238E27FC236}">
                  <a16:creationId xmlns:a16="http://schemas.microsoft.com/office/drawing/2014/main" id="{374913BE-F77E-B5B3-098F-0EAA94C23474}"/>
                </a:ext>
              </a:extLst>
            </p:cNvPr>
            <p:cNvCxnSpPr>
              <a:cxnSpLocks/>
            </p:cNvCxnSpPr>
            <p:nvPr/>
          </p:nvCxnSpPr>
          <p:spPr>
            <a:xfrm>
              <a:off x="1937288" y="4163886"/>
              <a:ext cx="0" cy="10207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7EAD417-E2FA-5E5C-0B61-81616AD9F795}"/>
                </a:ext>
              </a:extLst>
            </p:cNvPr>
            <p:cNvCxnSpPr>
              <a:cxnSpLocks/>
            </p:cNvCxnSpPr>
            <p:nvPr/>
          </p:nvCxnSpPr>
          <p:spPr>
            <a:xfrm>
              <a:off x="1937288" y="5184614"/>
              <a:ext cx="21930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Straight Connector 51">
            <a:extLst>
              <a:ext uri="{FF2B5EF4-FFF2-40B4-BE49-F238E27FC236}">
                <a16:creationId xmlns:a16="http://schemas.microsoft.com/office/drawing/2014/main" id="{B1AF521B-2FAD-7BDB-411B-5D501DAD9158}"/>
              </a:ext>
            </a:extLst>
          </p:cNvPr>
          <p:cNvCxnSpPr>
            <a:cxnSpLocks/>
          </p:cNvCxnSpPr>
          <p:nvPr/>
        </p:nvCxnSpPr>
        <p:spPr>
          <a:xfrm flipV="1">
            <a:off x="1735809" y="4854270"/>
            <a:ext cx="0" cy="51036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8781CCC-B22F-C8EF-9E5D-7BBEAA7D396A}"/>
              </a:ext>
            </a:extLst>
          </p:cNvPr>
          <p:cNvCxnSpPr>
            <a:cxnSpLocks/>
          </p:cNvCxnSpPr>
          <p:nvPr/>
        </p:nvCxnSpPr>
        <p:spPr>
          <a:xfrm flipH="1">
            <a:off x="1735809" y="4854270"/>
            <a:ext cx="945397"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8193B2C-1F59-2E49-C902-440162AAA541}"/>
              </a:ext>
            </a:extLst>
          </p:cNvPr>
          <p:cNvCxnSpPr>
            <a:cxnSpLocks/>
          </p:cNvCxnSpPr>
          <p:nvPr/>
        </p:nvCxnSpPr>
        <p:spPr>
          <a:xfrm flipV="1">
            <a:off x="2681206" y="4487155"/>
            <a:ext cx="0" cy="36711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383967-8C3E-F5E9-75C0-3B9AE9E73FCC}"/>
              </a:ext>
            </a:extLst>
          </p:cNvPr>
          <p:cNvCxnSpPr>
            <a:cxnSpLocks/>
          </p:cNvCxnSpPr>
          <p:nvPr/>
        </p:nvCxnSpPr>
        <p:spPr>
          <a:xfrm flipH="1">
            <a:off x="2681206" y="4487155"/>
            <a:ext cx="705173"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45511277-9205-0467-5ECE-A5B41FDA55CA}"/>
              </a:ext>
            </a:extLst>
          </p:cNvPr>
          <p:cNvSpPr txBox="1"/>
          <p:nvPr/>
        </p:nvSpPr>
        <p:spPr>
          <a:xfrm>
            <a:off x="1159368" y="4010668"/>
            <a:ext cx="2433234" cy="307777"/>
          </a:xfrm>
          <a:prstGeom prst="rect">
            <a:avLst/>
          </a:prstGeom>
          <a:noFill/>
        </p:spPr>
        <p:txBody>
          <a:bodyPr wrap="square" rtlCol="0">
            <a:spAutoFit/>
          </a:bodyPr>
          <a:lstStyle/>
          <a:p>
            <a:r>
              <a:rPr lang="en-US" sz="1400" dirty="0"/>
              <a:t>True biomarker quantity (A)</a:t>
            </a:r>
          </a:p>
        </p:txBody>
      </p:sp>
      <p:sp>
        <p:nvSpPr>
          <p:cNvPr id="64" name="TextBox 63">
            <a:extLst>
              <a:ext uri="{FF2B5EF4-FFF2-40B4-BE49-F238E27FC236}">
                <a16:creationId xmlns:a16="http://schemas.microsoft.com/office/drawing/2014/main" id="{78C08611-4CED-9801-87C8-C0D0BD58AF86}"/>
              </a:ext>
            </a:extLst>
          </p:cNvPr>
          <p:cNvSpPr txBox="1"/>
          <p:nvPr/>
        </p:nvSpPr>
        <p:spPr>
          <a:xfrm>
            <a:off x="1178305" y="5465927"/>
            <a:ext cx="1115007" cy="307777"/>
          </a:xfrm>
          <a:prstGeom prst="rect">
            <a:avLst/>
          </a:prstGeom>
          <a:noFill/>
        </p:spPr>
        <p:txBody>
          <a:bodyPr wrap="square" rtlCol="0">
            <a:spAutoFit/>
          </a:bodyPr>
          <a:lstStyle/>
          <a:p>
            <a:r>
              <a:rPr lang="en-US" sz="1400" dirty="0">
                <a:solidFill>
                  <a:schemeClr val="accent6"/>
                </a:solidFill>
              </a:rPr>
              <a:t>Vaccination</a:t>
            </a:r>
          </a:p>
        </p:txBody>
      </p:sp>
      <p:sp>
        <p:nvSpPr>
          <p:cNvPr id="65" name="TextBox 64">
            <a:extLst>
              <a:ext uri="{FF2B5EF4-FFF2-40B4-BE49-F238E27FC236}">
                <a16:creationId xmlns:a16="http://schemas.microsoft.com/office/drawing/2014/main" id="{D0955ACE-F20F-2AFA-0DF0-DE8A48C1BC3E}"/>
              </a:ext>
            </a:extLst>
          </p:cNvPr>
          <p:cNvSpPr txBox="1"/>
          <p:nvPr/>
        </p:nvSpPr>
        <p:spPr>
          <a:xfrm>
            <a:off x="2313992" y="5471699"/>
            <a:ext cx="1115007" cy="307777"/>
          </a:xfrm>
          <a:prstGeom prst="rect">
            <a:avLst/>
          </a:prstGeom>
          <a:noFill/>
        </p:spPr>
        <p:txBody>
          <a:bodyPr wrap="square" rtlCol="0">
            <a:spAutoFit/>
          </a:bodyPr>
          <a:lstStyle/>
          <a:p>
            <a:r>
              <a:rPr lang="en-US" sz="1400" dirty="0">
                <a:solidFill>
                  <a:schemeClr val="accent2"/>
                </a:solidFill>
              </a:rPr>
              <a:t>Infection</a:t>
            </a:r>
          </a:p>
        </p:txBody>
      </p:sp>
      <p:pic>
        <p:nvPicPr>
          <p:cNvPr id="9222" name="Picture 6">
            <a:extLst>
              <a:ext uri="{FF2B5EF4-FFF2-40B4-BE49-F238E27FC236}">
                <a16:creationId xmlns:a16="http://schemas.microsoft.com/office/drawing/2014/main" id="{CBF485FD-CDD8-62BF-8709-CCFB195D30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6577" y="5958761"/>
            <a:ext cx="1034629" cy="426601"/>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88026834-6A2A-6B23-3014-40C79DAC13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95995" y="6172061"/>
            <a:ext cx="2128099" cy="4658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5A04101-3D04-9208-B9E2-CB39C5D42087}"/>
              </a:ext>
            </a:extLst>
          </p:cNvPr>
          <p:cNvSpPr txBox="1"/>
          <p:nvPr/>
        </p:nvSpPr>
        <p:spPr>
          <a:xfrm>
            <a:off x="8611210" y="5773367"/>
            <a:ext cx="3249478" cy="338554"/>
          </a:xfrm>
          <a:prstGeom prst="rect">
            <a:avLst/>
          </a:prstGeom>
          <a:noFill/>
        </p:spPr>
        <p:txBody>
          <a:bodyPr wrap="square" rtlCol="0">
            <a:spAutoFit/>
          </a:bodyPr>
          <a:lstStyle/>
          <a:p>
            <a:pPr algn="ctr"/>
            <a:r>
              <a:rPr lang="en-US" sz="1600" dirty="0" err="1">
                <a:latin typeface="Courier New" panose="02070309020205020404" pitchFamily="49" charset="0"/>
                <a:cs typeface="Courier New" panose="02070309020205020404" pitchFamily="49" charset="0"/>
              </a:rPr>
              <a:t>draw_parameters</a:t>
            </a:r>
            <a:r>
              <a:rPr lang="en-US" sz="1600" dirty="0">
                <a:latin typeface="Courier New" panose="02070309020205020404" pitchFamily="49" charset="0"/>
                <a:cs typeface="Courier New" panose="02070309020205020404" pitchFamily="49" charset="0"/>
              </a:rPr>
              <a:t> </a:t>
            </a:r>
            <a:r>
              <a:rPr lang="en-US" sz="1600" dirty="0"/>
              <a:t>function</a:t>
            </a:r>
          </a:p>
        </p:txBody>
      </p:sp>
      <p:sp>
        <p:nvSpPr>
          <p:cNvPr id="11" name="Slide Number Placeholder 10">
            <a:extLst>
              <a:ext uri="{FF2B5EF4-FFF2-40B4-BE49-F238E27FC236}">
                <a16:creationId xmlns:a16="http://schemas.microsoft.com/office/drawing/2014/main" id="{146B24B8-DBFC-7AB3-DFDB-6D0CA269A644}"/>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43</a:t>
            </a:fld>
            <a:endParaRPr lang="en-US"/>
          </a:p>
        </p:txBody>
      </p:sp>
    </p:spTree>
    <p:extLst>
      <p:ext uri="{BB962C8B-B14F-4D97-AF65-F5344CB8AC3E}">
        <p14:creationId xmlns:p14="http://schemas.microsoft.com/office/powerpoint/2010/main" val="291772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7DD491-A8BC-FAEB-0899-4860B998E77F}"/>
              </a:ext>
            </a:extLst>
          </p:cNvPr>
          <p:cNvPicPr>
            <a:picLocks noChangeAspect="1"/>
          </p:cNvPicPr>
          <p:nvPr/>
        </p:nvPicPr>
        <p:blipFill>
          <a:blip r:embed="rId2"/>
          <a:stretch>
            <a:fillRect/>
          </a:stretch>
        </p:blipFill>
        <p:spPr>
          <a:xfrm>
            <a:off x="340230" y="398984"/>
            <a:ext cx="10575132" cy="3538178"/>
          </a:xfrm>
          <a:prstGeom prst="rect">
            <a:avLst/>
          </a:prstGeom>
        </p:spPr>
      </p:pic>
      <p:sp>
        <p:nvSpPr>
          <p:cNvPr id="7" name="Slide Number Placeholder 6">
            <a:extLst>
              <a:ext uri="{FF2B5EF4-FFF2-40B4-BE49-F238E27FC236}">
                <a16:creationId xmlns:a16="http://schemas.microsoft.com/office/drawing/2014/main" id="{DBF2D620-66E6-F7F6-6E94-6EEE632DB2C0}"/>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44</a:t>
            </a:fld>
            <a:endParaRPr lang="en-US"/>
          </a:p>
        </p:txBody>
      </p:sp>
      <p:pic>
        <p:nvPicPr>
          <p:cNvPr id="3" name="Picture 2">
            <a:extLst>
              <a:ext uri="{FF2B5EF4-FFF2-40B4-BE49-F238E27FC236}">
                <a16:creationId xmlns:a16="http://schemas.microsoft.com/office/drawing/2014/main" id="{D43015B0-2C2C-11FC-EB9D-D0B6BF9585AE}"/>
              </a:ext>
            </a:extLst>
          </p:cNvPr>
          <p:cNvPicPr>
            <a:picLocks noChangeAspect="1"/>
          </p:cNvPicPr>
          <p:nvPr/>
        </p:nvPicPr>
        <p:blipFill>
          <a:blip r:embed="rId3"/>
          <a:stretch>
            <a:fillRect/>
          </a:stretch>
        </p:blipFill>
        <p:spPr>
          <a:xfrm>
            <a:off x="6196952" y="3704709"/>
            <a:ext cx="5485915" cy="2797960"/>
          </a:xfrm>
          <a:prstGeom prst="rect">
            <a:avLst/>
          </a:prstGeom>
        </p:spPr>
      </p:pic>
    </p:spTree>
    <p:extLst>
      <p:ext uri="{BB962C8B-B14F-4D97-AF65-F5344CB8AC3E}">
        <p14:creationId xmlns:p14="http://schemas.microsoft.com/office/powerpoint/2010/main" val="382197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A412E3B-192A-5397-915F-3BAC49413ED3}"/>
              </a:ext>
            </a:extLst>
          </p:cNvPr>
          <p:cNvGrpSpPr/>
          <p:nvPr/>
        </p:nvGrpSpPr>
        <p:grpSpPr>
          <a:xfrm>
            <a:off x="-30996" y="5313149"/>
            <a:ext cx="12385815" cy="1251040"/>
            <a:chOff x="-30996" y="5592117"/>
            <a:chExt cx="12385815" cy="1251040"/>
          </a:xfrm>
        </p:grpSpPr>
        <p:cxnSp>
          <p:nvCxnSpPr>
            <p:cNvPr id="20" name="Straight Arrow Connector 19">
              <a:extLst>
                <a:ext uri="{FF2B5EF4-FFF2-40B4-BE49-F238E27FC236}">
                  <a16:creationId xmlns:a16="http://schemas.microsoft.com/office/drawing/2014/main" id="{5AE250D6-ED41-7B8F-0D90-E7B8B65102CB}"/>
                </a:ext>
              </a:extLst>
            </p:cNvPr>
            <p:cNvCxnSpPr/>
            <p:nvPr/>
          </p:nvCxnSpPr>
          <p:spPr>
            <a:xfrm>
              <a:off x="-3289" y="6349556"/>
              <a:ext cx="12192000" cy="0"/>
            </a:xfrm>
            <a:prstGeom prst="straightConnector1">
              <a:avLst/>
            </a:prstGeom>
            <a:ln w="1079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C12ED9C1-BA41-63E5-AB25-D6323F12D0B7}"/>
                </a:ext>
              </a:extLst>
            </p:cNvPr>
            <p:cNvSpPr txBox="1"/>
            <p:nvPr/>
          </p:nvSpPr>
          <p:spPr>
            <a:xfrm>
              <a:off x="-30996" y="6462801"/>
              <a:ext cx="685800" cy="369332"/>
            </a:xfrm>
            <a:prstGeom prst="rect">
              <a:avLst/>
            </a:prstGeom>
            <a:noFill/>
          </p:spPr>
          <p:txBody>
            <a:bodyPr wrap="square" rtlCol="0">
              <a:spAutoFit/>
            </a:bodyPr>
            <a:lstStyle/>
            <a:p>
              <a:r>
                <a:rPr lang="en-US" dirty="0"/>
                <a:t>t=1</a:t>
              </a:r>
            </a:p>
          </p:txBody>
        </p:sp>
        <p:sp>
          <p:nvSpPr>
            <p:cNvPr id="22" name="TextBox 21">
              <a:extLst>
                <a:ext uri="{FF2B5EF4-FFF2-40B4-BE49-F238E27FC236}">
                  <a16:creationId xmlns:a16="http://schemas.microsoft.com/office/drawing/2014/main" id="{1DCD5277-B5A5-375B-5988-33993E753395}"/>
                </a:ext>
              </a:extLst>
            </p:cNvPr>
            <p:cNvSpPr txBox="1"/>
            <p:nvPr/>
          </p:nvSpPr>
          <p:spPr>
            <a:xfrm>
              <a:off x="11326087" y="6473825"/>
              <a:ext cx="1028732" cy="369332"/>
            </a:xfrm>
            <a:prstGeom prst="rect">
              <a:avLst/>
            </a:prstGeom>
            <a:noFill/>
          </p:spPr>
          <p:txBody>
            <a:bodyPr wrap="square" rtlCol="0">
              <a:spAutoFit/>
            </a:bodyPr>
            <a:lstStyle/>
            <a:p>
              <a:r>
                <a:rPr lang="en-US" dirty="0"/>
                <a:t>t=120</a:t>
              </a:r>
            </a:p>
          </p:txBody>
        </p:sp>
        <p:pic>
          <p:nvPicPr>
            <p:cNvPr id="23" name="Graphic 22" descr="Man with solid fill">
              <a:extLst>
                <a:ext uri="{FF2B5EF4-FFF2-40B4-BE49-F238E27FC236}">
                  <a16:creationId xmlns:a16="http://schemas.microsoft.com/office/drawing/2014/main" id="{249E57BD-0A32-A985-A2AE-7A5AAAC08B3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8249" r="21587"/>
            <a:stretch/>
          </p:blipFill>
          <p:spPr>
            <a:xfrm>
              <a:off x="517067" y="5592117"/>
              <a:ext cx="424764" cy="705998"/>
            </a:xfrm>
            <a:prstGeom prst="rect">
              <a:avLst/>
            </a:prstGeom>
          </p:spPr>
        </p:pic>
      </p:grpSp>
      <p:graphicFrame>
        <p:nvGraphicFramePr>
          <p:cNvPr id="15" name="Table 15">
            <a:extLst>
              <a:ext uri="{FF2B5EF4-FFF2-40B4-BE49-F238E27FC236}">
                <a16:creationId xmlns:a16="http://schemas.microsoft.com/office/drawing/2014/main" id="{FFFEFB8B-96F0-4F52-580C-B1726C42D978}"/>
              </a:ext>
            </a:extLst>
          </p:cNvPr>
          <p:cNvGraphicFramePr>
            <a:graphicFrameLocks noGrp="1"/>
          </p:cNvGraphicFramePr>
          <p:nvPr/>
        </p:nvGraphicFramePr>
        <p:xfrm>
          <a:off x="654804" y="6209109"/>
          <a:ext cx="10553256" cy="548640"/>
        </p:xfrm>
        <a:graphic>
          <a:graphicData uri="http://schemas.openxmlformats.org/drawingml/2006/table">
            <a:tbl>
              <a:tblPr firstRow="1" bandRow="1">
                <a:tableStyleId>{5C22544A-7EE6-4342-B048-85BDC9FD1C3A}</a:tableStyleId>
              </a:tblPr>
              <a:tblGrid>
                <a:gridCol w="502536">
                  <a:extLst>
                    <a:ext uri="{9D8B030D-6E8A-4147-A177-3AD203B41FA5}">
                      <a16:colId xmlns:a16="http://schemas.microsoft.com/office/drawing/2014/main" val="3022620537"/>
                    </a:ext>
                  </a:extLst>
                </a:gridCol>
                <a:gridCol w="502536">
                  <a:extLst>
                    <a:ext uri="{9D8B030D-6E8A-4147-A177-3AD203B41FA5}">
                      <a16:colId xmlns:a16="http://schemas.microsoft.com/office/drawing/2014/main" val="2553126218"/>
                    </a:ext>
                  </a:extLst>
                </a:gridCol>
                <a:gridCol w="502536">
                  <a:extLst>
                    <a:ext uri="{9D8B030D-6E8A-4147-A177-3AD203B41FA5}">
                      <a16:colId xmlns:a16="http://schemas.microsoft.com/office/drawing/2014/main" val="3143777236"/>
                    </a:ext>
                  </a:extLst>
                </a:gridCol>
                <a:gridCol w="502536">
                  <a:extLst>
                    <a:ext uri="{9D8B030D-6E8A-4147-A177-3AD203B41FA5}">
                      <a16:colId xmlns:a16="http://schemas.microsoft.com/office/drawing/2014/main" val="3469925936"/>
                    </a:ext>
                  </a:extLst>
                </a:gridCol>
                <a:gridCol w="502536">
                  <a:extLst>
                    <a:ext uri="{9D8B030D-6E8A-4147-A177-3AD203B41FA5}">
                      <a16:colId xmlns:a16="http://schemas.microsoft.com/office/drawing/2014/main" val="2910151582"/>
                    </a:ext>
                  </a:extLst>
                </a:gridCol>
                <a:gridCol w="502536">
                  <a:extLst>
                    <a:ext uri="{9D8B030D-6E8A-4147-A177-3AD203B41FA5}">
                      <a16:colId xmlns:a16="http://schemas.microsoft.com/office/drawing/2014/main" val="1184210120"/>
                    </a:ext>
                  </a:extLst>
                </a:gridCol>
                <a:gridCol w="502536">
                  <a:extLst>
                    <a:ext uri="{9D8B030D-6E8A-4147-A177-3AD203B41FA5}">
                      <a16:colId xmlns:a16="http://schemas.microsoft.com/office/drawing/2014/main" val="38832714"/>
                    </a:ext>
                  </a:extLst>
                </a:gridCol>
                <a:gridCol w="502536">
                  <a:extLst>
                    <a:ext uri="{9D8B030D-6E8A-4147-A177-3AD203B41FA5}">
                      <a16:colId xmlns:a16="http://schemas.microsoft.com/office/drawing/2014/main" val="1317543383"/>
                    </a:ext>
                  </a:extLst>
                </a:gridCol>
                <a:gridCol w="502536">
                  <a:extLst>
                    <a:ext uri="{9D8B030D-6E8A-4147-A177-3AD203B41FA5}">
                      <a16:colId xmlns:a16="http://schemas.microsoft.com/office/drawing/2014/main" val="2667591124"/>
                    </a:ext>
                  </a:extLst>
                </a:gridCol>
                <a:gridCol w="502536">
                  <a:extLst>
                    <a:ext uri="{9D8B030D-6E8A-4147-A177-3AD203B41FA5}">
                      <a16:colId xmlns:a16="http://schemas.microsoft.com/office/drawing/2014/main" val="2726410610"/>
                    </a:ext>
                  </a:extLst>
                </a:gridCol>
                <a:gridCol w="502536">
                  <a:extLst>
                    <a:ext uri="{9D8B030D-6E8A-4147-A177-3AD203B41FA5}">
                      <a16:colId xmlns:a16="http://schemas.microsoft.com/office/drawing/2014/main" val="1896234190"/>
                    </a:ext>
                  </a:extLst>
                </a:gridCol>
                <a:gridCol w="502536">
                  <a:extLst>
                    <a:ext uri="{9D8B030D-6E8A-4147-A177-3AD203B41FA5}">
                      <a16:colId xmlns:a16="http://schemas.microsoft.com/office/drawing/2014/main" val="759547712"/>
                    </a:ext>
                  </a:extLst>
                </a:gridCol>
                <a:gridCol w="502536">
                  <a:extLst>
                    <a:ext uri="{9D8B030D-6E8A-4147-A177-3AD203B41FA5}">
                      <a16:colId xmlns:a16="http://schemas.microsoft.com/office/drawing/2014/main" val="2753137029"/>
                    </a:ext>
                  </a:extLst>
                </a:gridCol>
                <a:gridCol w="502536">
                  <a:extLst>
                    <a:ext uri="{9D8B030D-6E8A-4147-A177-3AD203B41FA5}">
                      <a16:colId xmlns:a16="http://schemas.microsoft.com/office/drawing/2014/main" val="2863121722"/>
                    </a:ext>
                  </a:extLst>
                </a:gridCol>
                <a:gridCol w="502536">
                  <a:extLst>
                    <a:ext uri="{9D8B030D-6E8A-4147-A177-3AD203B41FA5}">
                      <a16:colId xmlns:a16="http://schemas.microsoft.com/office/drawing/2014/main" val="1214169697"/>
                    </a:ext>
                  </a:extLst>
                </a:gridCol>
                <a:gridCol w="502536">
                  <a:extLst>
                    <a:ext uri="{9D8B030D-6E8A-4147-A177-3AD203B41FA5}">
                      <a16:colId xmlns:a16="http://schemas.microsoft.com/office/drawing/2014/main" val="3914067655"/>
                    </a:ext>
                  </a:extLst>
                </a:gridCol>
                <a:gridCol w="502536">
                  <a:extLst>
                    <a:ext uri="{9D8B030D-6E8A-4147-A177-3AD203B41FA5}">
                      <a16:colId xmlns:a16="http://schemas.microsoft.com/office/drawing/2014/main" val="3695738778"/>
                    </a:ext>
                  </a:extLst>
                </a:gridCol>
                <a:gridCol w="502536">
                  <a:extLst>
                    <a:ext uri="{9D8B030D-6E8A-4147-A177-3AD203B41FA5}">
                      <a16:colId xmlns:a16="http://schemas.microsoft.com/office/drawing/2014/main" val="1517796285"/>
                    </a:ext>
                  </a:extLst>
                </a:gridCol>
                <a:gridCol w="502536">
                  <a:extLst>
                    <a:ext uri="{9D8B030D-6E8A-4147-A177-3AD203B41FA5}">
                      <a16:colId xmlns:a16="http://schemas.microsoft.com/office/drawing/2014/main" val="514302200"/>
                    </a:ext>
                  </a:extLst>
                </a:gridCol>
                <a:gridCol w="502536">
                  <a:extLst>
                    <a:ext uri="{9D8B030D-6E8A-4147-A177-3AD203B41FA5}">
                      <a16:colId xmlns:a16="http://schemas.microsoft.com/office/drawing/2014/main" val="4186569209"/>
                    </a:ext>
                  </a:extLst>
                </a:gridCol>
                <a:gridCol w="502536">
                  <a:extLst>
                    <a:ext uri="{9D8B030D-6E8A-4147-A177-3AD203B41FA5}">
                      <a16:colId xmlns:a16="http://schemas.microsoft.com/office/drawing/2014/main" val="1753716003"/>
                    </a:ext>
                  </a:extLst>
                </a:gridCol>
              </a:tblGrid>
              <a:tr h="228314">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extLst>
                  <a:ext uri="{0D108BD9-81ED-4DB2-BD59-A6C34878D82A}">
                    <a16:rowId xmlns:a16="http://schemas.microsoft.com/office/drawing/2014/main" val="2877535956"/>
                  </a:ext>
                </a:extLst>
              </a:tr>
              <a:tr h="228314">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extLst>
                  <a:ext uri="{0D108BD9-81ED-4DB2-BD59-A6C34878D82A}">
                    <a16:rowId xmlns:a16="http://schemas.microsoft.com/office/drawing/2014/main" val="3435545322"/>
                  </a:ext>
                </a:extLst>
              </a:tr>
            </a:tbl>
          </a:graphicData>
        </a:graphic>
      </p:graphicFrame>
      <p:pic>
        <p:nvPicPr>
          <p:cNvPr id="2" name="Picture 1" descr="Diagram, text&#10;&#10;Description automatically generated">
            <a:extLst>
              <a:ext uri="{FF2B5EF4-FFF2-40B4-BE49-F238E27FC236}">
                <a16:creationId xmlns:a16="http://schemas.microsoft.com/office/drawing/2014/main" id="{0F0D304A-DAC8-FEBA-2722-9820D9008A86}"/>
              </a:ext>
            </a:extLst>
          </p:cNvPr>
          <p:cNvPicPr>
            <a:picLocks noChangeAspect="1"/>
          </p:cNvPicPr>
          <p:nvPr/>
        </p:nvPicPr>
        <p:blipFill rotWithShape="1">
          <a:blip r:embed="rId5"/>
          <a:srcRect t="-1" b="39076"/>
          <a:stretch/>
        </p:blipFill>
        <p:spPr>
          <a:xfrm>
            <a:off x="224725" y="215564"/>
            <a:ext cx="2944677" cy="1853460"/>
          </a:xfrm>
          <a:prstGeom prst="rect">
            <a:avLst/>
          </a:prstGeom>
        </p:spPr>
      </p:pic>
      <p:grpSp>
        <p:nvGrpSpPr>
          <p:cNvPr id="42" name="Group 41">
            <a:extLst>
              <a:ext uri="{FF2B5EF4-FFF2-40B4-BE49-F238E27FC236}">
                <a16:creationId xmlns:a16="http://schemas.microsoft.com/office/drawing/2014/main" id="{028E19EF-9429-6C80-4124-3BBDBBC72131}"/>
              </a:ext>
            </a:extLst>
          </p:cNvPr>
          <p:cNvGrpSpPr/>
          <p:nvPr/>
        </p:nvGrpSpPr>
        <p:grpSpPr>
          <a:xfrm>
            <a:off x="1363851" y="5075695"/>
            <a:ext cx="9624447" cy="943452"/>
            <a:chOff x="1363851" y="5075695"/>
            <a:chExt cx="9624447" cy="943452"/>
          </a:xfrm>
        </p:grpSpPr>
        <p:cxnSp>
          <p:nvCxnSpPr>
            <p:cNvPr id="4" name="Straight Connector 3">
              <a:extLst>
                <a:ext uri="{FF2B5EF4-FFF2-40B4-BE49-F238E27FC236}">
                  <a16:creationId xmlns:a16="http://schemas.microsoft.com/office/drawing/2014/main" id="{07A0289E-7AD0-FEB2-9A02-93824EFE683D}"/>
                </a:ext>
              </a:extLst>
            </p:cNvPr>
            <p:cNvCxnSpPr>
              <a:cxnSpLocks/>
            </p:cNvCxnSpPr>
            <p:nvPr/>
          </p:nvCxnSpPr>
          <p:spPr>
            <a:xfrm flipV="1">
              <a:off x="1363851" y="5556142"/>
              <a:ext cx="573437" cy="46300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E29BFE0-1719-8E2B-EBFE-4CE4CCB770FA}"/>
                </a:ext>
              </a:extLst>
            </p:cNvPr>
            <p:cNvCxnSpPr>
              <a:cxnSpLocks/>
            </p:cNvCxnSpPr>
            <p:nvPr/>
          </p:nvCxnSpPr>
          <p:spPr>
            <a:xfrm flipH="1" flipV="1">
              <a:off x="1937288" y="5556142"/>
              <a:ext cx="422020" cy="170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C23FCBF-7BAE-A78A-7AA4-B929F9E4F76D}"/>
                </a:ext>
              </a:extLst>
            </p:cNvPr>
            <p:cNvCxnSpPr>
              <a:cxnSpLocks/>
            </p:cNvCxnSpPr>
            <p:nvPr/>
          </p:nvCxnSpPr>
          <p:spPr>
            <a:xfrm flipH="1">
              <a:off x="2359308" y="5075695"/>
              <a:ext cx="562123" cy="497447"/>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BF4F849-439A-CB37-9412-2CFFBD98E7F1}"/>
                </a:ext>
              </a:extLst>
            </p:cNvPr>
            <p:cNvCxnSpPr>
              <a:cxnSpLocks/>
            </p:cNvCxnSpPr>
            <p:nvPr/>
          </p:nvCxnSpPr>
          <p:spPr>
            <a:xfrm>
              <a:off x="2921431" y="5075695"/>
              <a:ext cx="6013342" cy="63543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948D66C-4C6F-EDC4-03C5-53CEFF85B1B2}"/>
                </a:ext>
              </a:extLst>
            </p:cNvPr>
            <p:cNvCxnSpPr>
              <a:cxnSpLocks/>
            </p:cNvCxnSpPr>
            <p:nvPr/>
          </p:nvCxnSpPr>
          <p:spPr>
            <a:xfrm flipH="1">
              <a:off x="8934773" y="5145437"/>
              <a:ext cx="495946" cy="56568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31B9E48-FDFA-C8F5-A353-66DB06FDC22C}"/>
                </a:ext>
              </a:extLst>
            </p:cNvPr>
            <p:cNvCxnSpPr>
              <a:cxnSpLocks/>
            </p:cNvCxnSpPr>
            <p:nvPr/>
          </p:nvCxnSpPr>
          <p:spPr>
            <a:xfrm>
              <a:off x="9430719" y="5145437"/>
              <a:ext cx="1557579" cy="302217"/>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CBD70F99-4BC4-D835-A512-B7043170B559}"/>
              </a:ext>
            </a:extLst>
          </p:cNvPr>
          <p:cNvSpPr txBox="1"/>
          <p:nvPr/>
        </p:nvSpPr>
        <p:spPr>
          <a:xfrm>
            <a:off x="2169762" y="4428207"/>
            <a:ext cx="1650570" cy="523220"/>
          </a:xfrm>
          <a:prstGeom prst="rect">
            <a:avLst/>
          </a:prstGeom>
          <a:noFill/>
        </p:spPr>
        <p:txBody>
          <a:bodyPr wrap="square" rtlCol="0">
            <a:spAutoFit/>
          </a:bodyPr>
          <a:lstStyle/>
          <a:p>
            <a:pPr algn="ctr"/>
            <a:r>
              <a:rPr lang="en-US" sz="1400" dirty="0">
                <a:solidFill>
                  <a:srgbClr val="7030A0"/>
                </a:solidFill>
              </a:rPr>
              <a:t>True antibody level to biomarker</a:t>
            </a:r>
          </a:p>
        </p:txBody>
      </p:sp>
      <p:sp>
        <p:nvSpPr>
          <p:cNvPr id="47" name="Slide Number Placeholder 46">
            <a:extLst>
              <a:ext uri="{FF2B5EF4-FFF2-40B4-BE49-F238E27FC236}">
                <a16:creationId xmlns:a16="http://schemas.microsoft.com/office/drawing/2014/main" id="{937A84B9-3543-7815-4DEF-0FE9687BD730}"/>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45</a:t>
            </a:fld>
            <a:endParaRPr lang="en-US"/>
          </a:p>
        </p:txBody>
      </p:sp>
    </p:spTree>
    <p:extLst>
      <p:ext uri="{BB962C8B-B14F-4D97-AF65-F5344CB8AC3E}">
        <p14:creationId xmlns:p14="http://schemas.microsoft.com/office/powerpoint/2010/main" val="177285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A47AD23B-3F09-5F89-BD94-388EB5A10F27}"/>
              </a:ext>
            </a:extLst>
          </p:cNvPr>
          <p:cNvSpPr>
            <a:spLocks noChangeArrowheads="1"/>
          </p:cNvSpPr>
          <p:nvPr/>
        </p:nvSpPr>
        <p:spPr bwMode="auto">
          <a:xfrm>
            <a:off x="3090863" y="2622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TextBox 18">
            <a:extLst>
              <a:ext uri="{FF2B5EF4-FFF2-40B4-BE49-F238E27FC236}">
                <a16:creationId xmlns:a16="http://schemas.microsoft.com/office/drawing/2014/main" id="{9AB2320E-4A81-25E7-5575-BFB2CFC7C8E5}"/>
              </a:ext>
            </a:extLst>
          </p:cNvPr>
          <p:cNvSpPr txBox="1"/>
          <p:nvPr/>
        </p:nvSpPr>
        <p:spPr>
          <a:xfrm>
            <a:off x="4194870" y="545587"/>
            <a:ext cx="4601067" cy="830997"/>
          </a:xfrm>
          <a:prstGeom prst="rect">
            <a:avLst/>
          </a:prstGeom>
          <a:noFill/>
        </p:spPr>
        <p:txBody>
          <a:bodyPr wrap="square">
            <a:spAutoFit/>
          </a:bodyPr>
          <a:lstStyle/>
          <a:p>
            <a:pPr algn="ctr" rtl="0" fontAlgn="t">
              <a:spcBef>
                <a:spcPts val="0"/>
              </a:spcBef>
              <a:spcAft>
                <a:spcPts val="0"/>
              </a:spcAft>
            </a:pPr>
            <a:r>
              <a:rPr lang="en-US" sz="1600" b="0" i="0" u="none" strike="noStrike" dirty="0">
                <a:solidFill>
                  <a:srgbClr val="000000"/>
                </a:solidFill>
                <a:effectLst/>
              </a:rPr>
              <a:t>The </a:t>
            </a:r>
            <a:r>
              <a:rPr lang="en-US" sz="1600" b="1" i="0" u="none" strike="noStrike" dirty="0">
                <a:solidFill>
                  <a:srgbClr val="000000"/>
                </a:solidFill>
                <a:effectLst/>
              </a:rPr>
              <a:t>observation model </a:t>
            </a:r>
            <a:r>
              <a:rPr lang="en-US" sz="1600" b="0" i="0" u="none" strike="noStrike" dirty="0">
                <a:solidFill>
                  <a:srgbClr val="000000"/>
                </a:solidFill>
                <a:effectLst/>
              </a:rPr>
              <a:t>indicates how observed biomarker quantity Y are generated given the true, latent biomarker quantity </a:t>
            </a:r>
            <a:r>
              <a:rPr lang="en-US" sz="1600" b="0" i="1" u="none" strike="noStrike" dirty="0">
                <a:solidFill>
                  <a:srgbClr val="000000"/>
                </a:solidFill>
                <a:effectLst/>
              </a:rPr>
              <a:t>A</a:t>
            </a:r>
            <a:endParaRPr lang="en-US" sz="3600" dirty="0">
              <a:effectLst/>
            </a:endParaRPr>
          </a:p>
        </p:txBody>
      </p:sp>
      <p:cxnSp>
        <p:nvCxnSpPr>
          <p:cNvPr id="23" name="Straight Arrow Connector 22">
            <a:extLst>
              <a:ext uri="{FF2B5EF4-FFF2-40B4-BE49-F238E27FC236}">
                <a16:creationId xmlns:a16="http://schemas.microsoft.com/office/drawing/2014/main" id="{9D1CBBF0-2CAE-8E71-994F-778702D684E7}"/>
              </a:ext>
            </a:extLst>
          </p:cNvPr>
          <p:cNvCxnSpPr/>
          <p:nvPr/>
        </p:nvCxnSpPr>
        <p:spPr>
          <a:xfrm>
            <a:off x="2139638" y="3283861"/>
            <a:ext cx="8391460" cy="0"/>
          </a:xfrm>
          <a:prstGeom prst="straightConnector1">
            <a:avLst/>
          </a:prstGeom>
          <a:ln w="88900">
            <a:solidFill>
              <a:srgbClr val="C35757"/>
            </a:solidFill>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48255A6-67A5-3EC9-84B7-DBF85A51EE86}"/>
              </a:ext>
            </a:extLst>
          </p:cNvPr>
          <p:cNvSpPr txBox="1"/>
          <p:nvPr/>
        </p:nvSpPr>
        <p:spPr>
          <a:xfrm>
            <a:off x="4534298" y="3464928"/>
            <a:ext cx="3451446" cy="307777"/>
          </a:xfrm>
          <a:prstGeom prst="rect">
            <a:avLst/>
          </a:prstGeom>
          <a:noFill/>
        </p:spPr>
        <p:txBody>
          <a:bodyPr wrap="square" rtlCol="0">
            <a:spAutoFit/>
          </a:bodyPr>
          <a:lstStyle/>
          <a:p>
            <a:pPr algn="ctr"/>
            <a:r>
              <a:rPr lang="en-US" sz="1400" b="1" dirty="0"/>
              <a:t>Varying levels of complexity </a:t>
            </a:r>
          </a:p>
        </p:txBody>
      </p:sp>
      <p:sp>
        <p:nvSpPr>
          <p:cNvPr id="27" name="TextBox 26">
            <a:extLst>
              <a:ext uri="{FF2B5EF4-FFF2-40B4-BE49-F238E27FC236}">
                <a16:creationId xmlns:a16="http://schemas.microsoft.com/office/drawing/2014/main" id="{1C4EA719-320C-E3F9-D051-1FDAB51463A0}"/>
              </a:ext>
            </a:extLst>
          </p:cNvPr>
          <p:cNvSpPr txBox="1"/>
          <p:nvPr/>
        </p:nvSpPr>
        <p:spPr>
          <a:xfrm>
            <a:off x="1855674" y="2827286"/>
            <a:ext cx="1161944" cy="307777"/>
          </a:xfrm>
          <a:prstGeom prst="rect">
            <a:avLst/>
          </a:prstGeom>
          <a:noFill/>
        </p:spPr>
        <p:txBody>
          <a:bodyPr wrap="square" rtlCol="0">
            <a:spAutoFit/>
          </a:bodyPr>
          <a:lstStyle/>
          <a:p>
            <a:r>
              <a:rPr lang="en-US" sz="1400" dirty="0"/>
              <a:t>Bounded</a:t>
            </a:r>
          </a:p>
        </p:txBody>
      </p:sp>
      <p:sp>
        <p:nvSpPr>
          <p:cNvPr id="29" name="TextBox 28">
            <a:extLst>
              <a:ext uri="{FF2B5EF4-FFF2-40B4-BE49-F238E27FC236}">
                <a16:creationId xmlns:a16="http://schemas.microsoft.com/office/drawing/2014/main" id="{68F1A2B6-C5D7-BCBF-A68E-D3316C50303F}"/>
              </a:ext>
            </a:extLst>
          </p:cNvPr>
          <p:cNvSpPr txBox="1"/>
          <p:nvPr/>
        </p:nvSpPr>
        <p:spPr>
          <a:xfrm>
            <a:off x="5254889" y="2666495"/>
            <a:ext cx="1305811" cy="523220"/>
          </a:xfrm>
          <a:prstGeom prst="rect">
            <a:avLst/>
          </a:prstGeom>
          <a:noFill/>
        </p:spPr>
        <p:txBody>
          <a:bodyPr wrap="square" rtlCol="0">
            <a:spAutoFit/>
          </a:bodyPr>
          <a:lstStyle/>
          <a:p>
            <a:r>
              <a:rPr lang="en-US" sz="1400" dirty="0"/>
              <a:t>Discretized</a:t>
            </a:r>
          </a:p>
          <a:p>
            <a:r>
              <a:rPr lang="en-US" sz="1400" dirty="0"/>
              <a:t>Continuous </a:t>
            </a:r>
          </a:p>
        </p:txBody>
      </p:sp>
      <p:sp>
        <p:nvSpPr>
          <p:cNvPr id="30" name="TextBox 29">
            <a:extLst>
              <a:ext uri="{FF2B5EF4-FFF2-40B4-BE49-F238E27FC236}">
                <a16:creationId xmlns:a16="http://schemas.microsoft.com/office/drawing/2014/main" id="{DB77BFC8-F7A4-2C40-94F1-EF9231AE087F}"/>
              </a:ext>
            </a:extLst>
          </p:cNvPr>
          <p:cNvSpPr txBox="1"/>
          <p:nvPr/>
        </p:nvSpPr>
        <p:spPr>
          <a:xfrm>
            <a:off x="7073413" y="2642216"/>
            <a:ext cx="1732382" cy="523220"/>
          </a:xfrm>
          <a:prstGeom prst="rect">
            <a:avLst/>
          </a:prstGeom>
          <a:noFill/>
        </p:spPr>
        <p:txBody>
          <a:bodyPr wrap="square" rtlCol="0">
            <a:spAutoFit/>
          </a:bodyPr>
          <a:lstStyle/>
          <a:p>
            <a:r>
              <a:rPr lang="en-US" sz="1400" dirty="0"/>
              <a:t>False positives</a:t>
            </a:r>
          </a:p>
          <a:p>
            <a:r>
              <a:rPr lang="en-US" sz="1400" dirty="0"/>
              <a:t>False negatives</a:t>
            </a:r>
          </a:p>
        </p:txBody>
      </p:sp>
      <p:sp>
        <p:nvSpPr>
          <p:cNvPr id="31" name="TextBox 30">
            <a:extLst>
              <a:ext uri="{FF2B5EF4-FFF2-40B4-BE49-F238E27FC236}">
                <a16:creationId xmlns:a16="http://schemas.microsoft.com/office/drawing/2014/main" id="{AD37B75D-116A-BFC6-0878-DBC81DF2B5F7}"/>
              </a:ext>
            </a:extLst>
          </p:cNvPr>
          <p:cNvSpPr txBox="1"/>
          <p:nvPr/>
        </p:nvSpPr>
        <p:spPr>
          <a:xfrm>
            <a:off x="8879040" y="2617935"/>
            <a:ext cx="2047264" cy="523220"/>
          </a:xfrm>
          <a:prstGeom prst="rect">
            <a:avLst/>
          </a:prstGeom>
          <a:noFill/>
        </p:spPr>
        <p:txBody>
          <a:bodyPr wrap="square" rtlCol="0">
            <a:spAutoFit/>
          </a:bodyPr>
          <a:lstStyle/>
          <a:p>
            <a:pPr algn="ctr"/>
            <a:r>
              <a:rPr lang="en-US" sz="1400" dirty="0"/>
              <a:t>Sample degradation, contamination, </a:t>
            </a:r>
            <a:r>
              <a:rPr lang="en-US" sz="1400" dirty="0" err="1"/>
              <a:t>etc</a:t>
            </a:r>
            <a:endParaRPr lang="en-US" sz="1400" dirty="0"/>
          </a:p>
        </p:txBody>
      </p:sp>
      <p:pic>
        <p:nvPicPr>
          <p:cNvPr id="4" name="Picture 3" descr="Graphical user interface, text, application&#10;&#10;Description automatically generated">
            <a:extLst>
              <a:ext uri="{FF2B5EF4-FFF2-40B4-BE49-F238E27FC236}">
                <a16:creationId xmlns:a16="http://schemas.microsoft.com/office/drawing/2014/main" id="{72AFCB56-10C7-95A1-F778-761881B5E1A5}"/>
              </a:ext>
            </a:extLst>
          </p:cNvPr>
          <p:cNvPicPr>
            <a:picLocks noChangeAspect="1"/>
          </p:cNvPicPr>
          <p:nvPr/>
        </p:nvPicPr>
        <p:blipFill>
          <a:blip r:embed="rId3"/>
          <a:stretch>
            <a:fillRect/>
          </a:stretch>
        </p:blipFill>
        <p:spPr>
          <a:xfrm>
            <a:off x="205810" y="298542"/>
            <a:ext cx="2885053" cy="1570079"/>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EBB1847E-6F01-4F4A-001E-E070018E7F09}"/>
              </a:ext>
            </a:extLst>
          </p:cNvPr>
          <p:cNvPicPr>
            <a:picLocks noChangeAspect="1"/>
          </p:cNvPicPr>
          <p:nvPr/>
        </p:nvPicPr>
        <p:blipFill>
          <a:blip r:embed="rId4"/>
          <a:stretch>
            <a:fillRect/>
          </a:stretch>
        </p:blipFill>
        <p:spPr>
          <a:xfrm>
            <a:off x="5192222" y="1485336"/>
            <a:ext cx="2454648" cy="478692"/>
          </a:xfrm>
          <a:prstGeom prst="rect">
            <a:avLst/>
          </a:prstGeom>
        </p:spPr>
      </p:pic>
      <p:pic>
        <p:nvPicPr>
          <p:cNvPr id="11" name="Picture 10" descr="Diagram&#10;&#10;Description automatically generated">
            <a:extLst>
              <a:ext uri="{FF2B5EF4-FFF2-40B4-BE49-F238E27FC236}">
                <a16:creationId xmlns:a16="http://schemas.microsoft.com/office/drawing/2014/main" id="{A406DD43-A9FE-5D0E-C201-427AE41A2478}"/>
              </a:ext>
            </a:extLst>
          </p:cNvPr>
          <p:cNvPicPr>
            <a:picLocks noChangeAspect="1"/>
          </p:cNvPicPr>
          <p:nvPr/>
        </p:nvPicPr>
        <p:blipFill>
          <a:blip r:embed="rId5"/>
          <a:stretch>
            <a:fillRect/>
          </a:stretch>
        </p:blipFill>
        <p:spPr>
          <a:xfrm>
            <a:off x="4437898" y="4390151"/>
            <a:ext cx="3794939" cy="1763548"/>
          </a:xfrm>
          <a:prstGeom prst="rect">
            <a:avLst/>
          </a:prstGeom>
        </p:spPr>
      </p:pic>
      <p:sp>
        <p:nvSpPr>
          <p:cNvPr id="9" name="Rectangle 8">
            <a:extLst>
              <a:ext uri="{FF2B5EF4-FFF2-40B4-BE49-F238E27FC236}">
                <a16:creationId xmlns:a16="http://schemas.microsoft.com/office/drawing/2014/main" id="{7914951D-6AA8-7408-5534-E0E44D488403}"/>
              </a:ext>
            </a:extLst>
          </p:cNvPr>
          <p:cNvSpPr/>
          <p:nvPr/>
        </p:nvSpPr>
        <p:spPr>
          <a:xfrm>
            <a:off x="4194870" y="384984"/>
            <a:ext cx="4601066" cy="169178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CEBA66A-A873-1384-D36B-0F1106D937B6}"/>
              </a:ext>
            </a:extLst>
          </p:cNvPr>
          <p:cNvSpPr txBox="1"/>
          <p:nvPr/>
        </p:nvSpPr>
        <p:spPr>
          <a:xfrm>
            <a:off x="3284771" y="2827285"/>
            <a:ext cx="1550879" cy="307777"/>
          </a:xfrm>
          <a:prstGeom prst="rect">
            <a:avLst/>
          </a:prstGeom>
          <a:noFill/>
        </p:spPr>
        <p:txBody>
          <a:bodyPr wrap="square" rtlCol="0">
            <a:spAutoFit/>
          </a:bodyPr>
          <a:lstStyle/>
          <a:p>
            <a:r>
              <a:rPr lang="en-US" sz="1400" dirty="0"/>
              <a:t>Random error</a:t>
            </a:r>
          </a:p>
        </p:txBody>
      </p:sp>
      <p:sp>
        <p:nvSpPr>
          <p:cNvPr id="12" name="TextBox 11">
            <a:extLst>
              <a:ext uri="{FF2B5EF4-FFF2-40B4-BE49-F238E27FC236}">
                <a16:creationId xmlns:a16="http://schemas.microsoft.com/office/drawing/2014/main" id="{8BF3F1A0-BB09-9315-EF23-5F1C58FD27D0}"/>
              </a:ext>
            </a:extLst>
          </p:cNvPr>
          <p:cNvSpPr txBox="1"/>
          <p:nvPr/>
        </p:nvSpPr>
        <p:spPr>
          <a:xfrm>
            <a:off x="1549299" y="3475798"/>
            <a:ext cx="1329085" cy="523220"/>
          </a:xfrm>
          <a:prstGeom prst="rect">
            <a:avLst/>
          </a:prstGeom>
          <a:noFill/>
        </p:spPr>
        <p:txBody>
          <a:bodyPr wrap="square" rtlCol="0">
            <a:spAutoFit/>
          </a:bodyPr>
          <a:lstStyle/>
          <a:p>
            <a:pPr algn="ctr"/>
            <a:r>
              <a:rPr lang="en-US" sz="1400" i="1" dirty="0"/>
              <a:t>Simplest model</a:t>
            </a:r>
          </a:p>
        </p:txBody>
      </p:sp>
      <p:sp>
        <p:nvSpPr>
          <p:cNvPr id="13" name="TextBox 12">
            <a:extLst>
              <a:ext uri="{FF2B5EF4-FFF2-40B4-BE49-F238E27FC236}">
                <a16:creationId xmlns:a16="http://schemas.microsoft.com/office/drawing/2014/main" id="{6609A4F5-0D37-95D4-0D1B-F777B36AB131}"/>
              </a:ext>
            </a:extLst>
          </p:cNvPr>
          <p:cNvSpPr txBox="1"/>
          <p:nvPr/>
        </p:nvSpPr>
        <p:spPr>
          <a:xfrm>
            <a:off x="9736000" y="3516316"/>
            <a:ext cx="1329085" cy="523220"/>
          </a:xfrm>
          <a:prstGeom prst="rect">
            <a:avLst/>
          </a:prstGeom>
          <a:noFill/>
        </p:spPr>
        <p:txBody>
          <a:bodyPr wrap="square" rtlCol="0">
            <a:spAutoFit/>
          </a:bodyPr>
          <a:lstStyle/>
          <a:p>
            <a:pPr algn="ctr"/>
            <a:r>
              <a:rPr lang="en-US" sz="1400" i="1" dirty="0"/>
              <a:t>Complex model</a:t>
            </a:r>
          </a:p>
        </p:txBody>
      </p:sp>
      <p:sp>
        <p:nvSpPr>
          <p:cNvPr id="14" name="Slide Number Placeholder 13">
            <a:extLst>
              <a:ext uri="{FF2B5EF4-FFF2-40B4-BE49-F238E27FC236}">
                <a16:creationId xmlns:a16="http://schemas.microsoft.com/office/drawing/2014/main" id="{3AE139C4-184F-D9DF-1117-E988C7AE6326}"/>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46</a:t>
            </a:fld>
            <a:endParaRPr lang="en-US"/>
          </a:p>
        </p:txBody>
      </p:sp>
    </p:spTree>
    <p:extLst>
      <p:ext uri="{BB962C8B-B14F-4D97-AF65-F5344CB8AC3E}">
        <p14:creationId xmlns:p14="http://schemas.microsoft.com/office/powerpoint/2010/main" val="369101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2A33A61-B614-0AC9-D3B1-BAA6843329B1}"/>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47</a:t>
            </a:fld>
            <a:endParaRPr lang="en-US"/>
          </a:p>
        </p:txBody>
      </p:sp>
      <p:pic>
        <p:nvPicPr>
          <p:cNvPr id="2" name="Picture 1">
            <a:extLst>
              <a:ext uri="{FF2B5EF4-FFF2-40B4-BE49-F238E27FC236}">
                <a16:creationId xmlns:a16="http://schemas.microsoft.com/office/drawing/2014/main" id="{EB7BE8B7-2E0F-248E-6512-2C75A5DD1FB9}"/>
              </a:ext>
            </a:extLst>
          </p:cNvPr>
          <p:cNvPicPr>
            <a:picLocks noChangeAspect="1"/>
          </p:cNvPicPr>
          <p:nvPr/>
        </p:nvPicPr>
        <p:blipFill>
          <a:blip r:embed="rId2"/>
          <a:stretch>
            <a:fillRect/>
          </a:stretch>
        </p:blipFill>
        <p:spPr>
          <a:xfrm>
            <a:off x="1394411" y="1034008"/>
            <a:ext cx="9958948" cy="4271841"/>
          </a:xfrm>
          <a:prstGeom prst="rect">
            <a:avLst/>
          </a:prstGeom>
        </p:spPr>
      </p:pic>
    </p:spTree>
    <p:extLst>
      <p:ext uri="{BB962C8B-B14F-4D97-AF65-F5344CB8AC3E}">
        <p14:creationId xmlns:p14="http://schemas.microsoft.com/office/powerpoint/2010/main" val="69247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07E1E80-27ED-361F-EDEA-427622223CED}"/>
              </a:ext>
            </a:extLst>
          </p:cNvPr>
          <p:cNvSpPr/>
          <p:nvPr/>
        </p:nvSpPr>
        <p:spPr>
          <a:xfrm>
            <a:off x="10872061" y="5253928"/>
            <a:ext cx="263471" cy="765219"/>
          </a:xfrm>
          <a:prstGeom prst="rect">
            <a:avLst/>
          </a:prstGeom>
          <a:solidFill>
            <a:srgbClr val="7030A0">
              <a:alpha val="74902"/>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9A412E3B-192A-5397-915F-3BAC49413ED3}"/>
              </a:ext>
            </a:extLst>
          </p:cNvPr>
          <p:cNvGrpSpPr/>
          <p:nvPr/>
        </p:nvGrpSpPr>
        <p:grpSpPr>
          <a:xfrm>
            <a:off x="-30996" y="5313149"/>
            <a:ext cx="12385815" cy="1251040"/>
            <a:chOff x="-30996" y="5592117"/>
            <a:chExt cx="12385815" cy="1251040"/>
          </a:xfrm>
        </p:grpSpPr>
        <p:cxnSp>
          <p:nvCxnSpPr>
            <p:cNvPr id="20" name="Straight Arrow Connector 19">
              <a:extLst>
                <a:ext uri="{FF2B5EF4-FFF2-40B4-BE49-F238E27FC236}">
                  <a16:creationId xmlns:a16="http://schemas.microsoft.com/office/drawing/2014/main" id="{5AE250D6-ED41-7B8F-0D90-E7B8B65102CB}"/>
                </a:ext>
              </a:extLst>
            </p:cNvPr>
            <p:cNvCxnSpPr/>
            <p:nvPr/>
          </p:nvCxnSpPr>
          <p:spPr>
            <a:xfrm>
              <a:off x="-3289" y="6349556"/>
              <a:ext cx="12192000" cy="0"/>
            </a:xfrm>
            <a:prstGeom prst="straightConnector1">
              <a:avLst/>
            </a:prstGeom>
            <a:ln w="1079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C12ED9C1-BA41-63E5-AB25-D6323F12D0B7}"/>
                </a:ext>
              </a:extLst>
            </p:cNvPr>
            <p:cNvSpPr txBox="1"/>
            <p:nvPr/>
          </p:nvSpPr>
          <p:spPr>
            <a:xfrm>
              <a:off x="-30996" y="6462801"/>
              <a:ext cx="685800" cy="369332"/>
            </a:xfrm>
            <a:prstGeom prst="rect">
              <a:avLst/>
            </a:prstGeom>
            <a:noFill/>
          </p:spPr>
          <p:txBody>
            <a:bodyPr wrap="square" rtlCol="0">
              <a:spAutoFit/>
            </a:bodyPr>
            <a:lstStyle/>
            <a:p>
              <a:r>
                <a:rPr lang="en-US" dirty="0"/>
                <a:t>t=1</a:t>
              </a:r>
            </a:p>
          </p:txBody>
        </p:sp>
        <p:sp>
          <p:nvSpPr>
            <p:cNvPr id="22" name="TextBox 21">
              <a:extLst>
                <a:ext uri="{FF2B5EF4-FFF2-40B4-BE49-F238E27FC236}">
                  <a16:creationId xmlns:a16="http://schemas.microsoft.com/office/drawing/2014/main" id="{1DCD5277-B5A5-375B-5988-33993E753395}"/>
                </a:ext>
              </a:extLst>
            </p:cNvPr>
            <p:cNvSpPr txBox="1"/>
            <p:nvPr/>
          </p:nvSpPr>
          <p:spPr>
            <a:xfrm>
              <a:off x="11326087" y="6473825"/>
              <a:ext cx="1028732" cy="369332"/>
            </a:xfrm>
            <a:prstGeom prst="rect">
              <a:avLst/>
            </a:prstGeom>
            <a:noFill/>
          </p:spPr>
          <p:txBody>
            <a:bodyPr wrap="square" rtlCol="0">
              <a:spAutoFit/>
            </a:bodyPr>
            <a:lstStyle/>
            <a:p>
              <a:r>
                <a:rPr lang="en-US" dirty="0"/>
                <a:t>t=120</a:t>
              </a:r>
            </a:p>
          </p:txBody>
        </p:sp>
        <p:pic>
          <p:nvPicPr>
            <p:cNvPr id="23" name="Graphic 22" descr="Man with solid fill">
              <a:extLst>
                <a:ext uri="{FF2B5EF4-FFF2-40B4-BE49-F238E27FC236}">
                  <a16:creationId xmlns:a16="http://schemas.microsoft.com/office/drawing/2014/main" id="{249E57BD-0A32-A985-A2AE-7A5AAAC08B3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8249" r="21587"/>
            <a:stretch/>
          </p:blipFill>
          <p:spPr>
            <a:xfrm>
              <a:off x="517067" y="5592117"/>
              <a:ext cx="424764" cy="705998"/>
            </a:xfrm>
            <a:prstGeom prst="rect">
              <a:avLst/>
            </a:prstGeom>
          </p:spPr>
        </p:pic>
      </p:grpSp>
      <p:pic>
        <p:nvPicPr>
          <p:cNvPr id="3" name="Picture 2" descr="Graphical user interface, text, application&#10;&#10;Description automatically generated">
            <a:extLst>
              <a:ext uri="{FF2B5EF4-FFF2-40B4-BE49-F238E27FC236}">
                <a16:creationId xmlns:a16="http://schemas.microsoft.com/office/drawing/2014/main" id="{3E283285-71FB-8F92-C8ED-DEAA51D0E7FE}"/>
              </a:ext>
            </a:extLst>
          </p:cNvPr>
          <p:cNvPicPr>
            <a:picLocks noChangeAspect="1"/>
          </p:cNvPicPr>
          <p:nvPr/>
        </p:nvPicPr>
        <p:blipFill>
          <a:blip r:embed="rId5"/>
          <a:stretch>
            <a:fillRect/>
          </a:stretch>
        </p:blipFill>
        <p:spPr>
          <a:xfrm>
            <a:off x="205810" y="298542"/>
            <a:ext cx="2885053" cy="1570079"/>
          </a:xfrm>
          <a:prstGeom prst="rect">
            <a:avLst/>
          </a:prstGeom>
        </p:spPr>
      </p:pic>
      <p:sp>
        <p:nvSpPr>
          <p:cNvPr id="6" name="TextBox 5">
            <a:extLst>
              <a:ext uri="{FF2B5EF4-FFF2-40B4-BE49-F238E27FC236}">
                <a16:creationId xmlns:a16="http://schemas.microsoft.com/office/drawing/2014/main" id="{EB204A34-C7F3-4E7A-E5CA-BB9EE269E0C5}"/>
              </a:ext>
            </a:extLst>
          </p:cNvPr>
          <p:cNvSpPr txBox="1"/>
          <p:nvPr/>
        </p:nvSpPr>
        <p:spPr>
          <a:xfrm>
            <a:off x="10263752" y="4416421"/>
            <a:ext cx="1480088" cy="523220"/>
          </a:xfrm>
          <a:prstGeom prst="rect">
            <a:avLst/>
          </a:prstGeom>
          <a:noFill/>
        </p:spPr>
        <p:txBody>
          <a:bodyPr wrap="square" rtlCol="0">
            <a:spAutoFit/>
          </a:bodyPr>
          <a:lstStyle/>
          <a:p>
            <a:pPr algn="ctr"/>
            <a:r>
              <a:rPr lang="en-US" sz="1400" dirty="0">
                <a:solidFill>
                  <a:srgbClr val="7030A0"/>
                </a:solidFill>
              </a:rPr>
              <a:t>Observed antibody titer</a:t>
            </a:r>
          </a:p>
        </p:txBody>
      </p:sp>
      <p:sp>
        <p:nvSpPr>
          <p:cNvPr id="10" name="Slide Number Placeholder 9">
            <a:extLst>
              <a:ext uri="{FF2B5EF4-FFF2-40B4-BE49-F238E27FC236}">
                <a16:creationId xmlns:a16="http://schemas.microsoft.com/office/drawing/2014/main" id="{95BBF81D-5DFC-FC30-4F5B-EEA72DFF2407}"/>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48</a:t>
            </a:fld>
            <a:endParaRPr lang="en-US"/>
          </a:p>
        </p:txBody>
      </p:sp>
    </p:spTree>
    <p:extLst>
      <p:ext uri="{BB962C8B-B14F-4D97-AF65-F5344CB8AC3E}">
        <p14:creationId xmlns:p14="http://schemas.microsoft.com/office/powerpoint/2010/main" val="160127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E9C7B26-655C-A313-E509-1385BFBCCE4A}"/>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49</a:t>
            </a:fld>
            <a:endParaRPr lang="en-US"/>
          </a:p>
        </p:txBody>
      </p:sp>
      <p:pic>
        <p:nvPicPr>
          <p:cNvPr id="2" name="Picture 1">
            <a:extLst>
              <a:ext uri="{FF2B5EF4-FFF2-40B4-BE49-F238E27FC236}">
                <a16:creationId xmlns:a16="http://schemas.microsoft.com/office/drawing/2014/main" id="{D8394D15-A8AC-67ED-33A0-FC64FAC77016}"/>
              </a:ext>
            </a:extLst>
          </p:cNvPr>
          <p:cNvPicPr>
            <a:picLocks noChangeAspect="1"/>
          </p:cNvPicPr>
          <p:nvPr/>
        </p:nvPicPr>
        <p:blipFill>
          <a:blip r:embed="rId2"/>
          <a:stretch>
            <a:fillRect/>
          </a:stretch>
        </p:blipFill>
        <p:spPr>
          <a:xfrm>
            <a:off x="1429355" y="627628"/>
            <a:ext cx="10212999" cy="5173280"/>
          </a:xfrm>
          <a:prstGeom prst="rect">
            <a:avLst/>
          </a:prstGeom>
        </p:spPr>
      </p:pic>
    </p:spTree>
    <p:extLst>
      <p:ext uri="{BB962C8B-B14F-4D97-AF65-F5344CB8AC3E}">
        <p14:creationId xmlns:p14="http://schemas.microsoft.com/office/powerpoint/2010/main" val="231163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2C01-243F-1CEE-F74F-F83CF3B40A3A}"/>
              </a:ext>
            </a:extLst>
          </p:cNvPr>
          <p:cNvSpPr>
            <a:spLocks noGrp="1"/>
          </p:cNvSpPr>
          <p:nvPr>
            <p:ph type="title"/>
          </p:nvPr>
        </p:nvSpPr>
        <p:spPr/>
        <p:txBody>
          <a:bodyPr/>
          <a:lstStyle/>
          <a:p>
            <a:r>
              <a:rPr lang="en-US" dirty="0"/>
              <a:t>Some key modeling terms</a:t>
            </a:r>
          </a:p>
        </p:txBody>
      </p:sp>
      <p:sp>
        <p:nvSpPr>
          <p:cNvPr id="3" name="Content Placeholder 2">
            <a:extLst>
              <a:ext uri="{FF2B5EF4-FFF2-40B4-BE49-F238E27FC236}">
                <a16:creationId xmlns:a16="http://schemas.microsoft.com/office/drawing/2014/main" id="{3E4C9CF0-46D5-7F4C-93B4-07831391E12A}"/>
              </a:ext>
            </a:extLst>
          </p:cNvPr>
          <p:cNvSpPr>
            <a:spLocks noGrp="1"/>
          </p:cNvSpPr>
          <p:nvPr>
            <p:ph idx="1"/>
          </p:nvPr>
        </p:nvSpPr>
        <p:spPr>
          <a:xfrm>
            <a:off x="506282" y="1744722"/>
            <a:ext cx="4849490" cy="4550682"/>
          </a:xfrm>
        </p:spPr>
        <p:txBody>
          <a:bodyPr>
            <a:normAutofit/>
          </a:bodyPr>
          <a:lstStyle/>
          <a:p>
            <a:pPr marL="342900" indent="-342900">
              <a:buFont typeface="Arial" panose="020B0604020202020204" pitchFamily="34" charset="0"/>
              <a:buChar char="•"/>
            </a:pPr>
            <a:r>
              <a:rPr lang="en-US" sz="1800" b="1" dirty="0">
                <a:solidFill>
                  <a:schemeClr val="accent6"/>
                </a:solidFill>
              </a:rPr>
              <a:t>Serostatus/seropositive:</a:t>
            </a:r>
            <a:r>
              <a:rPr lang="en-US" sz="1800" dirty="0"/>
              <a:t> having measured antibody levels above some threshold</a:t>
            </a:r>
          </a:p>
          <a:p>
            <a:pPr marL="342900" indent="-342900">
              <a:buFont typeface="Arial" panose="020B0604020202020204" pitchFamily="34" charset="0"/>
              <a:buChar char="•"/>
            </a:pPr>
            <a:r>
              <a:rPr lang="en-US" sz="1800" b="1" dirty="0">
                <a:solidFill>
                  <a:schemeClr val="accent6"/>
                </a:solidFill>
              </a:rPr>
              <a:t>Seroprevalence:</a:t>
            </a:r>
            <a:r>
              <a:rPr lang="en-US" sz="1800" dirty="0"/>
              <a:t> proportion of population who are seropositive</a:t>
            </a:r>
          </a:p>
          <a:p>
            <a:pPr marL="342900" indent="-342900">
              <a:buFont typeface="Arial" panose="020B0604020202020204" pitchFamily="34" charset="0"/>
              <a:buChar char="•"/>
            </a:pPr>
            <a:r>
              <a:rPr lang="en-US" sz="1800" b="1" dirty="0">
                <a:solidFill>
                  <a:schemeClr val="accent6"/>
                </a:solidFill>
              </a:rPr>
              <a:t>Time-since-infection: </a:t>
            </a:r>
            <a:r>
              <a:rPr lang="en-US" sz="1800" dirty="0"/>
              <a:t>time between the (hidden) exposure event and the observation time AKA age-of-infection</a:t>
            </a:r>
          </a:p>
          <a:p>
            <a:pPr marL="342900" indent="-342900">
              <a:buFont typeface="Arial" panose="020B0604020202020204" pitchFamily="34" charset="0"/>
              <a:buChar char="•"/>
            </a:pPr>
            <a:r>
              <a:rPr lang="en-US" sz="1800" b="1" dirty="0">
                <a:solidFill>
                  <a:schemeClr val="accent6"/>
                </a:solidFill>
              </a:rPr>
              <a:t>Antibody kinetics:</a:t>
            </a:r>
            <a:r>
              <a:rPr lang="en-US" sz="1800" dirty="0"/>
              <a:t> set of within-host dynamical processes which lead to time-varying antibody levels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p:txBody>
      </p:sp>
      <p:sp>
        <p:nvSpPr>
          <p:cNvPr id="6" name="Slide Number Placeholder 5">
            <a:extLst>
              <a:ext uri="{FF2B5EF4-FFF2-40B4-BE49-F238E27FC236}">
                <a16:creationId xmlns:a16="http://schemas.microsoft.com/office/drawing/2014/main" id="{FE9DF136-6638-094C-6C89-AE69BFD1C971}"/>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5</a:t>
            </a:fld>
            <a:endParaRPr lang="en-US"/>
          </a:p>
        </p:txBody>
      </p:sp>
      <p:pic>
        <p:nvPicPr>
          <p:cNvPr id="5" name="Picture 4" descr="A diagram of a normal blood test&#10;&#10;Description automatically generated with medium confidence">
            <a:extLst>
              <a:ext uri="{FF2B5EF4-FFF2-40B4-BE49-F238E27FC236}">
                <a16:creationId xmlns:a16="http://schemas.microsoft.com/office/drawing/2014/main" id="{1A133698-F324-4B2E-03F6-3C5733050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9381" y="1744722"/>
            <a:ext cx="5841880" cy="3899807"/>
          </a:xfrm>
          <a:prstGeom prst="rect">
            <a:avLst/>
          </a:prstGeom>
        </p:spPr>
      </p:pic>
    </p:spTree>
    <p:extLst>
      <p:ext uri="{BB962C8B-B14F-4D97-AF65-F5344CB8AC3E}">
        <p14:creationId xmlns:p14="http://schemas.microsoft.com/office/powerpoint/2010/main" val="8496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0343168-5428-31D6-9C27-F4F1AC683A00}"/>
              </a:ext>
            </a:extLst>
          </p:cNvPr>
          <p:cNvSpPr/>
          <p:nvPr/>
        </p:nvSpPr>
        <p:spPr>
          <a:xfrm>
            <a:off x="10872061" y="5253928"/>
            <a:ext cx="263471" cy="765219"/>
          </a:xfrm>
          <a:prstGeom prst="rect">
            <a:avLst/>
          </a:prstGeom>
          <a:solidFill>
            <a:srgbClr val="7030A0">
              <a:alpha val="74902"/>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3A3C8B9A-AFEF-B8D4-06CE-215197AC7050}"/>
              </a:ext>
            </a:extLst>
          </p:cNvPr>
          <p:cNvGrpSpPr/>
          <p:nvPr/>
        </p:nvGrpSpPr>
        <p:grpSpPr>
          <a:xfrm>
            <a:off x="-30996" y="5313149"/>
            <a:ext cx="12385815" cy="1251040"/>
            <a:chOff x="-30996" y="5592117"/>
            <a:chExt cx="12385815" cy="1251040"/>
          </a:xfrm>
        </p:grpSpPr>
        <p:sp>
          <p:nvSpPr>
            <p:cNvPr id="7" name="TextBox 6">
              <a:extLst>
                <a:ext uri="{FF2B5EF4-FFF2-40B4-BE49-F238E27FC236}">
                  <a16:creationId xmlns:a16="http://schemas.microsoft.com/office/drawing/2014/main" id="{69F6FF4E-F9EA-8D5A-4D03-8066C4E15399}"/>
                </a:ext>
              </a:extLst>
            </p:cNvPr>
            <p:cNvSpPr txBox="1"/>
            <p:nvPr/>
          </p:nvSpPr>
          <p:spPr>
            <a:xfrm>
              <a:off x="-30996" y="6462801"/>
              <a:ext cx="685800" cy="369332"/>
            </a:xfrm>
            <a:prstGeom prst="rect">
              <a:avLst/>
            </a:prstGeom>
            <a:noFill/>
          </p:spPr>
          <p:txBody>
            <a:bodyPr wrap="square" rtlCol="0">
              <a:spAutoFit/>
            </a:bodyPr>
            <a:lstStyle/>
            <a:p>
              <a:r>
                <a:rPr lang="en-US" dirty="0"/>
                <a:t>t=1</a:t>
              </a:r>
            </a:p>
          </p:txBody>
        </p:sp>
        <p:sp>
          <p:nvSpPr>
            <p:cNvPr id="8" name="TextBox 7">
              <a:extLst>
                <a:ext uri="{FF2B5EF4-FFF2-40B4-BE49-F238E27FC236}">
                  <a16:creationId xmlns:a16="http://schemas.microsoft.com/office/drawing/2014/main" id="{22A2D496-A163-CB4E-70B3-A26D33BE5D09}"/>
                </a:ext>
              </a:extLst>
            </p:cNvPr>
            <p:cNvSpPr txBox="1"/>
            <p:nvPr/>
          </p:nvSpPr>
          <p:spPr>
            <a:xfrm>
              <a:off x="11326087" y="6473825"/>
              <a:ext cx="1028732" cy="369332"/>
            </a:xfrm>
            <a:prstGeom prst="rect">
              <a:avLst/>
            </a:prstGeom>
            <a:noFill/>
          </p:spPr>
          <p:txBody>
            <a:bodyPr wrap="square" rtlCol="0">
              <a:spAutoFit/>
            </a:bodyPr>
            <a:lstStyle/>
            <a:p>
              <a:r>
                <a:rPr lang="en-US" dirty="0"/>
                <a:t>t=120</a:t>
              </a:r>
            </a:p>
          </p:txBody>
        </p:sp>
        <p:pic>
          <p:nvPicPr>
            <p:cNvPr id="9" name="Graphic 8" descr="Man with solid fill">
              <a:extLst>
                <a:ext uri="{FF2B5EF4-FFF2-40B4-BE49-F238E27FC236}">
                  <a16:creationId xmlns:a16="http://schemas.microsoft.com/office/drawing/2014/main" id="{A9DD9FC9-B7D8-668F-3367-8D2DC89F6CA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8249" r="21587"/>
            <a:stretch/>
          </p:blipFill>
          <p:spPr>
            <a:xfrm>
              <a:off x="517067" y="5592117"/>
              <a:ext cx="424764" cy="705998"/>
            </a:xfrm>
            <a:prstGeom prst="rect">
              <a:avLst/>
            </a:prstGeom>
          </p:spPr>
        </p:pic>
        <p:cxnSp>
          <p:nvCxnSpPr>
            <p:cNvPr id="4" name="Straight Arrow Connector 3">
              <a:extLst>
                <a:ext uri="{FF2B5EF4-FFF2-40B4-BE49-F238E27FC236}">
                  <a16:creationId xmlns:a16="http://schemas.microsoft.com/office/drawing/2014/main" id="{ABE4EEDD-9F34-4F32-1FD3-5004451F05A4}"/>
                </a:ext>
              </a:extLst>
            </p:cNvPr>
            <p:cNvCxnSpPr/>
            <p:nvPr/>
          </p:nvCxnSpPr>
          <p:spPr>
            <a:xfrm>
              <a:off x="-3289" y="6349556"/>
              <a:ext cx="12192000" cy="0"/>
            </a:xfrm>
            <a:prstGeom prst="straightConnector1">
              <a:avLst/>
            </a:prstGeom>
            <a:ln w="107950">
              <a:tailEnd type="triangle"/>
            </a:ln>
          </p:spPr>
          <p:style>
            <a:lnRef idx="1">
              <a:schemeClr val="dk1"/>
            </a:lnRef>
            <a:fillRef idx="0">
              <a:schemeClr val="dk1"/>
            </a:fillRef>
            <a:effectRef idx="0">
              <a:schemeClr val="dk1"/>
            </a:effectRef>
            <a:fontRef idx="minor">
              <a:schemeClr val="tx1"/>
            </a:fontRef>
          </p:style>
        </p:cxnSp>
      </p:grpSp>
      <p:sp>
        <p:nvSpPr>
          <p:cNvPr id="10" name="Freeform 9">
            <a:extLst>
              <a:ext uri="{FF2B5EF4-FFF2-40B4-BE49-F238E27FC236}">
                <a16:creationId xmlns:a16="http://schemas.microsoft.com/office/drawing/2014/main" id="{C029E29B-A482-0BCF-4CC6-CF42750AF70C}"/>
              </a:ext>
            </a:extLst>
          </p:cNvPr>
          <p:cNvSpPr/>
          <p:nvPr/>
        </p:nvSpPr>
        <p:spPr>
          <a:xfrm>
            <a:off x="1069383" y="4633374"/>
            <a:ext cx="10825566" cy="1364472"/>
          </a:xfrm>
          <a:custGeom>
            <a:avLst/>
            <a:gdLst>
              <a:gd name="connsiteX0" fmla="*/ 0 w 10569844"/>
              <a:gd name="connsiteY0" fmla="*/ 1364472 h 1364472"/>
              <a:gd name="connsiteX1" fmla="*/ 1402597 w 10569844"/>
              <a:gd name="connsiteY1" fmla="*/ 659299 h 1364472"/>
              <a:gd name="connsiteX2" fmla="*/ 2162014 w 10569844"/>
              <a:gd name="connsiteY2" fmla="*/ 621 h 1364472"/>
              <a:gd name="connsiteX3" fmla="*/ 3014420 w 10569844"/>
              <a:gd name="connsiteY3" fmla="*/ 550811 h 1364472"/>
              <a:gd name="connsiteX4" fmla="*/ 4215539 w 10569844"/>
              <a:gd name="connsiteY4" fmla="*/ 1124248 h 1364472"/>
              <a:gd name="connsiteX5" fmla="*/ 6331058 w 10569844"/>
              <a:gd name="connsiteY5" fmla="*/ 1224987 h 1364472"/>
              <a:gd name="connsiteX6" fmla="*/ 7694909 w 10569844"/>
              <a:gd name="connsiteY6" fmla="*/ 736790 h 1364472"/>
              <a:gd name="connsiteX7" fmla="*/ 8570563 w 10569844"/>
              <a:gd name="connsiteY7" fmla="*/ 1124248 h 1364472"/>
              <a:gd name="connsiteX8" fmla="*/ 9360976 w 10569844"/>
              <a:gd name="connsiteY8" fmla="*/ 1232736 h 1364472"/>
              <a:gd name="connsiteX9" fmla="*/ 10569844 w 10569844"/>
              <a:gd name="connsiteY9" fmla="*/ 287339 h 136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69844" h="1364472">
                <a:moveTo>
                  <a:pt x="0" y="1364472"/>
                </a:moveTo>
                <a:cubicBezTo>
                  <a:pt x="521130" y="1125539"/>
                  <a:pt x="1042261" y="886607"/>
                  <a:pt x="1402597" y="659299"/>
                </a:cubicBezTo>
                <a:cubicBezTo>
                  <a:pt x="1762933" y="431991"/>
                  <a:pt x="1893377" y="18702"/>
                  <a:pt x="2162014" y="621"/>
                </a:cubicBezTo>
                <a:cubicBezTo>
                  <a:pt x="2430651" y="-17460"/>
                  <a:pt x="2672166" y="363540"/>
                  <a:pt x="3014420" y="550811"/>
                </a:cubicBezTo>
                <a:cubicBezTo>
                  <a:pt x="3356674" y="738082"/>
                  <a:pt x="3662766" y="1011885"/>
                  <a:pt x="4215539" y="1124248"/>
                </a:cubicBezTo>
                <a:cubicBezTo>
                  <a:pt x="4768312" y="1236611"/>
                  <a:pt x="5751163" y="1289563"/>
                  <a:pt x="6331058" y="1224987"/>
                </a:cubicBezTo>
                <a:cubicBezTo>
                  <a:pt x="6910953" y="1160411"/>
                  <a:pt x="7321658" y="753580"/>
                  <a:pt x="7694909" y="736790"/>
                </a:cubicBezTo>
                <a:cubicBezTo>
                  <a:pt x="8068160" y="720000"/>
                  <a:pt x="8292885" y="1041590"/>
                  <a:pt x="8570563" y="1124248"/>
                </a:cubicBezTo>
                <a:cubicBezTo>
                  <a:pt x="8848241" y="1206906"/>
                  <a:pt x="9027763" y="1372221"/>
                  <a:pt x="9360976" y="1232736"/>
                </a:cubicBezTo>
                <a:cubicBezTo>
                  <a:pt x="9694189" y="1093251"/>
                  <a:pt x="10132016" y="690295"/>
                  <a:pt x="10569844" y="287339"/>
                </a:cubicBezTo>
              </a:path>
            </a:pathLst>
          </a:custGeom>
          <a:noFill/>
          <a:ln>
            <a:solidFill>
              <a:schemeClr val="accent2">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0FCE521-EBF8-EA49-F1AE-DEC2D890BDC5}"/>
              </a:ext>
            </a:extLst>
          </p:cNvPr>
          <p:cNvSpPr/>
          <p:nvPr/>
        </p:nvSpPr>
        <p:spPr>
          <a:xfrm>
            <a:off x="1406886" y="4523560"/>
            <a:ext cx="131736" cy="1495587"/>
          </a:xfrm>
          <a:prstGeom prst="rect">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58B02D-EEE8-D047-F168-E56A814DB227}"/>
              </a:ext>
            </a:extLst>
          </p:cNvPr>
          <p:cNvSpPr/>
          <p:nvPr/>
        </p:nvSpPr>
        <p:spPr>
          <a:xfrm>
            <a:off x="2275100" y="4523559"/>
            <a:ext cx="131736" cy="1495587"/>
          </a:xfrm>
          <a:prstGeom prst="rect">
            <a:avLst/>
          </a:prstGeom>
          <a:solidFill>
            <a:srgbClr val="70AD4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9DAB95F5-C07A-5A31-42AA-9F322D7CC0DE}"/>
              </a:ext>
            </a:extLst>
          </p:cNvPr>
          <p:cNvSpPr/>
          <p:nvPr/>
        </p:nvSpPr>
        <p:spPr>
          <a:xfrm>
            <a:off x="751668" y="4570753"/>
            <a:ext cx="11135532" cy="1411594"/>
          </a:xfrm>
          <a:custGeom>
            <a:avLst/>
            <a:gdLst>
              <a:gd name="connsiteX0" fmla="*/ 0 w 11135532"/>
              <a:gd name="connsiteY0" fmla="*/ 1411594 h 1411594"/>
              <a:gd name="connsiteX1" fmla="*/ 1108129 w 11135532"/>
              <a:gd name="connsiteY1" fmla="*/ 659926 h 1411594"/>
              <a:gd name="connsiteX2" fmla="*/ 1875295 w 11135532"/>
              <a:gd name="connsiteY2" fmla="*/ 1248 h 1411594"/>
              <a:gd name="connsiteX3" fmla="*/ 4572000 w 11135532"/>
              <a:gd name="connsiteY3" fmla="*/ 481696 h 1411594"/>
              <a:gd name="connsiteX4" fmla="*/ 6633274 w 11135532"/>
              <a:gd name="connsiteY4" fmla="*/ 838157 h 1411594"/>
              <a:gd name="connsiteX5" fmla="*/ 8175356 w 11135532"/>
              <a:gd name="connsiteY5" fmla="*/ 1070632 h 1411594"/>
              <a:gd name="connsiteX6" fmla="*/ 8702298 w 11135532"/>
              <a:gd name="connsiteY6" fmla="*/ 63242 h 1411594"/>
              <a:gd name="connsiteX7" fmla="*/ 9663193 w 11135532"/>
              <a:gd name="connsiteY7" fmla="*/ 179479 h 1411594"/>
              <a:gd name="connsiteX8" fmla="*/ 11135532 w 11135532"/>
              <a:gd name="connsiteY8" fmla="*/ 295716 h 141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5532" h="1411594">
                <a:moveTo>
                  <a:pt x="0" y="1411594"/>
                </a:moveTo>
                <a:cubicBezTo>
                  <a:pt x="397790" y="1153289"/>
                  <a:pt x="795580" y="894984"/>
                  <a:pt x="1108129" y="659926"/>
                </a:cubicBezTo>
                <a:cubicBezTo>
                  <a:pt x="1420678" y="424868"/>
                  <a:pt x="1297983" y="30953"/>
                  <a:pt x="1875295" y="1248"/>
                </a:cubicBezTo>
                <a:cubicBezTo>
                  <a:pt x="2452607" y="-28457"/>
                  <a:pt x="4572000" y="481696"/>
                  <a:pt x="4572000" y="481696"/>
                </a:cubicBezTo>
                <a:lnTo>
                  <a:pt x="6633274" y="838157"/>
                </a:lnTo>
                <a:cubicBezTo>
                  <a:pt x="7233833" y="936313"/>
                  <a:pt x="7830519" y="1199784"/>
                  <a:pt x="8175356" y="1070632"/>
                </a:cubicBezTo>
                <a:cubicBezTo>
                  <a:pt x="8520193" y="941480"/>
                  <a:pt x="8454325" y="211767"/>
                  <a:pt x="8702298" y="63242"/>
                </a:cubicBezTo>
                <a:cubicBezTo>
                  <a:pt x="8950271" y="-85284"/>
                  <a:pt x="9257654" y="140733"/>
                  <a:pt x="9663193" y="179479"/>
                </a:cubicBezTo>
                <a:cubicBezTo>
                  <a:pt x="10068732" y="218225"/>
                  <a:pt x="10602132" y="256970"/>
                  <a:pt x="11135532" y="295716"/>
                </a:cubicBezTo>
              </a:path>
            </a:pathLst>
          </a:custGeom>
          <a:noFill/>
          <a:ln w="28575">
            <a:solidFill>
              <a:srgbClr val="4472C4">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3B80A01F-2198-DED9-1576-052B9CA29EC4}"/>
              </a:ext>
            </a:extLst>
          </p:cNvPr>
          <p:cNvGraphicFramePr>
            <a:graphicFrameLocks noGrp="1"/>
          </p:cNvGraphicFramePr>
          <p:nvPr/>
        </p:nvGraphicFramePr>
        <p:xfrm>
          <a:off x="654804" y="6209109"/>
          <a:ext cx="10553256" cy="548640"/>
        </p:xfrm>
        <a:graphic>
          <a:graphicData uri="http://schemas.openxmlformats.org/drawingml/2006/table">
            <a:tbl>
              <a:tblPr firstRow="1" bandRow="1">
                <a:tableStyleId>{5C22544A-7EE6-4342-B048-85BDC9FD1C3A}</a:tableStyleId>
              </a:tblPr>
              <a:tblGrid>
                <a:gridCol w="502536">
                  <a:extLst>
                    <a:ext uri="{9D8B030D-6E8A-4147-A177-3AD203B41FA5}">
                      <a16:colId xmlns:a16="http://schemas.microsoft.com/office/drawing/2014/main" val="3022620537"/>
                    </a:ext>
                  </a:extLst>
                </a:gridCol>
                <a:gridCol w="502536">
                  <a:extLst>
                    <a:ext uri="{9D8B030D-6E8A-4147-A177-3AD203B41FA5}">
                      <a16:colId xmlns:a16="http://schemas.microsoft.com/office/drawing/2014/main" val="2553126218"/>
                    </a:ext>
                  </a:extLst>
                </a:gridCol>
                <a:gridCol w="502536">
                  <a:extLst>
                    <a:ext uri="{9D8B030D-6E8A-4147-A177-3AD203B41FA5}">
                      <a16:colId xmlns:a16="http://schemas.microsoft.com/office/drawing/2014/main" val="3143777236"/>
                    </a:ext>
                  </a:extLst>
                </a:gridCol>
                <a:gridCol w="502536">
                  <a:extLst>
                    <a:ext uri="{9D8B030D-6E8A-4147-A177-3AD203B41FA5}">
                      <a16:colId xmlns:a16="http://schemas.microsoft.com/office/drawing/2014/main" val="3469925936"/>
                    </a:ext>
                  </a:extLst>
                </a:gridCol>
                <a:gridCol w="502536">
                  <a:extLst>
                    <a:ext uri="{9D8B030D-6E8A-4147-A177-3AD203B41FA5}">
                      <a16:colId xmlns:a16="http://schemas.microsoft.com/office/drawing/2014/main" val="2910151582"/>
                    </a:ext>
                  </a:extLst>
                </a:gridCol>
                <a:gridCol w="502536">
                  <a:extLst>
                    <a:ext uri="{9D8B030D-6E8A-4147-A177-3AD203B41FA5}">
                      <a16:colId xmlns:a16="http://schemas.microsoft.com/office/drawing/2014/main" val="1184210120"/>
                    </a:ext>
                  </a:extLst>
                </a:gridCol>
                <a:gridCol w="502536">
                  <a:extLst>
                    <a:ext uri="{9D8B030D-6E8A-4147-A177-3AD203B41FA5}">
                      <a16:colId xmlns:a16="http://schemas.microsoft.com/office/drawing/2014/main" val="38832714"/>
                    </a:ext>
                  </a:extLst>
                </a:gridCol>
                <a:gridCol w="502536">
                  <a:extLst>
                    <a:ext uri="{9D8B030D-6E8A-4147-A177-3AD203B41FA5}">
                      <a16:colId xmlns:a16="http://schemas.microsoft.com/office/drawing/2014/main" val="1317543383"/>
                    </a:ext>
                  </a:extLst>
                </a:gridCol>
                <a:gridCol w="502536">
                  <a:extLst>
                    <a:ext uri="{9D8B030D-6E8A-4147-A177-3AD203B41FA5}">
                      <a16:colId xmlns:a16="http://schemas.microsoft.com/office/drawing/2014/main" val="2667591124"/>
                    </a:ext>
                  </a:extLst>
                </a:gridCol>
                <a:gridCol w="502536">
                  <a:extLst>
                    <a:ext uri="{9D8B030D-6E8A-4147-A177-3AD203B41FA5}">
                      <a16:colId xmlns:a16="http://schemas.microsoft.com/office/drawing/2014/main" val="2726410610"/>
                    </a:ext>
                  </a:extLst>
                </a:gridCol>
                <a:gridCol w="502536">
                  <a:extLst>
                    <a:ext uri="{9D8B030D-6E8A-4147-A177-3AD203B41FA5}">
                      <a16:colId xmlns:a16="http://schemas.microsoft.com/office/drawing/2014/main" val="1896234190"/>
                    </a:ext>
                  </a:extLst>
                </a:gridCol>
                <a:gridCol w="502536">
                  <a:extLst>
                    <a:ext uri="{9D8B030D-6E8A-4147-A177-3AD203B41FA5}">
                      <a16:colId xmlns:a16="http://schemas.microsoft.com/office/drawing/2014/main" val="759547712"/>
                    </a:ext>
                  </a:extLst>
                </a:gridCol>
                <a:gridCol w="502536">
                  <a:extLst>
                    <a:ext uri="{9D8B030D-6E8A-4147-A177-3AD203B41FA5}">
                      <a16:colId xmlns:a16="http://schemas.microsoft.com/office/drawing/2014/main" val="2753137029"/>
                    </a:ext>
                  </a:extLst>
                </a:gridCol>
                <a:gridCol w="502536">
                  <a:extLst>
                    <a:ext uri="{9D8B030D-6E8A-4147-A177-3AD203B41FA5}">
                      <a16:colId xmlns:a16="http://schemas.microsoft.com/office/drawing/2014/main" val="2863121722"/>
                    </a:ext>
                  </a:extLst>
                </a:gridCol>
                <a:gridCol w="502536">
                  <a:extLst>
                    <a:ext uri="{9D8B030D-6E8A-4147-A177-3AD203B41FA5}">
                      <a16:colId xmlns:a16="http://schemas.microsoft.com/office/drawing/2014/main" val="1214169697"/>
                    </a:ext>
                  </a:extLst>
                </a:gridCol>
                <a:gridCol w="502536">
                  <a:extLst>
                    <a:ext uri="{9D8B030D-6E8A-4147-A177-3AD203B41FA5}">
                      <a16:colId xmlns:a16="http://schemas.microsoft.com/office/drawing/2014/main" val="3914067655"/>
                    </a:ext>
                  </a:extLst>
                </a:gridCol>
                <a:gridCol w="502536">
                  <a:extLst>
                    <a:ext uri="{9D8B030D-6E8A-4147-A177-3AD203B41FA5}">
                      <a16:colId xmlns:a16="http://schemas.microsoft.com/office/drawing/2014/main" val="3695738778"/>
                    </a:ext>
                  </a:extLst>
                </a:gridCol>
                <a:gridCol w="502536">
                  <a:extLst>
                    <a:ext uri="{9D8B030D-6E8A-4147-A177-3AD203B41FA5}">
                      <a16:colId xmlns:a16="http://schemas.microsoft.com/office/drawing/2014/main" val="1517796285"/>
                    </a:ext>
                  </a:extLst>
                </a:gridCol>
                <a:gridCol w="502536">
                  <a:extLst>
                    <a:ext uri="{9D8B030D-6E8A-4147-A177-3AD203B41FA5}">
                      <a16:colId xmlns:a16="http://schemas.microsoft.com/office/drawing/2014/main" val="514302200"/>
                    </a:ext>
                  </a:extLst>
                </a:gridCol>
                <a:gridCol w="502536">
                  <a:extLst>
                    <a:ext uri="{9D8B030D-6E8A-4147-A177-3AD203B41FA5}">
                      <a16:colId xmlns:a16="http://schemas.microsoft.com/office/drawing/2014/main" val="4186569209"/>
                    </a:ext>
                  </a:extLst>
                </a:gridCol>
                <a:gridCol w="502536">
                  <a:extLst>
                    <a:ext uri="{9D8B030D-6E8A-4147-A177-3AD203B41FA5}">
                      <a16:colId xmlns:a16="http://schemas.microsoft.com/office/drawing/2014/main" val="1753716003"/>
                    </a:ext>
                  </a:extLst>
                </a:gridCol>
              </a:tblGrid>
              <a:tr h="228314">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9D18E">
                        <a:alpha val="50196"/>
                      </a:srgbClr>
                    </a:solidFill>
                  </a:tcPr>
                </a:tc>
                <a:extLst>
                  <a:ext uri="{0D108BD9-81ED-4DB2-BD59-A6C34878D82A}">
                    <a16:rowId xmlns:a16="http://schemas.microsoft.com/office/drawing/2014/main" val="2877535956"/>
                  </a:ext>
                </a:extLst>
              </a:tr>
              <a:tr h="228314">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tc>
                  <a:txBody>
                    <a:bodyPr/>
                    <a:lstStyle/>
                    <a:p>
                      <a:pPr algn="ctr"/>
                      <a:r>
                        <a:rPr lang="en-US" sz="1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alpha val="50196"/>
                      </a:schemeClr>
                    </a:solidFill>
                  </a:tcPr>
                </a:tc>
                <a:extLst>
                  <a:ext uri="{0D108BD9-81ED-4DB2-BD59-A6C34878D82A}">
                    <a16:rowId xmlns:a16="http://schemas.microsoft.com/office/drawing/2014/main" val="3435545322"/>
                  </a:ext>
                </a:extLst>
              </a:tr>
            </a:tbl>
          </a:graphicData>
        </a:graphic>
      </p:graphicFrame>
      <p:grpSp>
        <p:nvGrpSpPr>
          <p:cNvPr id="17" name="Group 16">
            <a:extLst>
              <a:ext uri="{FF2B5EF4-FFF2-40B4-BE49-F238E27FC236}">
                <a16:creationId xmlns:a16="http://schemas.microsoft.com/office/drawing/2014/main" id="{70C29621-E47A-AD79-0E7D-6D258E5B6AA4}"/>
              </a:ext>
            </a:extLst>
          </p:cNvPr>
          <p:cNvGrpSpPr/>
          <p:nvPr/>
        </p:nvGrpSpPr>
        <p:grpSpPr>
          <a:xfrm>
            <a:off x="1363851" y="5075695"/>
            <a:ext cx="9624447" cy="943452"/>
            <a:chOff x="1363851" y="5075695"/>
            <a:chExt cx="9624447" cy="943452"/>
          </a:xfrm>
        </p:grpSpPr>
        <p:cxnSp>
          <p:nvCxnSpPr>
            <p:cNvPr id="18" name="Straight Connector 17">
              <a:extLst>
                <a:ext uri="{FF2B5EF4-FFF2-40B4-BE49-F238E27FC236}">
                  <a16:creationId xmlns:a16="http://schemas.microsoft.com/office/drawing/2014/main" id="{EFA16CB0-25D6-552C-1D7E-3546D89ACBC3}"/>
                </a:ext>
              </a:extLst>
            </p:cNvPr>
            <p:cNvCxnSpPr>
              <a:cxnSpLocks/>
            </p:cNvCxnSpPr>
            <p:nvPr/>
          </p:nvCxnSpPr>
          <p:spPr>
            <a:xfrm flipV="1">
              <a:off x="1363851" y="5556142"/>
              <a:ext cx="573437" cy="46300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1D232C-9A0B-7869-BD50-1DA15642EBC4}"/>
                </a:ext>
              </a:extLst>
            </p:cNvPr>
            <p:cNvCxnSpPr>
              <a:cxnSpLocks/>
            </p:cNvCxnSpPr>
            <p:nvPr/>
          </p:nvCxnSpPr>
          <p:spPr>
            <a:xfrm flipH="1" flipV="1">
              <a:off x="1937288" y="5556142"/>
              <a:ext cx="422020" cy="170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24B707-AA8D-2363-DAF1-64DA9B678986}"/>
                </a:ext>
              </a:extLst>
            </p:cNvPr>
            <p:cNvCxnSpPr>
              <a:cxnSpLocks/>
            </p:cNvCxnSpPr>
            <p:nvPr/>
          </p:nvCxnSpPr>
          <p:spPr>
            <a:xfrm flipH="1">
              <a:off x="2359308" y="5075695"/>
              <a:ext cx="562123" cy="497447"/>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6D76C9E-B48C-318A-7748-5A2D71740947}"/>
                </a:ext>
              </a:extLst>
            </p:cNvPr>
            <p:cNvCxnSpPr>
              <a:cxnSpLocks/>
            </p:cNvCxnSpPr>
            <p:nvPr/>
          </p:nvCxnSpPr>
          <p:spPr>
            <a:xfrm>
              <a:off x="2921431" y="5075695"/>
              <a:ext cx="6013342" cy="63543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5B223B7-8BF8-5A11-EF01-658347685218}"/>
                </a:ext>
              </a:extLst>
            </p:cNvPr>
            <p:cNvCxnSpPr>
              <a:cxnSpLocks/>
            </p:cNvCxnSpPr>
            <p:nvPr/>
          </p:nvCxnSpPr>
          <p:spPr>
            <a:xfrm flipH="1">
              <a:off x="8934773" y="5145437"/>
              <a:ext cx="495946" cy="56568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4034CF1-443F-1ACB-81D6-FA56345EF4A1}"/>
                </a:ext>
              </a:extLst>
            </p:cNvPr>
            <p:cNvCxnSpPr>
              <a:cxnSpLocks/>
            </p:cNvCxnSpPr>
            <p:nvPr/>
          </p:nvCxnSpPr>
          <p:spPr>
            <a:xfrm>
              <a:off x="9430719" y="5145437"/>
              <a:ext cx="1557579" cy="302217"/>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3E651B9B-2E45-A835-8F40-D21E12C477C4}"/>
              </a:ext>
            </a:extLst>
          </p:cNvPr>
          <p:cNvSpPr txBox="1"/>
          <p:nvPr/>
        </p:nvSpPr>
        <p:spPr>
          <a:xfrm>
            <a:off x="10263752" y="4059961"/>
            <a:ext cx="1480088" cy="523220"/>
          </a:xfrm>
          <a:prstGeom prst="rect">
            <a:avLst/>
          </a:prstGeom>
          <a:noFill/>
        </p:spPr>
        <p:txBody>
          <a:bodyPr wrap="square" rtlCol="0">
            <a:spAutoFit/>
          </a:bodyPr>
          <a:lstStyle/>
          <a:p>
            <a:pPr algn="ctr"/>
            <a:r>
              <a:rPr lang="en-US" sz="1400" dirty="0">
                <a:solidFill>
                  <a:srgbClr val="7030A0"/>
                </a:solidFill>
              </a:rPr>
              <a:t>Observed antibody titer</a:t>
            </a:r>
          </a:p>
        </p:txBody>
      </p:sp>
      <p:sp>
        <p:nvSpPr>
          <p:cNvPr id="31" name="TextBox 30">
            <a:extLst>
              <a:ext uri="{FF2B5EF4-FFF2-40B4-BE49-F238E27FC236}">
                <a16:creationId xmlns:a16="http://schemas.microsoft.com/office/drawing/2014/main" id="{515101AD-8223-5D82-3DF9-933DED76727D}"/>
              </a:ext>
            </a:extLst>
          </p:cNvPr>
          <p:cNvSpPr txBox="1"/>
          <p:nvPr/>
        </p:nvSpPr>
        <p:spPr>
          <a:xfrm>
            <a:off x="2487478" y="5358725"/>
            <a:ext cx="1650570" cy="523220"/>
          </a:xfrm>
          <a:prstGeom prst="rect">
            <a:avLst/>
          </a:prstGeom>
          <a:noFill/>
        </p:spPr>
        <p:txBody>
          <a:bodyPr wrap="square" rtlCol="0">
            <a:spAutoFit/>
          </a:bodyPr>
          <a:lstStyle/>
          <a:p>
            <a:pPr algn="ctr"/>
            <a:r>
              <a:rPr lang="en-US" sz="1400" dirty="0">
                <a:solidFill>
                  <a:srgbClr val="7030A0"/>
                </a:solidFill>
              </a:rPr>
              <a:t>True antibody level to biomarker</a:t>
            </a:r>
          </a:p>
        </p:txBody>
      </p:sp>
      <p:sp>
        <p:nvSpPr>
          <p:cNvPr id="32" name="TextBox 31">
            <a:extLst>
              <a:ext uri="{FF2B5EF4-FFF2-40B4-BE49-F238E27FC236}">
                <a16:creationId xmlns:a16="http://schemas.microsoft.com/office/drawing/2014/main" id="{634CC174-2815-ECAD-3498-34D4A2DA1344}"/>
              </a:ext>
            </a:extLst>
          </p:cNvPr>
          <p:cNvSpPr txBox="1"/>
          <p:nvPr/>
        </p:nvSpPr>
        <p:spPr>
          <a:xfrm>
            <a:off x="4540902" y="4404308"/>
            <a:ext cx="1360285" cy="523220"/>
          </a:xfrm>
          <a:prstGeom prst="rect">
            <a:avLst/>
          </a:prstGeom>
          <a:noFill/>
        </p:spPr>
        <p:txBody>
          <a:bodyPr wrap="square" rtlCol="0">
            <a:spAutoFit/>
          </a:bodyPr>
          <a:lstStyle/>
          <a:p>
            <a:pPr algn="ctr"/>
            <a:r>
              <a:rPr lang="en-US" sz="1400" dirty="0">
                <a:solidFill>
                  <a:schemeClr val="accent1"/>
                </a:solidFill>
              </a:rPr>
              <a:t>Immunity vs. infection</a:t>
            </a:r>
          </a:p>
        </p:txBody>
      </p:sp>
      <p:sp>
        <p:nvSpPr>
          <p:cNvPr id="33" name="TextBox 32">
            <a:extLst>
              <a:ext uri="{FF2B5EF4-FFF2-40B4-BE49-F238E27FC236}">
                <a16:creationId xmlns:a16="http://schemas.microsoft.com/office/drawing/2014/main" id="{92569192-C09E-08C1-1656-311139BFAAC0}"/>
              </a:ext>
            </a:extLst>
          </p:cNvPr>
          <p:cNvSpPr txBox="1"/>
          <p:nvPr/>
        </p:nvSpPr>
        <p:spPr>
          <a:xfrm>
            <a:off x="1222844" y="3963968"/>
            <a:ext cx="1360285" cy="523220"/>
          </a:xfrm>
          <a:prstGeom prst="rect">
            <a:avLst/>
          </a:prstGeom>
          <a:noFill/>
        </p:spPr>
        <p:txBody>
          <a:bodyPr wrap="square" rtlCol="0">
            <a:spAutoFit/>
          </a:bodyPr>
          <a:lstStyle/>
          <a:p>
            <a:pPr algn="ctr"/>
            <a:r>
              <a:rPr lang="en-US" sz="1400" dirty="0">
                <a:solidFill>
                  <a:schemeClr val="accent6"/>
                </a:solidFill>
              </a:rPr>
              <a:t>Probability of vaccination</a:t>
            </a:r>
          </a:p>
        </p:txBody>
      </p:sp>
      <p:sp>
        <p:nvSpPr>
          <p:cNvPr id="34" name="TextBox 33">
            <a:extLst>
              <a:ext uri="{FF2B5EF4-FFF2-40B4-BE49-F238E27FC236}">
                <a16:creationId xmlns:a16="http://schemas.microsoft.com/office/drawing/2014/main" id="{F50B5B63-5917-A78E-FD3E-CC2A24D6190C}"/>
              </a:ext>
            </a:extLst>
          </p:cNvPr>
          <p:cNvSpPr txBox="1"/>
          <p:nvPr/>
        </p:nvSpPr>
        <p:spPr>
          <a:xfrm>
            <a:off x="2583129" y="4053437"/>
            <a:ext cx="1360285" cy="523220"/>
          </a:xfrm>
          <a:prstGeom prst="rect">
            <a:avLst/>
          </a:prstGeom>
          <a:noFill/>
        </p:spPr>
        <p:txBody>
          <a:bodyPr wrap="square" rtlCol="0">
            <a:spAutoFit/>
          </a:bodyPr>
          <a:lstStyle/>
          <a:p>
            <a:pPr algn="ctr"/>
            <a:r>
              <a:rPr lang="en-US" sz="1400" dirty="0">
                <a:solidFill>
                  <a:schemeClr val="accent2"/>
                </a:solidFill>
              </a:rPr>
              <a:t>Probability of exposure</a:t>
            </a:r>
          </a:p>
        </p:txBody>
      </p:sp>
      <p:sp>
        <p:nvSpPr>
          <p:cNvPr id="35" name="Title 1">
            <a:extLst>
              <a:ext uri="{FF2B5EF4-FFF2-40B4-BE49-F238E27FC236}">
                <a16:creationId xmlns:a16="http://schemas.microsoft.com/office/drawing/2014/main" id="{73441A91-5540-4511-2C6F-1749DF7DEC1E}"/>
              </a:ext>
            </a:extLst>
          </p:cNvPr>
          <p:cNvSpPr>
            <a:spLocks noGrp="1"/>
          </p:cNvSpPr>
          <p:nvPr>
            <p:ph type="title"/>
          </p:nvPr>
        </p:nvSpPr>
        <p:spPr>
          <a:xfrm>
            <a:off x="316089" y="4763"/>
            <a:ext cx="10515600" cy="1325563"/>
          </a:xfrm>
        </p:spPr>
        <p:txBody>
          <a:bodyPr/>
          <a:lstStyle/>
          <a:p>
            <a:r>
              <a:rPr lang="en-US" dirty="0"/>
              <a:t>Full model</a:t>
            </a:r>
          </a:p>
        </p:txBody>
      </p:sp>
      <p:sp>
        <p:nvSpPr>
          <p:cNvPr id="36" name="Slide Number Placeholder 35">
            <a:extLst>
              <a:ext uri="{FF2B5EF4-FFF2-40B4-BE49-F238E27FC236}">
                <a16:creationId xmlns:a16="http://schemas.microsoft.com/office/drawing/2014/main" id="{DFD53444-9602-615E-7E9F-E81A5BF6CC66}"/>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50</a:t>
            </a:fld>
            <a:endParaRPr lang="en-US"/>
          </a:p>
        </p:txBody>
      </p:sp>
    </p:spTree>
    <p:extLst>
      <p:ext uri="{BB962C8B-B14F-4D97-AF65-F5344CB8AC3E}">
        <p14:creationId xmlns:p14="http://schemas.microsoft.com/office/powerpoint/2010/main" val="268149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schematic&#10;&#10;Description automatically generated">
            <a:extLst>
              <a:ext uri="{FF2B5EF4-FFF2-40B4-BE49-F238E27FC236}">
                <a16:creationId xmlns:a16="http://schemas.microsoft.com/office/drawing/2014/main" id="{F7A4688E-4FF9-B72E-5CC2-900661712E95}"/>
              </a:ext>
            </a:extLst>
          </p:cNvPr>
          <p:cNvPicPr>
            <a:picLocks noChangeAspect="1"/>
          </p:cNvPicPr>
          <p:nvPr/>
        </p:nvPicPr>
        <p:blipFill rotWithShape="1">
          <a:blip r:embed="rId3">
            <a:extLst>
              <a:ext uri="{28A0092B-C50C-407E-A947-70E740481C1C}">
                <a14:useLocalDpi xmlns:a14="http://schemas.microsoft.com/office/drawing/2010/main" val="0"/>
              </a:ext>
            </a:extLst>
          </a:blip>
          <a:srcRect t="6358"/>
          <a:stretch/>
        </p:blipFill>
        <p:spPr>
          <a:xfrm>
            <a:off x="363514" y="938683"/>
            <a:ext cx="6138886" cy="4976586"/>
          </a:xfrm>
          <a:prstGeom prst="rect">
            <a:avLst/>
          </a:prstGeom>
        </p:spPr>
      </p:pic>
      <p:pic>
        <p:nvPicPr>
          <p:cNvPr id="3" name="Picture 2" descr="A picture containing schematic&#10;&#10;Description automatically generated">
            <a:extLst>
              <a:ext uri="{FF2B5EF4-FFF2-40B4-BE49-F238E27FC236}">
                <a16:creationId xmlns:a16="http://schemas.microsoft.com/office/drawing/2014/main" id="{B45B41B2-4A59-9208-282A-895F71139D2E}"/>
              </a:ext>
            </a:extLst>
          </p:cNvPr>
          <p:cNvPicPr>
            <a:picLocks noChangeAspect="1"/>
          </p:cNvPicPr>
          <p:nvPr/>
        </p:nvPicPr>
        <p:blipFill rotWithShape="1">
          <a:blip r:embed="rId4">
            <a:extLst>
              <a:ext uri="{28A0092B-C50C-407E-A947-70E740481C1C}">
                <a14:useLocalDpi xmlns:a14="http://schemas.microsoft.com/office/drawing/2010/main" val="0"/>
              </a:ext>
            </a:extLst>
          </a:blip>
          <a:srcRect b="19068"/>
          <a:stretch/>
        </p:blipFill>
        <p:spPr>
          <a:xfrm>
            <a:off x="294466" y="0"/>
            <a:ext cx="3388175" cy="838200"/>
          </a:xfrm>
          <a:prstGeom prst="rect">
            <a:avLst/>
          </a:prstGeom>
        </p:spPr>
      </p:pic>
      <p:pic>
        <p:nvPicPr>
          <p:cNvPr id="5" name="Picture 2" descr="Arthur Menezes">
            <a:extLst>
              <a:ext uri="{FF2B5EF4-FFF2-40B4-BE49-F238E27FC236}">
                <a16:creationId xmlns:a16="http://schemas.microsoft.com/office/drawing/2014/main" id="{030732A3-3882-6BA7-3355-F069068CAD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65568" y="57932"/>
            <a:ext cx="1068033" cy="14250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A1A3DE7-3E32-3ECF-E56C-FD8D7D603EB3}"/>
              </a:ext>
            </a:extLst>
          </p:cNvPr>
          <p:cNvSpPr txBox="1"/>
          <p:nvPr/>
        </p:nvSpPr>
        <p:spPr>
          <a:xfrm>
            <a:off x="10728976" y="1504233"/>
            <a:ext cx="1541215" cy="276999"/>
          </a:xfrm>
          <a:prstGeom prst="rect">
            <a:avLst/>
          </a:prstGeom>
          <a:noFill/>
        </p:spPr>
        <p:txBody>
          <a:bodyPr wrap="square">
            <a:spAutoFit/>
          </a:bodyPr>
          <a:lstStyle/>
          <a:p>
            <a:pPr algn="ctr"/>
            <a:r>
              <a:rPr lang="en-US" sz="1200" i="1" dirty="0"/>
              <a:t>Arthur Menezes</a:t>
            </a:r>
          </a:p>
        </p:txBody>
      </p:sp>
      <p:sp>
        <p:nvSpPr>
          <p:cNvPr id="9" name="TextBox 8">
            <a:extLst>
              <a:ext uri="{FF2B5EF4-FFF2-40B4-BE49-F238E27FC236}">
                <a16:creationId xmlns:a16="http://schemas.microsoft.com/office/drawing/2014/main" id="{2DAED656-4B2B-D401-94E3-C6344697B915}"/>
              </a:ext>
            </a:extLst>
          </p:cNvPr>
          <p:cNvSpPr txBox="1"/>
          <p:nvPr/>
        </p:nvSpPr>
        <p:spPr>
          <a:xfrm>
            <a:off x="6748789" y="4356137"/>
            <a:ext cx="4411133" cy="1046440"/>
          </a:xfrm>
          <a:prstGeom prst="rect">
            <a:avLst/>
          </a:prstGeom>
          <a:solidFill>
            <a:schemeClr val="accent2">
              <a:lumMod val="20000"/>
              <a:lumOff val="80000"/>
            </a:schemeClr>
          </a:solidFill>
          <a:ln w="28575">
            <a:solidFill>
              <a:schemeClr val="accent2"/>
            </a:solidFill>
          </a:ln>
        </p:spPr>
        <p:txBody>
          <a:bodyPr wrap="square" rtlCol="0">
            <a:spAutoFit/>
          </a:bodyPr>
          <a:lstStyle/>
          <a:p>
            <a:r>
              <a:rPr lang="en-US" sz="1400" b="1" dirty="0">
                <a:latin typeface="Helvetica" pitchFamily="2" charset="0"/>
              </a:rPr>
              <a:t>Similar framework proposed in:</a:t>
            </a:r>
          </a:p>
          <a:p>
            <a:pPr marL="285750" indent="-285750">
              <a:buFont typeface="Arial" panose="020B0604020202020204" pitchFamily="34" charset="0"/>
              <a:buChar char="•"/>
            </a:pPr>
            <a:r>
              <a:rPr lang="en-US" sz="1200" i="1" dirty="0" err="1">
                <a:latin typeface="Helvetica" pitchFamily="2" charset="0"/>
              </a:rPr>
              <a:t>Borremans</a:t>
            </a:r>
            <a:r>
              <a:rPr lang="en-US" sz="1200" i="1" dirty="0">
                <a:latin typeface="Helvetica" pitchFamily="2" charset="0"/>
              </a:rPr>
              <a:t> et al. Methods in Ecology and Evolution 2023</a:t>
            </a:r>
          </a:p>
          <a:p>
            <a:pPr marL="285750" indent="-285750">
              <a:buFont typeface="Arial" panose="020B0604020202020204" pitchFamily="34" charset="0"/>
              <a:buChar char="•"/>
            </a:pPr>
            <a:r>
              <a:rPr lang="en-US" sz="1200" i="1" dirty="0">
                <a:latin typeface="Helvetica" pitchFamily="2" charset="0"/>
              </a:rPr>
              <a:t>Pepin et al. Ecology Letters 2017</a:t>
            </a:r>
          </a:p>
          <a:p>
            <a:pPr marL="285750" indent="-285750">
              <a:buFont typeface="Arial" panose="020B0604020202020204" pitchFamily="34" charset="0"/>
              <a:buChar char="•"/>
            </a:pPr>
            <a:r>
              <a:rPr lang="en-US" sz="1200" i="1" dirty="0" err="1">
                <a:latin typeface="Helvetica" pitchFamily="2" charset="0"/>
              </a:rPr>
              <a:t>Rydevik</a:t>
            </a:r>
            <a:r>
              <a:rPr lang="en-US" sz="1200" i="1" dirty="0">
                <a:latin typeface="Helvetica" pitchFamily="2" charset="0"/>
              </a:rPr>
              <a:t> PLOS Comp Biol 2016</a:t>
            </a:r>
          </a:p>
          <a:p>
            <a:pPr marL="285750" indent="-285750">
              <a:buFont typeface="Arial" panose="020B0604020202020204" pitchFamily="34" charset="0"/>
              <a:buChar char="•"/>
            </a:pPr>
            <a:r>
              <a:rPr lang="en-US" sz="1200" i="1" dirty="0" err="1">
                <a:latin typeface="Helvetica" pitchFamily="2" charset="0"/>
              </a:rPr>
              <a:t>Borremans</a:t>
            </a:r>
            <a:r>
              <a:rPr lang="en-US" sz="1200" i="1" dirty="0">
                <a:latin typeface="Helvetica" pitchFamily="2" charset="0"/>
              </a:rPr>
              <a:t> et al. PLOS Comp Biol 2016</a:t>
            </a:r>
          </a:p>
        </p:txBody>
      </p:sp>
      <p:sp>
        <p:nvSpPr>
          <p:cNvPr id="10" name="TextBox 9">
            <a:extLst>
              <a:ext uri="{FF2B5EF4-FFF2-40B4-BE49-F238E27FC236}">
                <a16:creationId xmlns:a16="http://schemas.microsoft.com/office/drawing/2014/main" id="{0151CD46-2239-5D84-79D1-F9BF508B9D93}"/>
              </a:ext>
            </a:extLst>
          </p:cNvPr>
          <p:cNvSpPr txBox="1"/>
          <p:nvPr/>
        </p:nvSpPr>
        <p:spPr>
          <a:xfrm>
            <a:off x="7780867" y="6556794"/>
            <a:ext cx="4411133" cy="338554"/>
          </a:xfrm>
          <a:prstGeom prst="rect">
            <a:avLst/>
          </a:prstGeom>
          <a:noFill/>
        </p:spPr>
        <p:txBody>
          <a:bodyPr wrap="square" rtlCol="0">
            <a:spAutoFit/>
          </a:bodyPr>
          <a:lstStyle/>
          <a:p>
            <a:pPr algn="r"/>
            <a:r>
              <a:rPr lang="en-GB" sz="800" b="0" i="1" dirty="0">
                <a:solidFill>
                  <a:srgbClr val="333333"/>
                </a:solidFill>
                <a:effectLst/>
              </a:rPr>
              <a:t>Menezes et al. PLOS Comp </a:t>
            </a:r>
            <a:r>
              <a:rPr lang="en-GB" sz="800" b="0" i="1" dirty="0" err="1">
                <a:solidFill>
                  <a:srgbClr val="333333"/>
                </a:solidFill>
                <a:effectLst/>
              </a:rPr>
              <a:t>Biol</a:t>
            </a:r>
            <a:r>
              <a:rPr lang="en-GB" sz="800" b="0" i="1" dirty="0">
                <a:solidFill>
                  <a:srgbClr val="333333"/>
                </a:solidFill>
                <a:effectLst/>
              </a:rPr>
              <a:t> 2020 </a:t>
            </a:r>
            <a:r>
              <a:rPr lang="en-GB" sz="800" b="0" i="0" u="none" strike="noStrike" dirty="0">
                <a:solidFill>
                  <a:srgbClr val="202020"/>
                </a:solidFill>
                <a:effectLst/>
                <a:latin typeface="Helvetica" pitchFamily="2" charset="0"/>
                <a:hlinkClick r:id="rId6"/>
              </a:rPr>
              <a:t>https://doi.org/10.1371/journal.pcbi.1011384</a:t>
            </a:r>
            <a:endParaRPr lang="en-GB" sz="800" b="0" i="0" dirty="0">
              <a:solidFill>
                <a:srgbClr val="606060"/>
              </a:solidFill>
              <a:effectLst/>
              <a:latin typeface="Helvetica" pitchFamily="2" charset="0"/>
            </a:endParaRPr>
          </a:p>
          <a:p>
            <a:pPr algn="r"/>
            <a:endParaRPr lang="en-US" sz="800" i="1" dirty="0"/>
          </a:p>
        </p:txBody>
      </p:sp>
      <p:sp>
        <p:nvSpPr>
          <p:cNvPr id="15" name="Rectangle 14">
            <a:extLst>
              <a:ext uri="{FF2B5EF4-FFF2-40B4-BE49-F238E27FC236}">
                <a16:creationId xmlns:a16="http://schemas.microsoft.com/office/drawing/2014/main" id="{DD628885-C75A-D6ED-5035-170227E0E5E0}"/>
              </a:ext>
            </a:extLst>
          </p:cNvPr>
          <p:cNvSpPr/>
          <p:nvPr/>
        </p:nvSpPr>
        <p:spPr>
          <a:xfrm>
            <a:off x="4809066" y="938683"/>
            <a:ext cx="1693333" cy="5655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9DCFF5B-F38E-566B-79BD-40C40A99CAB5}"/>
              </a:ext>
            </a:extLst>
          </p:cNvPr>
          <p:cNvSpPr/>
          <p:nvPr/>
        </p:nvSpPr>
        <p:spPr>
          <a:xfrm>
            <a:off x="3166533" y="4359086"/>
            <a:ext cx="3395134" cy="8902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BC27F41-6ACF-4A7E-2CE7-BDF819BCEC9B}"/>
              </a:ext>
            </a:extLst>
          </p:cNvPr>
          <p:cNvSpPr txBox="1"/>
          <p:nvPr/>
        </p:nvSpPr>
        <p:spPr>
          <a:xfrm>
            <a:off x="6241837" y="3737713"/>
            <a:ext cx="6290733" cy="307777"/>
          </a:xfrm>
          <a:prstGeom prst="rect">
            <a:avLst/>
          </a:prstGeom>
          <a:noFill/>
        </p:spPr>
        <p:txBody>
          <a:bodyPr wrap="square" rtlCol="0">
            <a:spAutoFit/>
          </a:bodyPr>
          <a:lstStyle/>
          <a:p>
            <a:r>
              <a:rPr lang="en-US" sz="1400" dirty="0" err="1"/>
              <a:t>Y</a:t>
            </a:r>
            <a:r>
              <a:rPr lang="en-US" sz="1400" baseline="-25000" dirty="0" err="1"/>
              <a:t>i,t,b</a:t>
            </a:r>
            <a:r>
              <a:rPr lang="en-US" sz="1400" baseline="-25000" dirty="0"/>
              <a:t> </a:t>
            </a:r>
            <a:r>
              <a:rPr lang="en-US" sz="1400" dirty="0"/>
              <a:t>= measurement of biomarker </a:t>
            </a:r>
            <a:r>
              <a:rPr lang="en-US" sz="1400" i="1" dirty="0"/>
              <a:t>b</a:t>
            </a:r>
            <a:r>
              <a:rPr lang="en-US" sz="1400" dirty="0"/>
              <a:t> in individual </a:t>
            </a:r>
            <a:r>
              <a:rPr lang="en-US" sz="1400" i="1" dirty="0" err="1"/>
              <a:t>i</a:t>
            </a:r>
            <a:r>
              <a:rPr lang="en-US" sz="1400" i="1" dirty="0"/>
              <a:t> </a:t>
            </a:r>
            <a:r>
              <a:rPr lang="en-US" sz="1400" dirty="0"/>
              <a:t>at time </a:t>
            </a:r>
            <a:r>
              <a:rPr lang="en-US" sz="1400" i="1" dirty="0"/>
              <a:t>t</a:t>
            </a:r>
            <a:endParaRPr lang="en-US" sz="1400" dirty="0"/>
          </a:p>
        </p:txBody>
      </p:sp>
      <p:sp>
        <p:nvSpPr>
          <p:cNvPr id="12" name="TextBox 11">
            <a:extLst>
              <a:ext uri="{FF2B5EF4-FFF2-40B4-BE49-F238E27FC236}">
                <a16:creationId xmlns:a16="http://schemas.microsoft.com/office/drawing/2014/main" id="{C63EDB30-C24F-17DE-010A-C6D4DEBDC80D}"/>
              </a:ext>
            </a:extLst>
          </p:cNvPr>
          <p:cNvSpPr txBox="1"/>
          <p:nvPr/>
        </p:nvSpPr>
        <p:spPr>
          <a:xfrm>
            <a:off x="6241837" y="3370312"/>
            <a:ext cx="6290733" cy="307777"/>
          </a:xfrm>
          <a:prstGeom prst="rect">
            <a:avLst/>
          </a:prstGeom>
          <a:noFill/>
        </p:spPr>
        <p:txBody>
          <a:bodyPr wrap="square" rtlCol="0">
            <a:spAutoFit/>
          </a:bodyPr>
          <a:lstStyle/>
          <a:p>
            <a:r>
              <a:rPr lang="en-US" sz="1400" dirty="0" err="1"/>
              <a:t>A</a:t>
            </a:r>
            <a:r>
              <a:rPr lang="en-US" sz="1400" baseline="-25000" dirty="0" err="1"/>
              <a:t>i,t,b</a:t>
            </a:r>
            <a:r>
              <a:rPr lang="en-US" sz="1400" baseline="-25000" dirty="0"/>
              <a:t> </a:t>
            </a:r>
            <a:r>
              <a:rPr lang="en-US" sz="1400" dirty="0"/>
              <a:t>= true level of biomarker </a:t>
            </a:r>
            <a:r>
              <a:rPr lang="en-US" sz="1400" i="1" dirty="0"/>
              <a:t>b</a:t>
            </a:r>
            <a:r>
              <a:rPr lang="en-US" sz="1400" dirty="0"/>
              <a:t> in individual </a:t>
            </a:r>
            <a:r>
              <a:rPr lang="en-US" sz="1400" i="1" dirty="0" err="1"/>
              <a:t>i</a:t>
            </a:r>
            <a:r>
              <a:rPr lang="en-US" sz="1400" i="1" dirty="0"/>
              <a:t> </a:t>
            </a:r>
            <a:r>
              <a:rPr lang="en-US" sz="1400" dirty="0"/>
              <a:t>at time </a:t>
            </a:r>
            <a:r>
              <a:rPr lang="en-US" sz="1400" i="1" dirty="0"/>
              <a:t>t</a:t>
            </a:r>
            <a:endParaRPr lang="en-US" sz="1400" dirty="0"/>
          </a:p>
        </p:txBody>
      </p:sp>
      <p:sp>
        <p:nvSpPr>
          <p:cNvPr id="13" name="TextBox 12">
            <a:extLst>
              <a:ext uri="{FF2B5EF4-FFF2-40B4-BE49-F238E27FC236}">
                <a16:creationId xmlns:a16="http://schemas.microsoft.com/office/drawing/2014/main" id="{B8124499-32F8-129C-2549-1E1F40A0F5DE}"/>
              </a:ext>
            </a:extLst>
          </p:cNvPr>
          <p:cNvSpPr txBox="1"/>
          <p:nvPr/>
        </p:nvSpPr>
        <p:spPr>
          <a:xfrm>
            <a:off x="6241837" y="3002913"/>
            <a:ext cx="6685962" cy="307777"/>
          </a:xfrm>
          <a:prstGeom prst="rect">
            <a:avLst/>
          </a:prstGeom>
          <a:noFill/>
        </p:spPr>
        <p:txBody>
          <a:bodyPr wrap="square" rtlCol="0">
            <a:spAutoFit/>
          </a:bodyPr>
          <a:lstStyle/>
          <a:p>
            <a:r>
              <a:rPr lang="en-US" sz="1400" dirty="0" err="1"/>
              <a:t>Z</a:t>
            </a:r>
            <a:r>
              <a:rPr lang="en-US" sz="1400" baseline="-25000" dirty="0" err="1"/>
              <a:t>i,j</a:t>
            </a:r>
            <a:r>
              <a:rPr lang="en-US" sz="1400" baseline="-25000" dirty="0"/>
              <a:t>&lt;</a:t>
            </a:r>
            <a:r>
              <a:rPr lang="en-US" sz="1400" baseline="-25000" dirty="0" err="1"/>
              <a:t>t,x</a:t>
            </a:r>
            <a:r>
              <a:rPr lang="en-US" sz="1400" baseline="-25000" dirty="0"/>
              <a:t> </a:t>
            </a:r>
            <a:r>
              <a:rPr lang="en-US" sz="1400" dirty="0"/>
              <a:t>= </a:t>
            </a:r>
            <a:r>
              <a:rPr lang="en-US" sz="1400" dirty="0" err="1"/>
              <a:t>seroresponse</a:t>
            </a:r>
            <a:r>
              <a:rPr lang="en-US" sz="1400" dirty="0"/>
              <a:t> history with exposure type </a:t>
            </a:r>
            <a:r>
              <a:rPr lang="en-US" sz="1400" i="1" dirty="0"/>
              <a:t>x</a:t>
            </a:r>
            <a:r>
              <a:rPr lang="en-US" sz="1400" dirty="0"/>
              <a:t> in individual </a:t>
            </a:r>
            <a:r>
              <a:rPr lang="en-US" sz="1400" i="1" dirty="0" err="1"/>
              <a:t>i</a:t>
            </a:r>
            <a:r>
              <a:rPr lang="en-US" sz="1400" i="1" dirty="0"/>
              <a:t> </a:t>
            </a:r>
            <a:r>
              <a:rPr lang="en-US" sz="1400" dirty="0"/>
              <a:t>by time </a:t>
            </a:r>
            <a:r>
              <a:rPr lang="en-US" sz="1400" i="1" dirty="0"/>
              <a:t>t</a:t>
            </a:r>
            <a:endParaRPr lang="en-US" sz="1400" dirty="0"/>
          </a:p>
        </p:txBody>
      </p:sp>
      <p:sp>
        <p:nvSpPr>
          <p:cNvPr id="14" name="TextBox 13">
            <a:extLst>
              <a:ext uri="{FF2B5EF4-FFF2-40B4-BE49-F238E27FC236}">
                <a16:creationId xmlns:a16="http://schemas.microsoft.com/office/drawing/2014/main" id="{A42552A5-2894-E093-B367-794067437521}"/>
              </a:ext>
            </a:extLst>
          </p:cNvPr>
          <p:cNvSpPr txBox="1"/>
          <p:nvPr/>
        </p:nvSpPr>
        <p:spPr>
          <a:xfrm>
            <a:off x="6241837" y="2268115"/>
            <a:ext cx="6599616" cy="307777"/>
          </a:xfrm>
          <a:prstGeom prst="rect">
            <a:avLst/>
          </a:prstGeom>
          <a:noFill/>
        </p:spPr>
        <p:txBody>
          <a:bodyPr wrap="square" rtlCol="0">
            <a:spAutoFit/>
          </a:bodyPr>
          <a:lstStyle/>
          <a:p>
            <a:r>
              <a:rPr lang="el-GR" sz="1400" b="0" i="0" dirty="0">
                <a:solidFill>
                  <a:srgbClr val="202124"/>
                </a:solidFill>
                <a:effectLst/>
              </a:rPr>
              <a:t>φ</a:t>
            </a:r>
            <a:r>
              <a:rPr lang="en-US" sz="1400" baseline="-25000" dirty="0" err="1"/>
              <a:t>i,t,x</a:t>
            </a:r>
            <a:r>
              <a:rPr lang="en-US" sz="1400" baseline="-25000" dirty="0"/>
              <a:t> </a:t>
            </a:r>
            <a:r>
              <a:rPr lang="en-US" sz="1400" dirty="0"/>
              <a:t>= probability of </a:t>
            </a:r>
            <a:r>
              <a:rPr lang="en-US" sz="1400" dirty="0" err="1"/>
              <a:t>seroresponse</a:t>
            </a:r>
            <a:r>
              <a:rPr lang="en-US" sz="1400" dirty="0"/>
              <a:t> to exposure </a:t>
            </a:r>
            <a:r>
              <a:rPr lang="en-US" sz="1400" i="1" dirty="0"/>
              <a:t>x</a:t>
            </a:r>
            <a:r>
              <a:rPr lang="en-US" sz="1400" dirty="0"/>
              <a:t> in individual </a:t>
            </a:r>
            <a:r>
              <a:rPr lang="en-US" sz="1400" i="1" dirty="0" err="1"/>
              <a:t>i</a:t>
            </a:r>
            <a:r>
              <a:rPr lang="en-US" sz="1400" i="1" dirty="0"/>
              <a:t> at</a:t>
            </a:r>
            <a:r>
              <a:rPr lang="en-US" sz="1400" dirty="0"/>
              <a:t> time </a:t>
            </a:r>
            <a:r>
              <a:rPr lang="en-US" sz="1400" i="1" dirty="0"/>
              <a:t>t</a:t>
            </a:r>
            <a:endParaRPr lang="en-US" sz="1400" dirty="0"/>
          </a:p>
        </p:txBody>
      </p:sp>
      <p:sp>
        <p:nvSpPr>
          <p:cNvPr id="17" name="Rectangle 16">
            <a:extLst>
              <a:ext uri="{FF2B5EF4-FFF2-40B4-BE49-F238E27FC236}">
                <a16:creationId xmlns:a16="http://schemas.microsoft.com/office/drawing/2014/main" id="{CC619057-6774-3F4B-6A92-EA08F8EB2895}"/>
              </a:ext>
            </a:extLst>
          </p:cNvPr>
          <p:cNvSpPr/>
          <p:nvPr/>
        </p:nvSpPr>
        <p:spPr>
          <a:xfrm>
            <a:off x="3107265" y="2498914"/>
            <a:ext cx="1845735" cy="27504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90EC57C-60CA-4000-6F9A-B553879EB203}"/>
              </a:ext>
            </a:extLst>
          </p:cNvPr>
          <p:cNvSpPr/>
          <p:nvPr/>
        </p:nvSpPr>
        <p:spPr>
          <a:xfrm>
            <a:off x="309029" y="2875796"/>
            <a:ext cx="2916771" cy="237353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02C558-883E-83C9-4D5E-5278BC57E8B7}"/>
              </a:ext>
            </a:extLst>
          </p:cNvPr>
          <p:cNvSpPr/>
          <p:nvPr/>
        </p:nvSpPr>
        <p:spPr>
          <a:xfrm>
            <a:off x="309029" y="2048933"/>
            <a:ext cx="2916771" cy="20694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C97B36-D7F3-FFF5-B3C2-AC4C4C24FF33}"/>
              </a:ext>
            </a:extLst>
          </p:cNvPr>
          <p:cNvSpPr txBox="1"/>
          <p:nvPr/>
        </p:nvSpPr>
        <p:spPr>
          <a:xfrm>
            <a:off x="6241837" y="2635514"/>
            <a:ext cx="6599616" cy="307777"/>
          </a:xfrm>
          <a:prstGeom prst="rect">
            <a:avLst/>
          </a:prstGeom>
          <a:noFill/>
        </p:spPr>
        <p:txBody>
          <a:bodyPr wrap="square" rtlCol="0">
            <a:spAutoFit/>
          </a:bodyPr>
          <a:lstStyle/>
          <a:p>
            <a:r>
              <a:rPr lang="en-US" sz="1400" dirty="0" err="1"/>
              <a:t>Z</a:t>
            </a:r>
            <a:r>
              <a:rPr lang="en-US" sz="1400" baseline="-25000" dirty="0" err="1"/>
              <a:t>i,t,x</a:t>
            </a:r>
            <a:r>
              <a:rPr lang="en-US" sz="1400" baseline="-25000" dirty="0"/>
              <a:t> </a:t>
            </a:r>
            <a:r>
              <a:rPr lang="en-US" sz="1400" dirty="0"/>
              <a:t>= </a:t>
            </a:r>
            <a:r>
              <a:rPr lang="en-US" sz="1400" dirty="0" err="1"/>
              <a:t>seroresponse</a:t>
            </a:r>
            <a:r>
              <a:rPr lang="en-US" sz="1400" dirty="0"/>
              <a:t> state with exposure type </a:t>
            </a:r>
            <a:r>
              <a:rPr lang="en-US" sz="1400" i="1" dirty="0"/>
              <a:t>x</a:t>
            </a:r>
            <a:r>
              <a:rPr lang="en-US" sz="1400" dirty="0"/>
              <a:t> in individual </a:t>
            </a:r>
            <a:r>
              <a:rPr lang="en-US" sz="1400" i="1" dirty="0" err="1"/>
              <a:t>i</a:t>
            </a:r>
            <a:r>
              <a:rPr lang="en-US" sz="1400" i="1" dirty="0"/>
              <a:t> </a:t>
            </a:r>
            <a:r>
              <a:rPr lang="en-US" sz="1400" dirty="0"/>
              <a:t>at time </a:t>
            </a:r>
            <a:r>
              <a:rPr lang="en-US" sz="1400" i="1" dirty="0"/>
              <a:t>t</a:t>
            </a:r>
            <a:endParaRPr lang="en-US" sz="1400" dirty="0"/>
          </a:p>
        </p:txBody>
      </p:sp>
      <p:sp>
        <p:nvSpPr>
          <p:cNvPr id="22" name="TextBox 21">
            <a:extLst>
              <a:ext uri="{FF2B5EF4-FFF2-40B4-BE49-F238E27FC236}">
                <a16:creationId xmlns:a16="http://schemas.microsoft.com/office/drawing/2014/main" id="{70118D44-FB4D-C008-A20B-F8AC25943480}"/>
              </a:ext>
            </a:extLst>
          </p:cNvPr>
          <p:cNvSpPr txBox="1"/>
          <p:nvPr/>
        </p:nvSpPr>
        <p:spPr>
          <a:xfrm>
            <a:off x="6241837" y="1900716"/>
            <a:ext cx="6599616" cy="307777"/>
          </a:xfrm>
          <a:prstGeom prst="rect">
            <a:avLst/>
          </a:prstGeom>
          <a:noFill/>
        </p:spPr>
        <p:txBody>
          <a:bodyPr wrap="square" rtlCol="0">
            <a:spAutoFit/>
          </a:bodyPr>
          <a:lstStyle/>
          <a:p>
            <a:r>
              <a:rPr lang="en-US" sz="1400" dirty="0" err="1"/>
              <a:t>E</a:t>
            </a:r>
            <a:r>
              <a:rPr lang="en-US" sz="1400" baseline="-25000" dirty="0" err="1"/>
              <a:t>i,t,x</a:t>
            </a:r>
            <a:r>
              <a:rPr lang="en-US" sz="1400" baseline="-25000" dirty="0"/>
              <a:t> </a:t>
            </a:r>
            <a:r>
              <a:rPr lang="en-US" sz="1400" dirty="0"/>
              <a:t>= exposure state with exposure type </a:t>
            </a:r>
            <a:r>
              <a:rPr lang="en-US" sz="1400" i="1" dirty="0"/>
              <a:t>x</a:t>
            </a:r>
            <a:r>
              <a:rPr lang="en-US" sz="1400" dirty="0"/>
              <a:t> in individual </a:t>
            </a:r>
            <a:r>
              <a:rPr lang="en-US" sz="1400" i="1" dirty="0" err="1"/>
              <a:t>i</a:t>
            </a:r>
            <a:r>
              <a:rPr lang="en-US" sz="1400" i="1" dirty="0"/>
              <a:t> </a:t>
            </a:r>
            <a:r>
              <a:rPr lang="en-US" sz="1400" dirty="0"/>
              <a:t>at time </a:t>
            </a:r>
            <a:r>
              <a:rPr lang="en-US" sz="1400" i="1" dirty="0"/>
              <a:t>t</a:t>
            </a:r>
            <a:endParaRPr lang="en-US" sz="1400" dirty="0"/>
          </a:p>
        </p:txBody>
      </p:sp>
    </p:spTree>
    <p:extLst>
      <p:ext uri="{BB962C8B-B14F-4D97-AF65-F5344CB8AC3E}">
        <p14:creationId xmlns:p14="http://schemas.microsoft.com/office/powerpoint/2010/main" val="162322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P spid="11" grpId="0"/>
      <p:bldP spid="12" grpId="0"/>
      <p:bldP spid="13" grpId="0"/>
      <p:bldP spid="14" grpId="0"/>
      <p:bldP spid="17" grpId="0" animBg="1"/>
      <p:bldP spid="18" grpId="0" animBg="1"/>
      <p:bldP spid="19" grpId="0" animBg="1"/>
      <p:bldP spid="2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2A9BBE9-7DF9-C309-0510-A7173FC73508}"/>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52</a:t>
            </a:fld>
            <a:endParaRPr lang="en-US"/>
          </a:p>
        </p:txBody>
      </p:sp>
      <p:pic>
        <p:nvPicPr>
          <p:cNvPr id="2" name="Picture 1">
            <a:extLst>
              <a:ext uri="{FF2B5EF4-FFF2-40B4-BE49-F238E27FC236}">
                <a16:creationId xmlns:a16="http://schemas.microsoft.com/office/drawing/2014/main" id="{5C35B45C-60B0-0CBC-50D8-522F678322C8}"/>
              </a:ext>
            </a:extLst>
          </p:cNvPr>
          <p:cNvPicPr>
            <a:picLocks noChangeAspect="1"/>
          </p:cNvPicPr>
          <p:nvPr/>
        </p:nvPicPr>
        <p:blipFill>
          <a:blip r:embed="rId2"/>
          <a:stretch>
            <a:fillRect/>
          </a:stretch>
        </p:blipFill>
        <p:spPr>
          <a:xfrm>
            <a:off x="482257" y="1451375"/>
            <a:ext cx="11227486" cy="3230628"/>
          </a:xfrm>
          <a:prstGeom prst="rect">
            <a:avLst/>
          </a:prstGeom>
        </p:spPr>
      </p:pic>
    </p:spTree>
    <p:extLst>
      <p:ext uri="{BB962C8B-B14F-4D97-AF65-F5344CB8AC3E}">
        <p14:creationId xmlns:p14="http://schemas.microsoft.com/office/powerpoint/2010/main" val="111387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CB2504-B116-8710-3B3E-0DABF0C117ED}"/>
              </a:ext>
            </a:extLst>
          </p:cNvPr>
          <p:cNvSpPr>
            <a:spLocks noGrp="1"/>
          </p:cNvSpPr>
          <p:nvPr>
            <p:ph type="sldNum" sz="quarter" idx="10"/>
          </p:nvPr>
        </p:nvSpPr>
        <p:spPr/>
        <p:txBody>
          <a:bodyPr/>
          <a:lstStyle/>
          <a:p>
            <a:fld id="{7CC3F808-C7E8-4131-9EFE-B613B7BC3B90}" type="slidenum">
              <a:rPr lang="en-GB" smtClean="0"/>
              <a:pPr/>
              <a:t>53</a:t>
            </a:fld>
            <a:endParaRPr lang="en-GB" dirty="0"/>
          </a:p>
        </p:txBody>
      </p:sp>
      <p:pic>
        <p:nvPicPr>
          <p:cNvPr id="5" name="Picture 4">
            <a:extLst>
              <a:ext uri="{FF2B5EF4-FFF2-40B4-BE49-F238E27FC236}">
                <a16:creationId xmlns:a16="http://schemas.microsoft.com/office/drawing/2014/main" id="{057EEB40-1AA7-C337-670C-623E6FBE6450}"/>
              </a:ext>
            </a:extLst>
          </p:cNvPr>
          <p:cNvPicPr>
            <a:picLocks noChangeAspect="1"/>
          </p:cNvPicPr>
          <p:nvPr/>
        </p:nvPicPr>
        <p:blipFill>
          <a:blip r:embed="rId2"/>
          <a:stretch>
            <a:fillRect/>
          </a:stretch>
        </p:blipFill>
        <p:spPr>
          <a:xfrm>
            <a:off x="518510" y="560981"/>
            <a:ext cx="11172633" cy="898711"/>
          </a:xfrm>
          <a:prstGeom prst="rect">
            <a:avLst/>
          </a:prstGeom>
        </p:spPr>
      </p:pic>
      <p:pic>
        <p:nvPicPr>
          <p:cNvPr id="6" name="Picture 5">
            <a:extLst>
              <a:ext uri="{FF2B5EF4-FFF2-40B4-BE49-F238E27FC236}">
                <a16:creationId xmlns:a16="http://schemas.microsoft.com/office/drawing/2014/main" id="{2A658604-FC4C-ECE6-831B-A34E2CACF24C}"/>
              </a:ext>
            </a:extLst>
          </p:cNvPr>
          <p:cNvPicPr>
            <a:picLocks noChangeAspect="1"/>
          </p:cNvPicPr>
          <p:nvPr/>
        </p:nvPicPr>
        <p:blipFill>
          <a:blip r:embed="rId3"/>
          <a:stretch>
            <a:fillRect/>
          </a:stretch>
        </p:blipFill>
        <p:spPr>
          <a:xfrm>
            <a:off x="804397" y="2067260"/>
            <a:ext cx="3521630" cy="1509270"/>
          </a:xfrm>
          <a:prstGeom prst="rect">
            <a:avLst/>
          </a:prstGeom>
        </p:spPr>
      </p:pic>
      <p:pic>
        <p:nvPicPr>
          <p:cNvPr id="7" name="Picture 6">
            <a:extLst>
              <a:ext uri="{FF2B5EF4-FFF2-40B4-BE49-F238E27FC236}">
                <a16:creationId xmlns:a16="http://schemas.microsoft.com/office/drawing/2014/main" id="{A900F2AE-799B-4560-4B6E-52B62E50E604}"/>
              </a:ext>
            </a:extLst>
          </p:cNvPr>
          <p:cNvPicPr>
            <a:picLocks noChangeAspect="1"/>
          </p:cNvPicPr>
          <p:nvPr/>
        </p:nvPicPr>
        <p:blipFill>
          <a:blip r:embed="rId4"/>
          <a:stretch>
            <a:fillRect/>
          </a:stretch>
        </p:blipFill>
        <p:spPr>
          <a:xfrm>
            <a:off x="804397" y="4008383"/>
            <a:ext cx="3521630" cy="1728005"/>
          </a:xfrm>
          <a:prstGeom prst="rect">
            <a:avLst/>
          </a:prstGeom>
        </p:spPr>
      </p:pic>
      <p:pic>
        <p:nvPicPr>
          <p:cNvPr id="8" name="Picture 7">
            <a:extLst>
              <a:ext uri="{FF2B5EF4-FFF2-40B4-BE49-F238E27FC236}">
                <a16:creationId xmlns:a16="http://schemas.microsoft.com/office/drawing/2014/main" id="{FDE5810F-361D-4FA0-A6DB-68C8542C6DBC}"/>
              </a:ext>
            </a:extLst>
          </p:cNvPr>
          <p:cNvPicPr>
            <a:picLocks noChangeAspect="1"/>
          </p:cNvPicPr>
          <p:nvPr/>
        </p:nvPicPr>
        <p:blipFill>
          <a:blip r:embed="rId5"/>
          <a:stretch>
            <a:fillRect/>
          </a:stretch>
        </p:blipFill>
        <p:spPr>
          <a:xfrm>
            <a:off x="5733905" y="1530698"/>
            <a:ext cx="5554579" cy="4553190"/>
          </a:xfrm>
          <a:prstGeom prst="rect">
            <a:avLst/>
          </a:prstGeom>
        </p:spPr>
      </p:pic>
    </p:spTree>
    <p:extLst>
      <p:ext uri="{BB962C8B-B14F-4D97-AF65-F5344CB8AC3E}">
        <p14:creationId xmlns:p14="http://schemas.microsoft.com/office/powerpoint/2010/main" val="36574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41DC-C3FA-26FC-1966-0FF4A0D7E567}"/>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1AB3B198-CFAB-3CF4-41A3-94CAC84E1916}"/>
              </a:ext>
            </a:extLst>
          </p:cNvPr>
          <p:cNvSpPr>
            <a:spLocks noGrp="1"/>
          </p:cNvSpPr>
          <p:nvPr>
            <p:ph idx="1"/>
          </p:nvPr>
        </p:nvSpPr>
        <p:spPr>
          <a:xfrm>
            <a:off x="896927" y="1514941"/>
            <a:ext cx="8996468" cy="5058501"/>
          </a:xfrm>
        </p:spPr>
        <p:txBody>
          <a:bodyPr>
            <a:normAutofit/>
          </a:bodyPr>
          <a:lstStyle/>
          <a:p>
            <a:pPr marL="342900" indent="-342900">
              <a:buFont typeface="Arial" panose="020B0604020202020204" pitchFamily="34" charset="0"/>
              <a:buChar char="•"/>
            </a:pPr>
            <a:r>
              <a:rPr lang="en-US" sz="1600" dirty="0"/>
              <a:t>Asking users to write their own functions in our syntax might be too ambitious</a:t>
            </a:r>
          </a:p>
          <a:p>
            <a:pPr marL="342900" indent="-342900">
              <a:buFont typeface="Arial" panose="020B0604020202020204" pitchFamily="34" charset="0"/>
              <a:buChar char="•"/>
            </a:pPr>
            <a:r>
              <a:rPr lang="en-US" sz="1600" dirty="0"/>
              <a:t>Exposure generating process is currently independent of individual states</a:t>
            </a:r>
          </a:p>
          <a:p>
            <a:pPr marL="342900" indent="-342900">
              <a:buFont typeface="Arial" panose="020B0604020202020204" pitchFamily="34" charset="0"/>
              <a:buChar char="•"/>
            </a:pPr>
            <a:r>
              <a:rPr lang="en-US" sz="1600" dirty="0"/>
              <a:t>The data-generating processes for some pathogens are poorly understood</a:t>
            </a:r>
          </a:p>
          <a:p>
            <a:pPr lvl="1"/>
            <a:r>
              <a:rPr lang="en-US" sz="1600" dirty="0"/>
              <a:t>Correlates of protection</a:t>
            </a:r>
          </a:p>
          <a:p>
            <a:pPr lvl="1"/>
            <a:r>
              <a:rPr lang="en-US" sz="1600" dirty="0"/>
              <a:t>The relationship between time-since-infection and multiple biomarkers</a:t>
            </a:r>
          </a:p>
          <a:p>
            <a:pPr lvl="1"/>
            <a:r>
              <a:rPr lang="en-US" sz="1600" dirty="0"/>
              <a:t>Modern multiplex serological assays are not yet well understood</a:t>
            </a:r>
          </a:p>
          <a:p>
            <a:pPr marL="342900" indent="-342900">
              <a:buFont typeface="Arial" panose="020B0604020202020204" pitchFamily="34" charset="0"/>
              <a:buChar char="•"/>
            </a:pPr>
            <a:r>
              <a:rPr lang="en-US" sz="1600" dirty="0"/>
              <a:t>There is also a trade-off between framework flexibility and computational speed (problem for custom code)</a:t>
            </a:r>
          </a:p>
        </p:txBody>
      </p:sp>
      <p:sp>
        <p:nvSpPr>
          <p:cNvPr id="5" name="Slide Number Placeholder 4">
            <a:extLst>
              <a:ext uri="{FF2B5EF4-FFF2-40B4-BE49-F238E27FC236}">
                <a16:creationId xmlns:a16="http://schemas.microsoft.com/office/drawing/2014/main" id="{5137D69F-42DC-6786-A5A0-0291A2E93750}"/>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54</a:t>
            </a:fld>
            <a:endParaRPr lang="en-US"/>
          </a:p>
        </p:txBody>
      </p:sp>
    </p:spTree>
    <p:extLst>
      <p:ext uri="{BB962C8B-B14F-4D97-AF65-F5344CB8AC3E}">
        <p14:creationId xmlns:p14="http://schemas.microsoft.com/office/powerpoint/2010/main" val="393603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3E509-814E-6E4D-E0E1-EBF1B2FBFEDE}"/>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4DAEB489-09DF-D92D-B19E-7BB5A9C2C54D}"/>
              </a:ext>
            </a:extLst>
          </p:cNvPr>
          <p:cNvSpPr>
            <a:spLocks noGrp="1"/>
          </p:cNvSpPr>
          <p:nvPr>
            <p:ph idx="1"/>
          </p:nvPr>
        </p:nvSpPr>
        <p:spPr>
          <a:xfrm>
            <a:off x="871537" y="1514524"/>
            <a:ext cx="10515600" cy="4351338"/>
          </a:xfrm>
        </p:spPr>
        <p:txBody>
          <a:bodyPr/>
          <a:lstStyle/>
          <a:p>
            <a:pPr marL="342900" indent="-342900">
              <a:buFont typeface="Arial" panose="020B0604020202020204" pitchFamily="34" charset="0"/>
              <a:buChar char="•"/>
            </a:pPr>
            <a:r>
              <a:rPr lang="en-US" sz="1800" dirty="0"/>
              <a:t>More model options and more defaults</a:t>
            </a:r>
          </a:p>
          <a:p>
            <a:pPr marL="342900" indent="-342900">
              <a:buFont typeface="Arial" panose="020B0604020202020204" pitchFamily="34" charset="0"/>
              <a:buChar char="•"/>
            </a:pPr>
            <a:r>
              <a:rPr lang="en-US" sz="1800" dirty="0"/>
              <a:t>Pathogen-specific plugins</a:t>
            </a:r>
          </a:p>
          <a:p>
            <a:pPr lvl="2"/>
            <a:r>
              <a:rPr lang="en-US" sz="1600" i="1" dirty="0"/>
              <a:t>“I need to simulate a cross-sectional measles survey in a low-vaccination coverage setting”</a:t>
            </a:r>
          </a:p>
          <a:p>
            <a:pPr marL="342900" indent="-342900">
              <a:buFont typeface="Arial" panose="020B0604020202020204" pitchFamily="34" charset="0"/>
              <a:buChar char="•"/>
            </a:pPr>
            <a:r>
              <a:rPr lang="en-US" sz="1800" dirty="0"/>
              <a:t>Ideally speed ups</a:t>
            </a:r>
          </a:p>
          <a:p>
            <a:pPr marL="342900" indent="-342900">
              <a:buFont typeface="Arial" panose="020B0604020202020204" pitchFamily="34" charset="0"/>
              <a:buChar char="•"/>
            </a:pPr>
            <a:r>
              <a:rPr lang="en-US" sz="1800" dirty="0"/>
              <a:t>Use </a:t>
            </a:r>
            <a:r>
              <a:rPr lang="en-US" sz="1800" i="1" dirty="0" err="1"/>
              <a:t>serosim</a:t>
            </a:r>
            <a:r>
              <a:rPr lang="en-US" sz="1800" dirty="0"/>
              <a:t> to generate a suite of representative serosurveys and compare performance of existing inference methods (e.g., </a:t>
            </a:r>
            <a:r>
              <a:rPr lang="en-US" sz="1800" dirty="0" err="1"/>
              <a:t>serocatalytic</a:t>
            </a:r>
            <a:r>
              <a:rPr lang="en-US" sz="1800" dirty="0"/>
              <a:t> models) </a:t>
            </a:r>
          </a:p>
        </p:txBody>
      </p:sp>
      <p:sp>
        <p:nvSpPr>
          <p:cNvPr id="4" name="Slide Number Placeholder 3">
            <a:extLst>
              <a:ext uri="{FF2B5EF4-FFF2-40B4-BE49-F238E27FC236}">
                <a16:creationId xmlns:a16="http://schemas.microsoft.com/office/drawing/2014/main" id="{799D45ED-6A7B-FEE3-33CD-A726A7D8D467}"/>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55</a:t>
            </a:fld>
            <a:endParaRPr lang="en-US"/>
          </a:p>
        </p:txBody>
      </p:sp>
    </p:spTree>
    <p:extLst>
      <p:ext uri="{BB962C8B-B14F-4D97-AF65-F5344CB8AC3E}">
        <p14:creationId xmlns:p14="http://schemas.microsoft.com/office/powerpoint/2010/main" val="146956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CA1B-F9E4-8E3B-C785-36CCE11142D1}"/>
              </a:ext>
            </a:extLst>
          </p:cNvPr>
          <p:cNvSpPr>
            <a:spLocks noGrp="1"/>
          </p:cNvSpPr>
          <p:nvPr>
            <p:ph type="title"/>
          </p:nvPr>
        </p:nvSpPr>
        <p:spPr>
          <a:xfrm>
            <a:off x="838200" y="3008376"/>
            <a:ext cx="10515600" cy="573597"/>
          </a:xfrm>
        </p:spPr>
        <p:txBody>
          <a:bodyPr/>
          <a:lstStyle/>
          <a:p>
            <a:pPr algn="ctr"/>
            <a:r>
              <a:rPr lang="en-US" dirty="0"/>
              <a:t>Practical 2: </a:t>
            </a:r>
            <a:r>
              <a:rPr lang="en-US" i="1" dirty="0" err="1"/>
              <a:t>Rsero</a:t>
            </a:r>
            <a:endParaRPr lang="en-US" i="1" dirty="0"/>
          </a:p>
        </p:txBody>
      </p:sp>
      <p:sp>
        <p:nvSpPr>
          <p:cNvPr id="3" name="Slide Number Placeholder 2">
            <a:extLst>
              <a:ext uri="{FF2B5EF4-FFF2-40B4-BE49-F238E27FC236}">
                <a16:creationId xmlns:a16="http://schemas.microsoft.com/office/drawing/2014/main" id="{D6AED003-E27E-57CF-3E86-806367253DE4}"/>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56</a:t>
            </a:fld>
            <a:endParaRPr lang="en-US"/>
          </a:p>
        </p:txBody>
      </p:sp>
    </p:spTree>
    <p:extLst>
      <p:ext uri="{BB962C8B-B14F-4D97-AF65-F5344CB8AC3E}">
        <p14:creationId xmlns:p14="http://schemas.microsoft.com/office/powerpoint/2010/main" val="79740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CA1B-F9E4-8E3B-C785-36CCE11142D1}"/>
              </a:ext>
            </a:extLst>
          </p:cNvPr>
          <p:cNvSpPr>
            <a:spLocks noGrp="1"/>
          </p:cNvSpPr>
          <p:nvPr>
            <p:ph type="title"/>
          </p:nvPr>
        </p:nvSpPr>
        <p:spPr>
          <a:xfrm>
            <a:off x="838200" y="3008376"/>
            <a:ext cx="10515600" cy="573597"/>
          </a:xfrm>
        </p:spPr>
        <p:txBody>
          <a:bodyPr/>
          <a:lstStyle/>
          <a:p>
            <a:pPr algn="ctr"/>
            <a:r>
              <a:rPr lang="en-US" dirty="0"/>
              <a:t>Practical 3: </a:t>
            </a:r>
            <a:r>
              <a:rPr lang="en-US" i="1" dirty="0" err="1"/>
              <a:t>serosolver</a:t>
            </a:r>
            <a:endParaRPr lang="en-US" i="1" dirty="0"/>
          </a:p>
        </p:txBody>
      </p:sp>
      <p:sp>
        <p:nvSpPr>
          <p:cNvPr id="3" name="Slide Number Placeholder 2">
            <a:extLst>
              <a:ext uri="{FF2B5EF4-FFF2-40B4-BE49-F238E27FC236}">
                <a16:creationId xmlns:a16="http://schemas.microsoft.com/office/drawing/2014/main" id="{D6AED003-E27E-57CF-3E86-806367253DE4}"/>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57</a:t>
            </a:fld>
            <a:endParaRPr lang="en-US"/>
          </a:p>
        </p:txBody>
      </p:sp>
    </p:spTree>
    <p:extLst>
      <p:ext uri="{BB962C8B-B14F-4D97-AF65-F5344CB8AC3E}">
        <p14:creationId xmlns:p14="http://schemas.microsoft.com/office/powerpoint/2010/main" val="314753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DBFC2D5-EC81-4104-2100-403E0CEE874B}"/>
              </a:ext>
            </a:extLst>
          </p:cNvPr>
          <p:cNvSpPr txBox="1">
            <a:spLocks/>
          </p:cNvSpPr>
          <p:nvPr/>
        </p:nvSpPr>
        <p:spPr>
          <a:xfrm>
            <a:off x="250371" y="1276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b="1" dirty="0">
                <a:solidFill>
                  <a:schemeClr val="tx2"/>
                </a:solidFill>
              </a:rPr>
              <a:t>How do we perform inference from these data?</a:t>
            </a:r>
          </a:p>
        </p:txBody>
      </p:sp>
      <p:sp>
        <p:nvSpPr>
          <p:cNvPr id="11" name="Content Placeholder 2">
            <a:extLst>
              <a:ext uri="{FF2B5EF4-FFF2-40B4-BE49-F238E27FC236}">
                <a16:creationId xmlns:a16="http://schemas.microsoft.com/office/drawing/2014/main" id="{0E4AA2A1-DC27-C8C3-E625-B0763F4C40C1}"/>
              </a:ext>
            </a:extLst>
          </p:cNvPr>
          <p:cNvSpPr txBox="1">
            <a:spLocks/>
          </p:cNvSpPr>
          <p:nvPr/>
        </p:nvSpPr>
        <p:spPr>
          <a:xfrm>
            <a:off x="322614" y="1630422"/>
            <a:ext cx="6038850" cy="16445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400"/>
              </a:spcBef>
            </a:pPr>
            <a:r>
              <a:rPr lang="en-GB" dirty="0"/>
              <a:t>Traditional thresholds of 4-fold rise</a:t>
            </a:r>
            <a:r>
              <a:rPr lang="en-GB" baseline="30000" dirty="0"/>
              <a:t>1 </a:t>
            </a:r>
          </a:p>
          <a:p>
            <a:pPr>
              <a:spcBef>
                <a:spcPts val="2400"/>
              </a:spcBef>
            </a:pPr>
            <a:r>
              <a:rPr lang="en-GB" dirty="0"/>
              <a:t>Time-since-infection models</a:t>
            </a:r>
            <a:r>
              <a:rPr lang="en-GB" baseline="30000" dirty="0"/>
              <a:t>2,3,4</a:t>
            </a:r>
          </a:p>
          <a:p>
            <a:pPr>
              <a:spcBef>
                <a:spcPts val="2400"/>
              </a:spcBef>
            </a:pPr>
            <a:r>
              <a:rPr lang="en-GB" dirty="0"/>
              <a:t>Complex models require consideration of multiple sources of elevated titers</a:t>
            </a:r>
            <a:r>
              <a:rPr lang="en-GB" baseline="30000" dirty="0"/>
              <a:t>5</a:t>
            </a:r>
          </a:p>
          <a:p>
            <a:pPr lvl="1">
              <a:spcBef>
                <a:spcPts val="2400"/>
              </a:spcBef>
            </a:pPr>
            <a:r>
              <a:rPr lang="en-GB" dirty="0"/>
              <a:t>Cross-reactivity</a:t>
            </a:r>
          </a:p>
          <a:p>
            <a:pPr lvl="1">
              <a:spcBef>
                <a:spcPts val="2400"/>
              </a:spcBef>
            </a:pPr>
            <a:r>
              <a:rPr lang="en-GB" dirty="0"/>
              <a:t>Measurement error/strain effects</a:t>
            </a:r>
          </a:p>
        </p:txBody>
      </p:sp>
      <p:sp>
        <p:nvSpPr>
          <p:cNvPr id="12" name="TextBox 11">
            <a:extLst>
              <a:ext uri="{FF2B5EF4-FFF2-40B4-BE49-F238E27FC236}">
                <a16:creationId xmlns:a16="http://schemas.microsoft.com/office/drawing/2014/main" id="{23DC9DCC-219E-EB01-7193-CC52327F5BD0}"/>
              </a:ext>
            </a:extLst>
          </p:cNvPr>
          <p:cNvSpPr txBox="1"/>
          <p:nvPr/>
        </p:nvSpPr>
        <p:spPr>
          <a:xfrm>
            <a:off x="0" y="5982604"/>
            <a:ext cx="8566484" cy="861774"/>
          </a:xfrm>
          <a:prstGeom prst="rect">
            <a:avLst/>
          </a:prstGeom>
          <a:noFill/>
        </p:spPr>
        <p:txBody>
          <a:bodyPr wrap="square" rtlCol="0">
            <a:spAutoFit/>
          </a:bodyPr>
          <a:lstStyle/>
          <a:p>
            <a:r>
              <a:rPr lang="en-GB" sz="1000" i="1" dirty="0"/>
              <a:t>1. </a:t>
            </a:r>
            <a:r>
              <a:rPr lang="en-GB" sz="1000" i="1" dirty="0" err="1"/>
              <a:t>Cauchemez</a:t>
            </a:r>
            <a:r>
              <a:rPr lang="en-GB" sz="1000" i="1" dirty="0"/>
              <a:t> et al. 2012 </a:t>
            </a:r>
            <a:r>
              <a:rPr lang="en-GB" sz="1000" i="1" dirty="0" err="1"/>
              <a:t>PLoS</a:t>
            </a:r>
            <a:r>
              <a:rPr lang="en-GB" sz="1000" i="1" dirty="0"/>
              <a:t> </a:t>
            </a:r>
            <a:r>
              <a:rPr lang="en-GB" sz="1000" i="1" dirty="0" err="1"/>
              <a:t>Pathog</a:t>
            </a:r>
            <a:r>
              <a:rPr lang="en-GB" sz="1000" i="1" dirty="0"/>
              <a:t> 8(12):e1003061 </a:t>
            </a:r>
            <a:r>
              <a:rPr lang="en-GB" sz="1000" i="1" dirty="0" err="1"/>
              <a:t>doi</a:t>
            </a:r>
            <a:r>
              <a:rPr lang="en-GB" sz="1000" i="1" dirty="0"/>
              <a:t>: 10.1371/journal.ppat.1003061</a:t>
            </a:r>
          </a:p>
          <a:p>
            <a:r>
              <a:rPr lang="en-GB" sz="1000" i="1" dirty="0"/>
              <a:t>2. Pepin et al. 2017 </a:t>
            </a:r>
            <a:r>
              <a:rPr lang="en-GB" sz="1000" i="1" dirty="0" err="1"/>
              <a:t>Ecol</a:t>
            </a:r>
            <a:r>
              <a:rPr lang="en-GB" sz="1000" i="1" dirty="0"/>
              <a:t> Lett 20(3):275-292 </a:t>
            </a:r>
            <a:r>
              <a:rPr lang="en-GB" sz="1000" i="1" dirty="0" err="1"/>
              <a:t>doi</a:t>
            </a:r>
            <a:r>
              <a:rPr lang="en-GB" sz="1000" i="1" dirty="0"/>
              <a:t>: 10.1111/ele.12732</a:t>
            </a:r>
          </a:p>
          <a:p>
            <a:r>
              <a:rPr lang="en-GB" sz="1000" i="1" dirty="0"/>
              <a:t>3. Simonsen et al. 2009 Statistics in Medicine https://</a:t>
            </a:r>
            <a:r>
              <a:rPr lang="en-GB" sz="1000" i="1" dirty="0" err="1"/>
              <a:t>doi.org</a:t>
            </a:r>
            <a:r>
              <a:rPr lang="en-GB" sz="1000" i="1" dirty="0"/>
              <a:t>/10.1002/sim.3592 </a:t>
            </a:r>
          </a:p>
          <a:p>
            <a:r>
              <a:rPr lang="en-GB" sz="1000" i="1" dirty="0"/>
              <a:t>4. </a:t>
            </a:r>
            <a:r>
              <a:rPr lang="en-GB" sz="1000" i="1" dirty="0" err="1"/>
              <a:t>Ranjeva</a:t>
            </a:r>
            <a:r>
              <a:rPr lang="en-GB" sz="1000" i="1" dirty="0"/>
              <a:t> et al. 2019 Nat </a:t>
            </a:r>
            <a:r>
              <a:rPr lang="en-GB" sz="1000" i="1" dirty="0" err="1"/>
              <a:t>Commun</a:t>
            </a:r>
            <a:r>
              <a:rPr lang="en-GB" sz="1000" i="1" dirty="0"/>
              <a:t> 10, 1660 (2019). https://</a:t>
            </a:r>
            <a:r>
              <a:rPr lang="en-GB" sz="1000" i="1" dirty="0" err="1"/>
              <a:t>doi.org</a:t>
            </a:r>
            <a:r>
              <a:rPr lang="en-GB" sz="1000" i="1" dirty="0"/>
              <a:t>/10.1038/s41467-019-09652-6</a:t>
            </a:r>
          </a:p>
          <a:p>
            <a:r>
              <a:rPr lang="en-GB" sz="1000" i="1" dirty="0"/>
              <a:t>5. </a:t>
            </a:r>
            <a:r>
              <a:rPr lang="en-US" sz="1000" i="1" dirty="0" err="1"/>
              <a:t>Salje</a:t>
            </a:r>
            <a:r>
              <a:rPr lang="en-US" sz="1000" i="1" dirty="0"/>
              <a:t> et al. Nature 2018 https://</a:t>
            </a:r>
            <a:r>
              <a:rPr lang="en-US" sz="1000" i="1" dirty="0" err="1"/>
              <a:t>doi.org</a:t>
            </a:r>
            <a:r>
              <a:rPr lang="en-US" sz="1000" i="1" dirty="0"/>
              <a:t>/10.1038/s41586-018-0157-4 </a:t>
            </a:r>
          </a:p>
        </p:txBody>
      </p:sp>
      <p:sp>
        <p:nvSpPr>
          <p:cNvPr id="13" name="Slide Number Placeholder 12">
            <a:extLst>
              <a:ext uri="{FF2B5EF4-FFF2-40B4-BE49-F238E27FC236}">
                <a16:creationId xmlns:a16="http://schemas.microsoft.com/office/drawing/2014/main" id="{EDE406D9-E567-F5B5-E925-F3D22FE941C1}"/>
              </a:ext>
            </a:extLst>
          </p:cNvPr>
          <p:cNvSpPr>
            <a:spLocks noGrp="1"/>
          </p:cNvSpPr>
          <p:nvPr>
            <p:ph type="sldNum" sz="quarter" idx="12"/>
          </p:nvPr>
        </p:nvSpPr>
        <p:spPr>
          <a:xfrm>
            <a:off x="9448800" y="64887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C58D4E6-88CB-444B-85EC-D9EE1FD4F1AE}" type="slidenum">
              <a:rPr lang="en-US" smtClean="0"/>
              <a:pPr/>
              <a:t>58</a:t>
            </a:fld>
            <a:endParaRPr lang="en-US"/>
          </a:p>
        </p:txBody>
      </p:sp>
      <p:pic>
        <p:nvPicPr>
          <p:cNvPr id="2" name="Graphic 1">
            <a:extLst>
              <a:ext uri="{FF2B5EF4-FFF2-40B4-BE49-F238E27FC236}">
                <a16:creationId xmlns:a16="http://schemas.microsoft.com/office/drawing/2014/main" id="{34822127-C65E-8247-4010-9A930C3B12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1163" y="1994795"/>
            <a:ext cx="4500778" cy="3130581"/>
          </a:xfrm>
          <a:prstGeom prst="rect">
            <a:avLst/>
          </a:prstGeom>
        </p:spPr>
      </p:pic>
    </p:spTree>
    <p:extLst>
      <p:ext uri="{BB962C8B-B14F-4D97-AF65-F5344CB8AC3E}">
        <p14:creationId xmlns:p14="http://schemas.microsoft.com/office/powerpoint/2010/main" val="364042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66341-8D8D-4EC7-9DCB-2AE49083CAFC}"/>
              </a:ext>
            </a:extLst>
          </p:cNvPr>
          <p:cNvSpPr>
            <a:spLocks noGrp="1"/>
          </p:cNvSpPr>
          <p:nvPr>
            <p:ph type="title"/>
          </p:nvPr>
        </p:nvSpPr>
        <p:spPr>
          <a:xfrm>
            <a:off x="585779" y="408237"/>
            <a:ext cx="10596563" cy="701675"/>
          </a:xfrm>
        </p:spPr>
        <p:txBody>
          <a:bodyPr/>
          <a:lstStyle/>
          <a:p>
            <a:r>
              <a:rPr lang="en-GB" i="1" dirty="0"/>
              <a:t>serosolver </a:t>
            </a:r>
            <a:r>
              <a:rPr lang="en-GB" dirty="0"/>
              <a:t>case studies</a:t>
            </a:r>
            <a:endParaRPr lang="en-GB" i="1" dirty="0"/>
          </a:p>
        </p:txBody>
      </p:sp>
      <p:sp>
        <p:nvSpPr>
          <p:cNvPr id="12" name="Rectangle 11">
            <a:extLst>
              <a:ext uri="{FF2B5EF4-FFF2-40B4-BE49-F238E27FC236}">
                <a16:creationId xmlns:a16="http://schemas.microsoft.com/office/drawing/2014/main" id="{239706AB-C7C1-4227-AED1-DCEF2914869C}"/>
              </a:ext>
            </a:extLst>
          </p:cNvPr>
          <p:cNvSpPr/>
          <p:nvPr/>
        </p:nvSpPr>
        <p:spPr>
          <a:xfrm>
            <a:off x="447678" y="1385052"/>
            <a:ext cx="5648322" cy="646331"/>
          </a:xfrm>
          <a:prstGeom prst="rect">
            <a:avLst/>
          </a:prstGeom>
        </p:spPr>
        <p:txBody>
          <a:bodyPr wrap="square">
            <a:spAutoFit/>
          </a:bodyPr>
          <a:lstStyle/>
          <a:p>
            <a:pPr algn="ctr">
              <a:spcBef>
                <a:spcPts val="1200"/>
              </a:spcBef>
              <a:spcAft>
                <a:spcPts val="0"/>
              </a:spcAft>
            </a:pPr>
            <a:r>
              <a:rPr lang="en-GB" sz="1800" b="1" i="0" dirty="0">
                <a:solidFill>
                  <a:srgbClr val="000000"/>
                </a:solidFill>
                <a:latin typeface="+mj-lt"/>
              </a:rPr>
              <a:t>Case study 1: longitudinal measurements of homologous, single strain titres</a:t>
            </a:r>
          </a:p>
        </p:txBody>
      </p:sp>
      <p:sp>
        <p:nvSpPr>
          <p:cNvPr id="13" name="Rectangle 12">
            <a:extLst>
              <a:ext uri="{FF2B5EF4-FFF2-40B4-BE49-F238E27FC236}">
                <a16:creationId xmlns:a16="http://schemas.microsoft.com/office/drawing/2014/main" id="{A48D34CB-BFFF-4854-BEE1-4EB10C091E6D}"/>
              </a:ext>
            </a:extLst>
          </p:cNvPr>
          <p:cNvSpPr/>
          <p:nvPr/>
        </p:nvSpPr>
        <p:spPr>
          <a:xfrm>
            <a:off x="6043931" y="1385052"/>
            <a:ext cx="5857873" cy="646331"/>
          </a:xfrm>
          <a:prstGeom prst="rect">
            <a:avLst/>
          </a:prstGeom>
        </p:spPr>
        <p:txBody>
          <a:bodyPr wrap="square">
            <a:spAutoFit/>
          </a:bodyPr>
          <a:lstStyle/>
          <a:p>
            <a:pPr algn="ctr">
              <a:spcBef>
                <a:spcPts val="1200"/>
              </a:spcBef>
              <a:spcAft>
                <a:spcPts val="0"/>
              </a:spcAft>
            </a:pPr>
            <a:r>
              <a:rPr lang="en-GB" sz="1800" b="1" i="0" dirty="0">
                <a:solidFill>
                  <a:srgbClr val="000000"/>
                </a:solidFill>
                <a:latin typeface="+mj-lt"/>
              </a:rPr>
              <a:t>Case study 2: cross-sectional measurements of multi-strain panel</a:t>
            </a:r>
          </a:p>
        </p:txBody>
      </p:sp>
      <p:pic>
        <p:nvPicPr>
          <p:cNvPr id="19" name="Graphic 18">
            <a:extLst>
              <a:ext uri="{FF2B5EF4-FFF2-40B4-BE49-F238E27FC236}">
                <a16:creationId xmlns:a16="http://schemas.microsoft.com/office/drawing/2014/main" id="{6058EF40-7D7A-4038-9AD7-FB8CB7041E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60645" y="2228851"/>
            <a:ext cx="5224444" cy="3633938"/>
          </a:xfrm>
          <a:prstGeom prst="rect">
            <a:avLst/>
          </a:prstGeom>
        </p:spPr>
      </p:pic>
      <p:pic>
        <p:nvPicPr>
          <p:cNvPr id="21" name="Graphic 20">
            <a:extLst>
              <a:ext uri="{FF2B5EF4-FFF2-40B4-BE49-F238E27FC236}">
                <a16:creationId xmlns:a16="http://schemas.microsoft.com/office/drawing/2014/main" id="{9E08E583-0742-4AFB-82CC-02BF7EC9A8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617" y="2228851"/>
            <a:ext cx="5224444" cy="3633938"/>
          </a:xfrm>
          <a:prstGeom prst="rect">
            <a:avLst/>
          </a:prstGeom>
        </p:spPr>
      </p:pic>
      <p:sp>
        <p:nvSpPr>
          <p:cNvPr id="3" name="TextBox 2">
            <a:extLst>
              <a:ext uri="{FF2B5EF4-FFF2-40B4-BE49-F238E27FC236}">
                <a16:creationId xmlns:a16="http://schemas.microsoft.com/office/drawing/2014/main" id="{BC255608-FDA1-8FF9-73C2-6A234D6C4DB0}"/>
              </a:ext>
            </a:extLst>
          </p:cNvPr>
          <p:cNvSpPr txBox="1"/>
          <p:nvPr/>
        </p:nvSpPr>
        <p:spPr>
          <a:xfrm>
            <a:off x="0" y="6586707"/>
            <a:ext cx="7856507" cy="246221"/>
          </a:xfrm>
          <a:prstGeom prst="rect">
            <a:avLst/>
          </a:prstGeom>
          <a:noFill/>
        </p:spPr>
        <p:txBody>
          <a:bodyPr wrap="square">
            <a:spAutoFit/>
          </a:bodyPr>
          <a:lstStyle/>
          <a:p>
            <a:pPr rtl="0">
              <a:spcBef>
                <a:spcPts val="0"/>
              </a:spcBef>
              <a:spcAft>
                <a:spcPts val="0"/>
              </a:spcAft>
            </a:pPr>
            <a:r>
              <a:rPr lang="en-GB" sz="1000" b="0" i="1" u="none" strike="noStrike" dirty="0">
                <a:effectLst/>
                <a:latin typeface="Helvetica" pitchFamily="2" charset="0"/>
              </a:rPr>
              <a:t>Hay et al. PLOS Comp </a:t>
            </a:r>
            <a:r>
              <a:rPr lang="en-GB" sz="1000" b="0" i="1" u="none" strike="noStrike" dirty="0" err="1">
                <a:effectLst/>
                <a:latin typeface="Helvetica" pitchFamily="2" charset="0"/>
              </a:rPr>
              <a:t>Biol</a:t>
            </a:r>
            <a:r>
              <a:rPr lang="en-GB" sz="1000" b="0" i="1" u="none" strike="noStrike" dirty="0">
                <a:effectLst/>
                <a:latin typeface="Helvetica" pitchFamily="2" charset="0"/>
              </a:rPr>
              <a:t> 2020 https://</a:t>
            </a:r>
            <a:r>
              <a:rPr lang="en-GB" sz="1000" b="0" i="1" u="none" strike="noStrike" dirty="0" err="1">
                <a:effectLst/>
                <a:latin typeface="Helvetica" pitchFamily="2" charset="0"/>
              </a:rPr>
              <a:t>doi.org</a:t>
            </a:r>
            <a:r>
              <a:rPr lang="en-GB" sz="1000" b="0" i="1" u="none" strike="noStrike" dirty="0">
                <a:effectLst/>
                <a:latin typeface="Helvetica" pitchFamily="2" charset="0"/>
              </a:rPr>
              <a:t>/10.1371/journal.pcbi.1007840</a:t>
            </a:r>
            <a:endParaRPr lang="en-US" sz="1000" i="1" dirty="0">
              <a:latin typeface="Helvetica" pitchFamily="2" charset="0"/>
            </a:endParaRPr>
          </a:p>
        </p:txBody>
      </p:sp>
      <p:sp>
        <p:nvSpPr>
          <p:cNvPr id="4" name="Slide Number Placeholder 3">
            <a:extLst>
              <a:ext uri="{FF2B5EF4-FFF2-40B4-BE49-F238E27FC236}">
                <a16:creationId xmlns:a16="http://schemas.microsoft.com/office/drawing/2014/main" id="{FBA4F7D4-E5FC-5C3E-B493-66C811029028}"/>
              </a:ext>
            </a:extLst>
          </p:cNvPr>
          <p:cNvSpPr>
            <a:spLocks noGrp="1"/>
          </p:cNvSpPr>
          <p:nvPr>
            <p:ph type="sldNum" sz="quarter" idx="12"/>
          </p:nvPr>
        </p:nvSpPr>
        <p:spPr>
          <a:xfrm>
            <a:off x="9448800" y="64887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C58D4E6-88CB-444B-85EC-D9EE1FD4F1AE}" type="slidenum">
              <a:rPr lang="en-US" smtClean="0"/>
              <a:pPr/>
              <a:t>59</a:t>
            </a:fld>
            <a:endParaRPr lang="en-US"/>
          </a:p>
        </p:txBody>
      </p:sp>
    </p:spTree>
    <p:extLst>
      <p:ext uri="{BB962C8B-B14F-4D97-AF65-F5344CB8AC3E}">
        <p14:creationId xmlns:p14="http://schemas.microsoft.com/office/powerpoint/2010/main" val="350077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D0CA9-E0E0-A7B4-D185-270B5A13C309}"/>
              </a:ext>
            </a:extLst>
          </p:cNvPr>
          <p:cNvSpPr>
            <a:spLocks noGrp="1"/>
          </p:cNvSpPr>
          <p:nvPr>
            <p:ph type="title"/>
          </p:nvPr>
        </p:nvSpPr>
        <p:spPr/>
        <p:txBody>
          <a:bodyPr/>
          <a:lstStyle/>
          <a:p>
            <a:r>
              <a:rPr lang="en-US" dirty="0"/>
              <a:t>Biomarker data reflect the convolution of incidence and within-host kinetics process</a:t>
            </a:r>
          </a:p>
        </p:txBody>
      </p:sp>
      <p:pic>
        <p:nvPicPr>
          <p:cNvPr id="6" name="Content Placeholder 5" descr="A collage of graphs and diagrams&#10;&#10;Description automatically generated">
            <a:extLst>
              <a:ext uri="{FF2B5EF4-FFF2-40B4-BE49-F238E27FC236}">
                <a16:creationId xmlns:a16="http://schemas.microsoft.com/office/drawing/2014/main" id="{46F0FA85-7CDC-92BA-0254-C44B4ED98B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8695"/>
          <a:stretch/>
        </p:blipFill>
        <p:spPr>
          <a:xfrm>
            <a:off x="790574" y="2425532"/>
            <a:ext cx="10812553" cy="3325562"/>
          </a:xfrm>
        </p:spPr>
      </p:pic>
      <p:sp>
        <p:nvSpPr>
          <p:cNvPr id="4" name="Slide Number Placeholder 3">
            <a:extLst>
              <a:ext uri="{FF2B5EF4-FFF2-40B4-BE49-F238E27FC236}">
                <a16:creationId xmlns:a16="http://schemas.microsoft.com/office/drawing/2014/main" id="{1667B15F-94B5-6F03-8D51-C708285F5426}"/>
              </a:ext>
            </a:extLst>
          </p:cNvPr>
          <p:cNvSpPr>
            <a:spLocks noGrp="1"/>
          </p:cNvSpPr>
          <p:nvPr>
            <p:ph type="sldNum" sz="quarter" idx="10"/>
          </p:nvPr>
        </p:nvSpPr>
        <p:spPr/>
        <p:txBody>
          <a:bodyPr/>
          <a:lstStyle/>
          <a:p>
            <a:fld id="{7CC3F808-C7E8-4131-9EFE-B613B7BC3B90}" type="slidenum">
              <a:rPr lang="en-GB" smtClean="0"/>
              <a:pPr/>
              <a:t>6</a:t>
            </a:fld>
            <a:endParaRPr lang="en-GB" dirty="0"/>
          </a:p>
        </p:txBody>
      </p:sp>
      <p:sp>
        <p:nvSpPr>
          <p:cNvPr id="7" name="TextBox 6">
            <a:extLst>
              <a:ext uri="{FF2B5EF4-FFF2-40B4-BE49-F238E27FC236}">
                <a16:creationId xmlns:a16="http://schemas.microsoft.com/office/drawing/2014/main" id="{A447AD7E-EF59-7304-A3F3-3AB1A6B7D722}"/>
              </a:ext>
            </a:extLst>
          </p:cNvPr>
          <p:cNvSpPr txBox="1"/>
          <p:nvPr/>
        </p:nvSpPr>
        <p:spPr>
          <a:xfrm>
            <a:off x="-891263" y="6526203"/>
            <a:ext cx="4613031" cy="261610"/>
          </a:xfrm>
          <a:prstGeom prst="rect">
            <a:avLst/>
          </a:prstGeom>
          <a:noFill/>
        </p:spPr>
        <p:txBody>
          <a:bodyPr wrap="square" rtlCol="0">
            <a:spAutoFit/>
          </a:bodyPr>
          <a:lstStyle/>
          <a:p>
            <a:pPr algn="r"/>
            <a:r>
              <a:rPr lang="en-GB" sz="1100" b="0" i="1" dirty="0">
                <a:solidFill>
                  <a:srgbClr val="333333"/>
                </a:solidFill>
                <a:effectLst/>
              </a:rPr>
              <a:t>Hay, J., Routledge, I., &amp; Takahashi, S. 2023. </a:t>
            </a:r>
            <a:r>
              <a:rPr lang="en-GB" sz="1100" b="0" i="1" dirty="0" err="1">
                <a:solidFill>
                  <a:srgbClr val="333333"/>
                </a:solidFill>
                <a:effectLst/>
              </a:rPr>
              <a:t>osf.io</a:t>
            </a:r>
            <a:r>
              <a:rPr lang="en-GB" sz="1100" b="0" i="1" dirty="0">
                <a:solidFill>
                  <a:srgbClr val="333333"/>
                </a:solidFill>
                <a:effectLst/>
              </a:rPr>
              <a:t>/</a:t>
            </a:r>
            <a:r>
              <a:rPr lang="en-GB" sz="1100" b="0" i="1" dirty="0" err="1">
                <a:solidFill>
                  <a:srgbClr val="333333"/>
                </a:solidFill>
                <a:effectLst/>
              </a:rPr>
              <a:t>kqdsn</a:t>
            </a:r>
            <a:endParaRPr lang="en-US" sz="1100" i="1" dirty="0"/>
          </a:p>
        </p:txBody>
      </p:sp>
    </p:spTree>
    <p:extLst>
      <p:ext uri="{BB962C8B-B14F-4D97-AF65-F5344CB8AC3E}">
        <p14:creationId xmlns:p14="http://schemas.microsoft.com/office/powerpoint/2010/main" val="262277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schematic&#10;&#10;Description automatically generated">
            <a:extLst>
              <a:ext uri="{FF2B5EF4-FFF2-40B4-BE49-F238E27FC236}">
                <a16:creationId xmlns:a16="http://schemas.microsoft.com/office/drawing/2014/main" id="{F7A4688E-4FF9-B72E-5CC2-900661712E95}"/>
              </a:ext>
            </a:extLst>
          </p:cNvPr>
          <p:cNvPicPr>
            <a:picLocks noChangeAspect="1"/>
          </p:cNvPicPr>
          <p:nvPr/>
        </p:nvPicPr>
        <p:blipFill rotWithShape="1">
          <a:blip r:embed="rId3">
            <a:extLst>
              <a:ext uri="{28A0092B-C50C-407E-A947-70E740481C1C}">
                <a14:useLocalDpi xmlns:a14="http://schemas.microsoft.com/office/drawing/2010/main" val="0"/>
              </a:ext>
            </a:extLst>
          </a:blip>
          <a:srcRect t="6358"/>
          <a:stretch/>
        </p:blipFill>
        <p:spPr>
          <a:xfrm>
            <a:off x="363514" y="938683"/>
            <a:ext cx="6138886" cy="4976586"/>
          </a:xfrm>
          <a:prstGeom prst="rect">
            <a:avLst/>
          </a:prstGeom>
        </p:spPr>
      </p:pic>
      <p:pic>
        <p:nvPicPr>
          <p:cNvPr id="3" name="Picture 2" descr="A picture containing schematic&#10;&#10;Description automatically generated">
            <a:extLst>
              <a:ext uri="{FF2B5EF4-FFF2-40B4-BE49-F238E27FC236}">
                <a16:creationId xmlns:a16="http://schemas.microsoft.com/office/drawing/2014/main" id="{B45B41B2-4A59-9208-282A-895F71139D2E}"/>
              </a:ext>
            </a:extLst>
          </p:cNvPr>
          <p:cNvPicPr>
            <a:picLocks noChangeAspect="1"/>
          </p:cNvPicPr>
          <p:nvPr/>
        </p:nvPicPr>
        <p:blipFill rotWithShape="1">
          <a:blip r:embed="rId4">
            <a:extLst>
              <a:ext uri="{28A0092B-C50C-407E-A947-70E740481C1C}">
                <a14:useLocalDpi xmlns:a14="http://schemas.microsoft.com/office/drawing/2010/main" val="0"/>
              </a:ext>
            </a:extLst>
          </a:blip>
          <a:srcRect b="19068"/>
          <a:stretch/>
        </p:blipFill>
        <p:spPr>
          <a:xfrm>
            <a:off x="294466" y="0"/>
            <a:ext cx="3388175" cy="838200"/>
          </a:xfrm>
          <a:prstGeom prst="rect">
            <a:avLst/>
          </a:prstGeom>
        </p:spPr>
      </p:pic>
      <p:sp>
        <p:nvSpPr>
          <p:cNvPr id="10" name="TextBox 9">
            <a:extLst>
              <a:ext uri="{FF2B5EF4-FFF2-40B4-BE49-F238E27FC236}">
                <a16:creationId xmlns:a16="http://schemas.microsoft.com/office/drawing/2014/main" id="{0151CD46-2239-5D84-79D1-F9BF508B9D93}"/>
              </a:ext>
            </a:extLst>
          </p:cNvPr>
          <p:cNvSpPr txBox="1"/>
          <p:nvPr/>
        </p:nvSpPr>
        <p:spPr>
          <a:xfrm>
            <a:off x="7780867" y="6556794"/>
            <a:ext cx="4411133" cy="338554"/>
          </a:xfrm>
          <a:prstGeom prst="rect">
            <a:avLst/>
          </a:prstGeom>
          <a:noFill/>
        </p:spPr>
        <p:txBody>
          <a:bodyPr wrap="square" rtlCol="0">
            <a:spAutoFit/>
          </a:bodyPr>
          <a:lstStyle/>
          <a:p>
            <a:pPr algn="r"/>
            <a:r>
              <a:rPr lang="en-GB" sz="800" b="0" i="1" dirty="0">
                <a:solidFill>
                  <a:srgbClr val="333333"/>
                </a:solidFill>
                <a:effectLst/>
              </a:rPr>
              <a:t>Menezes et al. PLOS Comp </a:t>
            </a:r>
            <a:r>
              <a:rPr lang="en-GB" sz="800" b="0" i="1" dirty="0" err="1">
                <a:solidFill>
                  <a:srgbClr val="333333"/>
                </a:solidFill>
                <a:effectLst/>
              </a:rPr>
              <a:t>Biol</a:t>
            </a:r>
            <a:r>
              <a:rPr lang="en-GB" sz="800" b="0" i="1" dirty="0">
                <a:solidFill>
                  <a:srgbClr val="333333"/>
                </a:solidFill>
                <a:effectLst/>
              </a:rPr>
              <a:t> 2020 </a:t>
            </a:r>
            <a:r>
              <a:rPr lang="en-GB" sz="800" b="0" i="0" u="none" strike="noStrike" dirty="0">
                <a:solidFill>
                  <a:srgbClr val="202020"/>
                </a:solidFill>
                <a:effectLst/>
                <a:latin typeface="Helvetica" pitchFamily="2" charset="0"/>
                <a:hlinkClick r:id="rId5"/>
              </a:rPr>
              <a:t>https://doi.org/10.1371/journal.pcbi.1011384</a:t>
            </a:r>
            <a:endParaRPr lang="en-GB" sz="800" b="0" i="0" dirty="0">
              <a:solidFill>
                <a:srgbClr val="606060"/>
              </a:solidFill>
              <a:effectLst/>
              <a:latin typeface="Helvetica" pitchFamily="2" charset="0"/>
            </a:endParaRPr>
          </a:p>
          <a:p>
            <a:pPr algn="r"/>
            <a:endParaRPr lang="en-US" sz="800" i="1" dirty="0"/>
          </a:p>
        </p:txBody>
      </p:sp>
      <p:sp>
        <p:nvSpPr>
          <p:cNvPr id="11" name="TextBox 10">
            <a:extLst>
              <a:ext uri="{FF2B5EF4-FFF2-40B4-BE49-F238E27FC236}">
                <a16:creationId xmlns:a16="http://schemas.microsoft.com/office/drawing/2014/main" id="{3BC27F41-6ACF-4A7E-2CE7-BDF819BCEC9B}"/>
              </a:ext>
            </a:extLst>
          </p:cNvPr>
          <p:cNvSpPr txBox="1"/>
          <p:nvPr/>
        </p:nvSpPr>
        <p:spPr>
          <a:xfrm>
            <a:off x="6241837" y="3737713"/>
            <a:ext cx="6290733" cy="307777"/>
          </a:xfrm>
          <a:prstGeom prst="rect">
            <a:avLst/>
          </a:prstGeom>
          <a:noFill/>
        </p:spPr>
        <p:txBody>
          <a:bodyPr wrap="square" rtlCol="0">
            <a:spAutoFit/>
          </a:bodyPr>
          <a:lstStyle/>
          <a:p>
            <a:r>
              <a:rPr lang="en-US" sz="1400" dirty="0" err="1"/>
              <a:t>Y</a:t>
            </a:r>
            <a:r>
              <a:rPr lang="en-US" sz="1400" baseline="-25000" dirty="0" err="1"/>
              <a:t>i,t,b</a:t>
            </a:r>
            <a:r>
              <a:rPr lang="en-US" sz="1400" baseline="-25000" dirty="0"/>
              <a:t> </a:t>
            </a:r>
            <a:r>
              <a:rPr lang="en-US" sz="1400" dirty="0"/>
              <a:t>= measurement of biomarker </a:t>
            </a:r>
            <a:r>
              <a:rPr lang="en-US" sz="1400" i="1" dirty="0"/>
              <a:t>b</a:t>
            </a:r>
            <a:r>
              <a:rPr lang="en-US" sz="1400" dirty="0"/>
              <a:t> in individual </a:t>
            </a:r>
            <a:r>
              <a:rPr lang="en-US" sz="1400" i="1" dirty="0" err="1"/>
              <a:t>i</a:t>
            </a:r>
            <a:r>
              <a:rPr lang="en-US" sz="1400" i="1" dirty="0"/>
              <a:t> </a:t>
            </a:r>
            <a:r>
              <a:rPr lang="en-US" sz="1400" dirty="0"/>
              <a:t>at time </a:t>
            </a:r>
            <a:r>
              <a:rPr lang="en-US" sz="1400" i="1" dirty="0"/>
              <a:t>t</a:t>
            </a:r>
            <a:endParaRPr lang="en-US" sz="1400" dirty="0"/>
          </a:p>
        </p:txBody>
      </p:sp>
      <p:sp>
        <p:nvSpPr>
          <p:cNvPr id="12" name="TextBox 11">
            <a:extLst>
              <a:ext uri="{FF2B5EF4-FFF2-40B4-BE49-F238E27FC236}">
                <a16:creationId xmlns:a16="http://schemas.microsoft.com/office/drawing/2014/main" id="{C63EDB30-C24F-17DE-010A-C6D4DEBDC80D}"/>
              </a:ext>
            </a:extLst>
          </p:cNvPr>
          <p:cNvSpPr txBox="1"/>
          <p:nvPr/>
        </p:nvSpPr>
        <p:spPr>
          <a:xfrm>
            <a:off x="6241837" y="3370312"/>
            <a:ext cx="6290733" cy="307777"/>
          </a:xfrm>
          <a:prstGeom prst="rect">
            <a:avLst/>
          </a:prstGeom>
          <a:noFill/>
        </p:spPr>
        <p:txBody>
          <a:bodyPr wrap="square" rtlCol="0">
            <a:spAutoFit/>
          </a:bodyPr>
          <a:lstStyle/>
          <a:p>
            <a:r>
              <a:rPr lang="en-US" sz="1400" dirty="0" err="1"/>
              <a:t>A</a:t>
            </a:r>
            <a:r>
              <a:rPr lang="en-US" sz="1400" baseline="-25000" dirty="0" err="1"/>
              <a:t>i,t,b</a:t>
            </a:r>
            <a:r>
              <a:rPr lang="en-US" sz="1400" baseline="-25000" dirty="0"/>
              <a:t> </a:t>
            </a:r>
            <a:r>
              <a:rPr lang="en-US" sz="1400" dirty="0"/>
              <a:t>= true level of biomarker </a:t>
            </a:r>
            <a:r>
              <a:rPr lang="en-US" sz="1400" i="1" dirty="0"/>
              <a:t>b</a:t>
            </a:r>
            <a:r>
              <a:rPr lang="en-US" sz="1400" dirty="0"/>
              <a:t> in individual </a:t>
            </a:r>
            <a:r>
              <a:rPr lang="en-US" sz="1400" i="1" dirty="0" err="1"/>
              <a:t>i</a:t>
            </a:r>
            <a:r>
              <a:rPr lang="en-US" sz="1400" i="1" dirty="0"/>
              <a:t> </a:t>
            </a:r>
            <a:r>
              <a:rPr lang="en-US" sz="1400" dirty="0"/>
              <a:t>at time </a:t>
            </a:r>
            <a:r>
              <a:rPr lang="en-US" sz="1400" i="1" dirty="0"/>
              <a:t>t</a:t>
            </a:r>
            <a:endParaRPr lang="en-US" sz="1400" dirty="0"/>
          </a:p>
        </p:txBody>
      </p:sp>
      <p:sp>
        <p:nvSpPr>
          <p:cNvPr id="13" name="TextBox 12">
            <a:extLst>
              <a:ext uri="{FF2B5EF4-FFF2-40B4-BE49-F238E27FC236}">
                <a16:creationId xmlns:a16="http://schemas.microsoft.com/office/drawing/2014/main" id="{B8124499-32F8-129C-2549-1E1F40A0F5DE}"/>
              </a:ext>
            </a:extLst>
          </p:cNvPr>
          <p:cNvSpPr txBox="1"/>
          <p:nvPr/>
        </p:nvSpPr>
        <p:spPr>
          <a:xfrm>
            <a:off x="6241837" y="3002913"/>
            <a:ext cx="6685962" cy="307777"/>
          </a:xfrm>
          <a:prstGeom prst="rect">
            <a:avLst/>
          </a:prstGeom>
          <a:noFill/>
        </p:spPr>
        <p:txBody>
          <a:bodyPr wrap="square" rtlCol="0">
            <a:spAutoFit/>
          </a:bodyPr>
          <a:lstStyle/>
          <a:p>
            <a:r>
              <a:rPr lang="en-US" sz="1400" dirty="0" err="1"/>
              <a:t>Z</a:t>
            </a:r>
            <a:r>
              <a:rPr lang="en-US" sz="1400" baseline="-25000" dirty="0" err="1"/>
              <a:t>i,j</a:t>
            </a:r>
            <a:r>
              <a:rPr lang="en-US" sz="1400" baseline="-25000" dirty="0"/>
              <a:t>&lt;</a:t>
            </a:r>
            <a:r>
              <a:rPr lang="en-US" sz="1400" baseline="-25000" dirty="0" err="1"/>
              <a:t>t,x</a:t>
            </a:r>
            <a:r>
              <a:rPr lang="en-US" sz="1400" baseline="-25000" dirty="0"/>
              <a:t> </a:t>
            </a:r>
            <a:r>
              <a:rPr lang="en-US" sz="1400" dirty="0"/>
              <a:t>= </a:t>
            </a:r>
            <a:r>
              <a:rPr lang="en-US" sz="1400" dirty="0" err="1"/>
              <a:t>seroresponse</a:t>
            </a:r>
            <a:r>
              <a:rPr lang="en-US" sz="1400" dirty="0"/>
              <a:t> history with exposure type </a:t>
            </a:r>
            <a:r>
              <a:rPr lang="en-US" sz="1400" i="1" dirty="0"/>
              <a:t>x</a:t>
            </a:r>
            <a:r>
              <a:rPr lang="en-US" sz="1400" dirty="0"/>
              <a:t> in individual </a:t>
            </a:r>
            <a:r>
              <a:rPr lang="en-US" sz="1400" i="1" dirty="0" err="1"/>
              <a:t>i</a:t>
            </a:r>
            <a:r>
              <a:rPr lang="en-US" sz="1400" i="1" dirty="0"/>
              <a:t> </a:t>
            </a:r>
            <a:r>
              <a:rPr lang="en-US" sz="1400" dirty="0"/>
              <a:t>by time </a:t>
            </a:r>
            <a:r>
              <a:rPr lang="en-US" sz="1400" i="1" dirty="0"/>
              <a:t>t</a:t>
            </a:r>
            <a:endParaRPr lang="en-US" sz="1400" dirty="0"/>
          </a:p>
        </p:txBody>
      </p:sp>
      <p:sp>
        <p:nvSpPr>
          <p:cNvPr id="14" name="TextBox 13">
            <a:extLst>
              <a:ext uri="{FF2B5EF4-FFF2-40B4-BE49-F238E27FC236}">
                <a16:creationId xmlns:a16="http://schemas.microsoft.com/office/drawing/2014/main" id="{A42552A5-2894-E093-B367-794067437521}"/>
              </a:ext>
            </a:extLst>
          </p:cNvPr>
          <p:cNvSpPr txBox="1"/>
          <p:nvPr/>
        </p:nvSpPr>
        <p:spPr>
          <a:xfrm>
            <a:off x="6241837" y="2268115"/>
            <a:ext cx="6599616" cy="307777"/>
          </a:xfrm>
          <a:prstGeom prst="rect">
            <a:avLst/>
          </a:prstGeom>
          <a:noFill/>
        </p:spPr>
        <p:txBody>
          <a:bodyPr wrap="square" rtlCol="0">
            <a:spAutoFit/>
          </a:bodyPr>
          <a:lstStyle/>
          <a:p>
            <a:r>
              <a:rPr lang="el-GR" sz="1400" b="0" i="0" dirty="0">
                <a:solidFill>
                  <a:srgbClr val="202124"/>
                </a:solidFill>
                <a:effectLst/>
              </a:rPr>
              <a:t>φ</a:t>
            </a:r>
            <a:r>
              <a:rPr lang="en-US" sz="1400" baseline="-25000" dirty="0" err="1"/>
              <a:t>i,t,x</a:t>
            </a:r>
            <a:r>
              <a:rPr lang="en-US" sz="1400" baseline="-25000" dirty="0"/>
              <a:t> </a:t>
            </a:r>
            <a:r>
              <a:rPr lang="en-US" sz="1400" dirty="0"/>
              <a:t>= probability of </a:t>
            </a:r>
            <a:r>
              <a:rPr lang="en-US" sz="1400" dirty="0" err="1"/>
              <a:t>seroresponse</a:t>
            </a:r>
            <a:r>
              <a:rPr lang="en-US" sz="1400" dirty="0"/>
              <a:t> to exposure </a:t>
            </a:r>
            <a:r>
              <a:rPr lang="en-US" sz="1400" i="1" dirty="0"/>
              <a:t>x</a:t>
            </a:r>
            <a:r>
              <a:rPr lang="en-US" sz="1400" dirty="0"/>
              <a:t> in individual </a:t>
            </a:r>
            <a:r>
              <a:rPr lang="en-US" sz="1400" i="1" dirty="0" err="1"/>
              <a:t>i</a:t>
            </a:r>
            <a:r>
              <a:rPr lang="en-US" sz="1400" i="1" dirty="0"/>
              <a:t> at</a:t>
            </a:r>
            <a:r>
              <a:rPr lang="en-US" sz="1400" dirty="0"/>
              <a:t> time </a:t>
            </a:r>
            <a:r>
              <a:rPr lang="en-US" sz="1400" i="1" dirty="0"/>
              <a:t>t</a:t>
            </a:r>
            <a:endParaRPr lang="en-US" sz="1400" dirty="0"/>
          </a:p>
        </p:txBody>
      </p:sp>
      <p:sp>
        <p:nvSpPr>
          <p:cNvPr id="21" name="TextBox 20">
            <a:extLst>
              <a:ext uri="{FF2B5EF4-FFF2-40B4-BE49-F238E27FC236}">
                <a16:creationId xmlns:a16="http://schemas.microsoft.com/office/drawing/2014/main" id="{57C97B36-D7F3-FFF5-B3C2-AC4C4C24FF33}"/>
              </a:ext>
            </a:extLst>
          </p:cNvPr>
          <p:cNvSpPr txBox="1"/>
          <p:nvPr/>
        </p:nvSpPr>
        <p:spPr>
          <a:xfrm>
            <a:off x="6241837" y="2635514"/>
            <a:ext cx="6599616" cy="307777"/>
          </a:xfrm>
          <a:prstGeom prst="rect">
            <a:avLst/>
          </a:prstGeom>
          <a:noFill/>
        </p:spPr>
        <p:txBody>
          <a:bodyPr wrap="square" rtlCol="0">
            <a:spAutoFit/>
          </a:bodyPr>
          <a:lstStyle/>
          <a:p>
            <a:r>
              <a:rPr lang="en-US" sz="1400" dirty="0" err="1"/>
              <a:t>Z</a:t>
            </a:r>
            <a:r>
              <a:rPr lang="en-US" sz="1400" baseline="-25000" dirty="0" err="1"/>
              <a:t>i,t,x</a:t>
            </a:r>
            <a:r>
              <a:rPr lang="en-US" sz="1400" baseline="-25000" dirty="0"/>
              <a:t> </a:t>
            </a:r>
            <a:r>
              <a:rPr lang="en-US" sz="1400" dirty="0"/>
              <a:t>= </a:t>
            </a:r>
            <a:r>
              <a:rPr lang="en-US" sz="1400" dirty="0" err="1"/>
              <a:t>seroresponse</a:t>
            </a:r>
            <a:r>
              <a:rPr lang="en-US" sz="1400" dirty="0"/>
              <a:t> state with exposure type </a:t>
            </a:r>
            <a:r>
              <a:rPr lang="en-US" sz="1400" i="1" dirty="0"/>
              <a:t>x</a:t>
            </a:r>
            <a:r>
              <a:rPr lang="en-US" sz="1400" dirty="0"/>
              <a:t> in individual </a:t>
            </a:r>
            <a:r>
              <a:rPr lang="en-US" sz="1400" i="1" dirty="0" err="1"/>
              <a:t>i</a:t>
            </a:r>
            <a:r>
              <a:rPr lang="en-US" sz="1400" i="1" dirty="0"/>
              <a:t> </a:t>
            </a:r>
            <a:r>
              <a:rPr lang="en-US" sz="1400" dirty="0"/>
              <a:t>at time </a:t>
            </a:r>
            <a:r>
              <a:rPr lang="en-US" sz="1400" i="1" dirty="0"/>
              <a:t>t</a:t>
            </a:r>
            <a:endParaRPr lang="en-US" sz="1400" dirty="0"/>
          </a:p>
        </p:txBody>
      </p:sp>
      <p:sp>
        <p:nvSpPr>
          <p:cNvPr id="22" name="TextBox 21">
            <a:extLst>
              <a:ext uri="{FF2B5EF4-FFF2-40B4-BE49-F238E27FC236}">
                <a16:creationId xmlns:a16="http://schemas.microsoft.com/office/drawing/2014/main" id="{70118D44-FB4D-C008-A20B-F8AC25943480}"/>
              </a:ext>
            </a:extLst>
          </p:cNvPr>
          <p:cNvSpPr txBox="1"/>
          <p:nvPr/>
        </p:nvSpPr>
        <p:spPr>
          <a:xfrm>
            <a:off x="6241837" y="1900716"/>
            <a:ext cx="6599616" cy="307777"/>
          </a:xfrm>
          <a:prstGeom prst="rect">
            <a:avLst/>
          </a:prstGeom>
          <a:noFill/>
        </p:spPr>
        <p:txBody>
          <a:bodyPr wrap="square" rtlCol="0">
            <a:spAutoFit/>
          </a:bodyPr>
          <a:lstStyle/>
          <a:p>
            <a:r>
              <a:rPr lang="en-US" sz="1400" dirty="0" err="1"/>
              <a:t>E</a:t>
            </a:r>
            <a:r>
              <a:rPr lang="en-US" sz="1400" baseline="-25000" dirty="0" err="1"/>
              <a:t>i,t,x</a:t>
            </a:r>
            <a:r>
              <a:rPr lang="en-US" sz="1400" baseline="-25000" dirty="0"/>
              <a:t> </a:t>
            </a:r>
            <a:r>
              <a:rPr lang="en-US" sz="1400" dirty="0"/>
              <a:t>= exposure state with exposure type </a:t>
            </a:r>
            <a:r>
              <a:rPr lang="en-US" sz="1400" i="1" dirty="0"/>
              <a:t>x</a:t>
            </a:r>
            <a:r>
              <a:rPr lang="en-US" sz="1400" dirty="0"/>
              <a:t> in individual </a:t>
            </a:r>
            <a:r>
              <a:rPr lang="en-US" sz="1400" i="1" dirty="0" err="1"/>
              <a:t>i</a:t>
            </a:r>
            <a:r>
              <a:rPr lang="en-US" sz="1400" i="1" dirty="0"/>
              <a:t> </a:t>
            </a:r>
            <a:r>
              <a:rPr lang="en-US" sz="1400" dirty="0"/>
              <a:t>at time </a:t>
            </a:r>
            <a:r>
              <a:rPr lang="en-US" sz="1400" i="1" dirty="0"/>
              <a:t>t</a:t>
            </a:r>
            <a:endParaRPr lang="en-US" sz="1400" dirty="0"/>
          </a:p>
        </p:txBody>
      </p:sp>
    </p:spTree>
    <p:extLst>
      <p:ext uri="{BB962C8B-B14F-4D97-AF65-F5344CB8AC3E}">
        <p14:creationId xmlns:p14="http://schemas.microsoft.com/office/powerpoint/2010/main" val="256162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2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753BE47-4ACA-20A0-C4D7-21A87C7CC08E}"/>
                  </a:ext>
                </a:extLst>
              </p:cNvPr>
              <p:cNvSpPr txBox="1"/>
              <p:nvPr/>
            </p:nvSpPr>
            <p:spPr>
              <a:xfrm>
                <a:off x="303802" y="1506639"/>
                <a:ext cx="11431444" cy="433773"/>
              </a:xfrm>
              <a:prstGeom prst="rect">
                <a:avLst/>
              </a:prstGeom>
              <a:noFill/>
            </p:spPr>
            <p:txBody>
              <a:bodyPr wrap="square" rtlCol="0">
                <a:spAutoFit/>
              </a:bodyPr>
              <a:lstStyle/>
              <a:p>
                <a:pPr algn="ctr"/>
                <a14:m>
                  <m:oMath xmlns:m="http://schemas.openxmlformats.org/officeDocument/2006/math">
                    <m:r>
                      <a:rPr lang="en-US" sz="1600" b="0" i="1" smtClean="0">
                        <a:solidFill>
                          <a:schemeClr val="tx1"/>
                        </a:solidFill>
                        <a:latin typeface="Cambria Math" panose="02040503050406030204" pitchFamily="18" charset="0"/>
                      </a:rPr>
                      <m:t>𝑃</m:t>
                    </m:r>
                    <m:d>
                      <m:dPr>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𝐴</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𝑍</m:t>
                        </m:r>
                        <m:r>
                          <a:rPr lang="en-US" sz="1600" b="0" i="1" smtClean="0">
                            <a:solidFill>
                              <a:schemeClr val="tx1"/>
                            </a:solidFill>
                            <a:latin typeface="Cambria Math" panose="02040503050406030204" pitchFamily="18" charset="0"/>
                          </a:rPr>
                          <m:t>,</m:t>
                        </m:r>
                        <m:r>
                          <m:rPr>
                            <m:sty m:val="p"/>
                          </m:rPr>
                          <a:rPr lang="el-GR" sz="1600" b="0" i="1" smtClean="0">
                            <a:solidFill>
                              <a:schemeClr val="tx1"/>
                            </a:solidFill>
                            <a:latin typeface="Cambria Math" panose="02040503050406030204" pitchFamily="18" charset="0"/>
                            <a:ea typeface="Cambria Math" panose="02040503050406030204" pitchFamily="18" charset="0"/>
                          </a:rPr>
                          <m:t>Θ</m:t>
                        </m:r>
                      </m:e>
                    </m:d>
                    <m:r>
                      <a:rPr lang="en-US" sz="1600" b="0" i="1" smtClean="0">
                        <a:solidFill>
                          <a:schemeClr val="tx1"/>
                        </a:solidFill>
                        <a:latin typeface="Cambria Math" panose="02040503050406030204" pitchFamily="18" charset="0"/>
                        <a:ea typeface="Cambria Math" panose="02040503050406030204" pitchFamily="18" charset="0"/>
                      </a:rPr>
                      <m:t>𝑌</m:t>
                    </m:r>
                    <m:r>
                      <a:rPr lang="en-US" sz="1600" b="0" i="1" smtClean="0">
                        <a:solidFill>
                          <a:schemeClr val="tx1"/>
                        </a:solidFill>
                        <a:latin typeface="Cambria Math" panose="02040503050406030204" pitchFamily="18" charset="0"/>
                        <a:ea typeface="Cambria Math" panose="02040503050406030204" pitchFamily="18" charset="0"/>
                      </a:rPr>
                      <m:t>)∝</m:t>
                    </m:r>
                    <m:nary>
                      <m:naryPr>
                        <m:chr m:val="∏"/>
                        <m:ctrlPr>
                          <a:rPr lang="en-US" sz="1600" b="0" i="1" smtClean="0">
                            <a:latin typeface="Cambria Math" panose="02040503050406030204" pitchFamily="18" charset="0"/>
                            <a:ea typeface="Cambria Math" panose="02040503050406030204" pitchFamily="18" charset="0"/>
                          </a:rPr>
                        </m:ctrlPr>
                      </m:naryPr>
                      <m:sub>
                        <m:r>
                          <m:rPr>
                            <m:brk m:alnAt="23"/>
                          </m:rP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𝑛</m:t>
                        </m:r>
                      </m:sup>
                      <m:e>
                        <m:d>
                          <m:dPr>
                            <m:ctrlPr>
                              <a:rPr lang="en-US" sz="1600" b="0" i="1" smtClean="0">
                                <a:solidFill>
                                  <a:schemeClr val="accent6"/>
                                </a:solidFill>
                                <a:latin typeface="Cambria Math" panose="02040503050406030204" pitchFamily="18" charset="0"/>
                                <a:ea typeface="Cambria Math" panose="02040503050406030204" pitchFamily="18" charset="0"/>
                              </a:rPr>
                            </m:ctrlPr>
                          </m:dPr>
                          <m:e>
                            <m:nary>
                              <m:naryPr>
                                <m:chr m:val="∏"/>
                                <m:supHide m:val="on"/>
                                <m:ctrlPr>
                                  <a:rPr lang="en-US" sz="1600" b="0" i="1" smtClean="0">
                                    <a:solidFill>
                                      <a:schemeClr val="accent6"/>
                                    </a:solidFill>
                                    <a:latin typeface="Cambria Math" panose="02040503050406030204" pitchFamily="18" charset="0"/>
                                    <a:ea typeface="Cambria Math" panose="02040503050406030204" pitchFamily="18" charset="0"/>
                                  </a:rPr>
                                </m:ctrlPr>
                              </m:naryPr>
                              <m:sub>
                                <m:r>
                                  <m:rPr>
                                    <m:brk m:alnAt="7"/>
                                  </m:rPr>
                                  <a:rPr lang="en-US" sz="1600" b="0" i="1" smtClean="0">
                                    <a:solidFill>
                                      <a:schemeClr val="accent6"/>
                                    </a:solidFill>
                                    <a:latin typeface="Cambria Math" panose="02040503050406030204" pitchFamily="18" charset="0"/>
                                    <a:ea typeface="Cambria Math" panose="02040503050406030204" pitchFamily="18" charset="0"/>
                                  </a:rPr>
                                  <m:t>𝑡</m:t>
                                </m:r>
                                <m:r>
                                  <a:rPr lang="en-US" sz="1600" b="0" i="1" smtClean="0">
                                    <a:solidFill>
                                      <a:schemeClr val="accent6"/>
                                    </a:solidFill>
                                    <a:latin typeface="Cambria Math" panose="02040503050406030204" pitchFamily="18" charset="0"/>
                                    <a:ea typeface="Cambria Math" panose="02040503050406030204" pitchFamily="18" charset="0"/>
                                  </a:rPr>
                                  <m:t>∈</m:t>
                                </m:r>
                                <m:sSub>
                                  <m:sSubPr>
                                    <m:ctrlPr>
                                      <a:rPr lang="en-US" sz="1600" b="0" i="1" smtClean="0">
                                        <a:solidFill>
                                          <a:schemeClr val="accent6"/>
                                        </a:solidFill>
                                        <a:latin typeface="Cambria Math" panose="02040503050406030204" pitchFamily="18" charset="0"/>
                                        <a:ea typeface="Cambria Math" panose="02040503050406030204" pitchFamily="18" charset="0"/>
                                      </a:rPr>
                                    </m:ctrlPr>
                                  </m:sSubPr>
                                  <m:e>
                                    <m:r>
                                      <a:rPr lang="en-US" sz="1600" b="0" i="1" smtClean="0">
                                        <a:solidFill>
                                          <a:schemeClr val="accent6"/>
                                        </a:solidFill>
                                        <a:latin typeface="Cambria Math" panose="02040503050406030204" pitchFamily="18" charset="0"/>
                                        <a:ea typeface="Cambria Math" panose="02040503050406030204" pitchFamily="18" charset="0"/>
                                      </a:rPr>
                                      <m:t>𝑡</m:t>
                                    </m:r>
                                  </m:e>
                                  <m:sub>
                                    <m:r>
                                      <a:rPr lang="en-US" sz="1600" b="0" i="1" smtClean="0">
                                        <a:solidFill>
                                          <a:schemeClr val="accent6"/>
                                        </a:solidFill>
                                        <a:latin typeface="Cambria Math" panose="02040503050406030204" pitchFamily="18" charset="0"/>
                                        <a:ea typeface="Cambria Math" panose="02040503050406030204" pitchFamily="18" charset="0"/>
                                      </a:rPr>
                                      <m:t>𝑜𝑏𝑠</m:t>
                                    </m:r>
                                  </m:sub>
                                </m:sSub>
                              </m:sub>
                              <m:sup/>
                              <m:e>
                                <m:r>
                                  <a:rPr lang="en-US" sz="1600" b="0" i="1" smtClean="0">
                                    <a:solidFill>
                                      <a:schemeClr val="accent6"/>
                                    </a:solidFill>
                                    <a:latin typeface="Cambria Math" panose="02040503050406030204" pitchFamily="18" charset="0"/>
                                    <a:ea typeface="Cambria Math" panose="02040503050406030204" pitchFamily="18" charset="0"/>
                                  </a:rPr>
                                  <m:t>𝑃</m:t>
                                </m:r>
                                <m:r>
                                  <a:rPr lang="en-US" sz="1600" b="0" i="1" smtClean="0">
                                    <a:solidFill>
                                      <a:schemeClr val="accent6"/>
                                    </a:solidFill>
                                    <a:latin typeface="Cambria Math" panose="02040503050406030204" pitchFamily="18" charset="0"/>
                                    <a:ea typeface="Cambria Math" panose="02040503050406030204" pitchFamily="18" charset="0"/>
                                  </a:rPr>
                                  <m:t>(</m:t>
                                </m:r>
                                <m:sSub>
                                  <m:sSubPr>
                                    <m:ctrlPr>
                                      <a:rPr lang="en-US" sz="1600" b="0" i="1" smtClean="0">
                                        <a:solidFill>
                                          <a:schemeClr val="accent6"/>
                                        </a:solidFill>
                                        <a:latin typeface="Cambria Math" panose="02040503050406030204" pitchFamily="18" charset="0"/>
                                        <a:ea typeface="Cambria Math" panose="02040503050406030204" pitchFamily="18" charset="0"/>
                                      </a:rPr>
                                    </m:ctrlPr>
                                  </m:sSubPr>
                                  <m:e>
                                    <m:r>
                                      <a:rPr lang="en-US" sz="1600" b="0" i="1" smtClean="0">
                                        <a:solidFill>
                                          <a:schemeClr val="accent6"/>
                                        </a:solidFill>
                                        <a:latin typeface="Cambria Math" panose="02040503050406030204" pitchFamily="18" charset="0"/>
                                        <a:ea typeface="Cambria Math" panose="02040503050406030204" pitchFamily="18" charset="0"/>
                                      </a:rPr>
                                      <m:t>𝑌</m:t>
                                    </m:r>
                                  </m:e>
                                  <m:sub>
                                    <m:r>
                                      <a:rPr lang="en-US" sz="1600" b="0" i="1" smtClean="0">
                                        <a:solidFill>
                                          <a:schemeClr val="accent6"/>
                                        </a:solidFill>
                                        <a:latin typeface="Cambria Math" panose="02040503050406030204" pitchFamily="18" charset="0"/>
                                        <a:ea typeface="Cambria Math" panose="02040503050406030204" pitchFamily="18" charset="0"/>
                                      </a:rPr>
                                      <m:t>𝑖</m:t>
                                    </m:r>
                                    <m:r>
                                      <a:rPr lang="en-US" sz="1600" b="0" i="1" smtClean="0">
                                        <a:solidFill>
                                          <a:schemeClr val="accent6"/>
                                        </a:solidFill>
                                        <a:latin typeface="Cambria Math" panose="02040503050406030204" pitchFamily="18" charset="0"/>
                                        <a:ea typeface="Cambria Math" panose="02040503050406030204" pitchFamily="18" charset="0"/>
                                      </a:rPr>
                                      <m:t>,</m:t>
                                    </m:r>
                                    <m:r>
                                      <a:rPr lang="en-US" sz="1600" b="0" i="1" smtClean="0">
                                        <a:solidFill>
                                          <a:schemeClr val="accent6"/>
                                        </a:solidFill>
                                        <a:latin typeface="Cambria Math" panose="02040503050406030204" pitchFamily="18" charset="0"/>
                                        <a:ea typeface="Cambria Math" panose="02040503050406030204" pitchFamily="18" charset="0"/>
                                      </a:rPr>
                                      <m:t>𝑡</m:t>
                                    </m:r>
                                    <m:r>
                                      <a:rPr lang="en-US" sz="1600" b="0" i="1" smtClean="0">
                                        <a:solidFill>
                                          <a:schemeClr val="accent6"/>
                                        </a:solidFill>
                                        <a:latin typeface="Cambria Math" panose="02040503050406030204" pitchFamily="18" charset="0"/>
                                        <a:ea typeface="Cambria Math" panose="02040503050406030204" pitchFamily="18" charset="0"/>
                                      </a:rPr>
                                      <m:t>,</m:t>
                                    </m:r>
                                    <m:r>
                                      <a:rPr lang="en-US" sz="1600" b="0" i="1" smtClean="0">
                                        <a:solidFill>
                                          <a:schemeClr val="accent6"/>
                                        </a:solidFill>
                                        <a:latin typeface="Cambria Math" panose="02040503050406030204" pitchFamily="18" charset="0"/>
                                        <a:ea typeface="Cambria Math" panose="02040503050406030204" pitchFamily="18" charset="0"/>
                                      </a:rPr>
                                      <m:t>𝑏</m:t>
                                    </m:r>
                                  </m:sub>
                                </m:sSub>
                                <m:r>
                                  <a:rPr lang="en-US" sz="1600" b="0" i="1" smtClean="0">
                                    <a:solidFill>
                                      <a:schemeClr val="accent6"/>
                                    </a:solidFill>
                                    <a:latin typeface="Cambria Math" panose="02040503050406030204" pitchFamily="18" charset="0"/>
                                    <a:ea typeface="Cambria Math" panose="02040503050406030204" pitchFamily="18" charset="0"/>
                                  </a:rPr>
                                  <m:t>|</m:t>
                                </m:r>
                                <m:sSub>
                                  <m:sSubPr>
                                    <m:ctrlPr>
                                      <a:rPr lang="en-US" sz="1600" b="0" i="1" smtClean="0">
                                        <a:solidFill>
                                          <a:schemeClr val="accent6"/>
                                        </a:solidFill>
                                        <a:latin typeface="Cambria Math" panose="02040503050406030204" pitchFamily="18" charset="0"/>
                                        <a:ea typeface="Cambria Math" panose="02040503050406030204" pitchFamily="18" charset="0"/>
                                      </a:rPr>
                                    </m:ctrlPr>
                                  </m:sSubPr>
                                  <m:e>
                                    <m:r>
                                      <a:rPr lang="en-US" sz="1600" b="0" i="1" smtClean="0">
                                        <a:solidFill>
                                          <a:schemeClr val="accent6"/>
                                        </a:solidFill>
                                        <a:latin typeface="Cambria Math" panose="02040503050406030204" pitchFamily="18" charset="0"/>
                                        <a:ea typeface="Cambria Math" panose="02040503050406030204" pitchFamily="18" charset="0"/>
                                      </a:rPr>
                                      <m:t>𝐴</m:t>
                                    </m:r>
                                  </m:e>
                                  <m:sub>
                                    <m:r>
                                      <a:rPr lang="en-US" sz="1600" b="0" i="1" smtClean="0">
                                        <a:solidFill>
                                          <a:schemeClr val="accent6"/>
                                        </a:solidFill>
                                        <a:latin typeface="Cambria Math" panose="02040503050406030204" pitchFamily="18" charset="0"/>
                                        <a:ea typeface="Cambria Math" panose="02040503050406030204" pitchFamily="18" charset="0"/>
                                      </a:rPr>
                                      <m:t>𝑖</m:t>
                                    </m:r>
                                    <m:r>
                                      <a:rPr lang="en-US" sz="1600" b="0" i="1" smtClean="0">
                                        <a:solidFill>
                                          <a:schemeClr val="accent6"/>
                                        </a:solidFill>
                                        <a:latin typeface="Cambria Math" panose="02040503050406030204" pitchFamily="18" charset="0"/>
                                        <a:ea typeface="Cambria Math" panose="02040503050406030204" pitchFamily="18" charset="0"/>
                                      </a:rPr>
                                      <m:t>,</m:t>
                                    </m:r>
                                    <m:r>
                                      <a:rPr lang="en-US" sz="1600" b="0" i="1" smtClean="0">
                                        <a:solidFill>
                                          <a:schemeClr val="accent6"/>
                                        </a:solidFill>
                                        <a:latin typeface="Cambria Math" panose="02040503050406030204" pitchFamily="18" charset="0"/>
                                        <a:ea typeface="Cambria Math" panose="02040503050406030204" pitchFamily="18" charset="0"/>
                                      </a:rPr>
                                      <m:t>𝑡</m:t>
                                    </m:r>
                                    <m:r>
                                      <a:rPr lang="en-US" sz="1600" b="0" i="1" smtClean="0">
                                        <a:solidFill>
                                          <a:schemeClr val="accent6"/>
                                        </a:solidFill>
                                        <a:latin typeface="Cambria Math" panose="02040503050406030204" pitchFamily="18" charset="0"/>
                                        <a:ea typeface="Cambria Math" panose="02040503050406030204" pitchFamily="18" charset="0"/>
                                      </a:rPr>
                                      <m:t>,</m:t>
                                    </m:r>
                                    <m:r>
                                      <a:rPr lang="en-US" sz="1600" b="0" i="1" smtClean="0">
                                        <a:solidFill>
                                          <a:schemeClr val="accent6"/>
                                        </a:solidFill>
                                        <a:latin typeface="Cambria Math" panose="02040503050406030204" pitchFamily="18" charset="0"/>
                                        <a:ea typeface="Cambria Math" panose="02040503050406030204" pitchFamily="18" charset="0"/>
                                      </a:rPr>
                                      <m:t>𝑏</m:t>
                                    </m:r>
                                  </m:sub>
                                </m:sSub>
                                <m:r>
                                  <a:rPr lang="en-US" sz="1600" b="0" i="1" smtClean="0">
                                    <a:solidFill>
                                      <a:schemeClr val="accent6"/>
                                    </a:solidFill>
                                    <a:latin typeface="Cambria Math" panose="02040503050406030204" pitchFamily="18" charset="0"/>
                                    <a:ea typeface="Cambria Math" panose="02040503050406030204" pitchFamily="18" charset="0"/>
                                  </a:rPr>
                                  <m:t>,</m:t>
                                </m:r>
                                <m:r>
                                  <a:rPr lang="en-US" sz="1600" b="0" i="1" smtClean="0">
                                    <a:solidFill>
                                      <a:schemeClr val="accent6"/>
                                    </a:solidFill>
                                    <a:latin typeface="Cambria Math" panose="02040503050406030204" pitchFamily="18" charset="0"/>
                                    <a:ea typeface="Cambria Math" panose="02040503050406030204" pitchFamily="18" charset="0"/>
                                  </a:rPr>
                                  <m:t>𝜃</m:t>
                                </m:r>
                              </m:e>
                            </m:nary>
                          </m:e>
                        </m:d>
                        <m:nary>
                          <m:naryPr>
                            <m:chr m:val="∏"/>
                            <m:ctrlPr>
                              <a:rPr lang="en-US" sz="1600" b="0" i="1" smtClean="0">
                                <a:latin typeface="Cambria Math" panose="02040503050406030204" pitchFamily="18" charset="0"/>
                                <a:ea typeface="Cambria Math" panose="02040503050406030204" pitchFamily="18" charset="0"/>
                              </a:rPr>
                            </m:ctrlPr>
                          </m:naryPr>
                          <m:sub>
                            <m:r>
                              <m:rPr>
                                <m:brk m:alnAt="23"/>
                              </m:rPr>
                              <a:rPr lang="en-US" sz="1600" b="0" i="1" smtClean="0">
                                <a:latin typeface="Cambria Math" panose="02040503050406030204" pitchFamily="18" charset="0"/>
                                <a:ea typeface="Cambria Math" panose="02040503050406030204" pitchFamily="18" charset="0"/>
                              </a:rPr>
                              <m:t>𝑗</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𝑗</m:t>
                                </m:r>
                              </m:e>
                              <m:sub>
                                <m:r>
                                  <a:rPr lang="en-US" sz="1600" b="0" i="1" smtClean="0">
                                    <a:latin typeface="Cambria Math" panose="02040503050406030204" pitchFamily="18" charset="0"/>
                                    <a:ea typeface="Cambria Math" panose="02040503050406030204" pitchFamily="18" charset="0"/>
                                  </a:rPr>
                                  <m:t>𝑚𝑖𝑛</m:t>
                                </m:r>
                              </m:sub>
                            </m:sSub>
                          </m:sub>
                          <m:sup>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𝑗</m:t>
                                </m:r>
                              </m:e>
                              <m:sub>
                                <m:r>
                                  <a:rPr lang="en-US" sz="1600" b="0" i="1" smtClean="0">
                                    <a:latin typeface="Cambria Math" panose="02040503050406030204" pitchFamily="18" charset="0"/>
                                    <a:ea typeface="Cambria Math" panose="02040503050406030204" pitchFamily="18" charset="0"/>
                                  </a:rPr>
                                  <m:t>𝑚𝑎𝑥</m:t>
                                </m:r>
                              </m:sub>
                            </m:sSub>
                          </m:sup>
                          <m:e>
                            <m:r>
                              <a:rPr lang="en-US" sz="1600" b="0" i="1" smtClean="0">
                                <a:solidFill>
                                  <a:srgbClr val="7030A0"/>
                                </a:solidFill>
                                <a:latin typeface="Cambria Math" panose="02040503050406030204" pitchFamily="18" charset="0"/>
                                <a:ea typeface="Cambria Math" panose="02040503050406030204" pitchFamily="18" charset="0"/>
                              </a:rPr>
                              <m:t>𝑃</m:t>
                            </m:r>
                            <m:d>
                              <m:dPr>
                                <m:ctrlPr>
                                  <a:rPr lang="en-US" sz="1600" b="0" i="1" smtClean="0">
                                    <a:solidFill>
                                      <a:srgbClr val="7030A0"/>
                                    </a:solidFill>
                                    <a:latin typeface="Cambria Math" panose="02040503050406030204" pitchFamily="18" charset="0"/>
                                    <a:ea typeface="Cambria Math" panose="02040503050406030204" pitchFamily="18" charset="0"/>
                                  </a:rPr>
                                </m:ctrlPr>
                              </m:dPr>
                              <m:e>
                                <m:sSub>
                                  <m:sSubPr>
                                    <m:ctrlPr>
                                      <a:rPr lang="en-US" sz="1600" b="0" i="1" smtClean="0">
                                        <a:solidFill>
                                          <a:srgbClr val="7030A0"/>
                                        </a:solidFill>
                                        <a:latin typeface="Cambria Math" panose="02040503050406030204" pitchFamily="18" charset="0"/>
                                        <a:ea typeface="Cambria Math" panose="02040503050406030204" pitchFamily="18" charset="0"/>
                                      </a:rPr>
                                    </m:ctrlPr>
                                  </m:sSubPr>
                                  <m:e>
                                    <m:r>
                                      <a:rPr lang="en-US" sz="1600" b="0" i="1" smtClean="0">
                                        <a:solidFill>
                                          <a:srgbClr val="7030A0"/>
                                        </a:solidFill>
                                        <a:latin typeface="Cambria Math" panose="02040503050406030204" pitchFamily="18" charset="0"/>
                                        <a:ea typeface="Cambria Math" panose="02040503050406030204" pitchFamily="18" charset="0"/>
                                      </a:rPr>
                                      <m:t>𝐴</m:t>
                                    </m:r>
                                  </m:e>
                                  <m:sub>
                                    <m:r>
                                      <a:rPr lang="en-US" sz="1600" b="0" i="1" smtClean="0">
                                        <a:solidFill>
                                          <a:srgbClr val="7030A0"/>
                                        </a:solidFill>
                                        <a:latin typeface="Cambria Math" panose="02040503050406030204" pitchFamily="18" charset="0"/>
                                        <a:ea typeface="Cambria Math" panose="02040503050406030204" pitchFamily="18" charset="0"/>
                                      </a:rPr>
                                      <m:t>𝑖</m:t>
                                    </m:r>
                                    <m:r>
                                      <a:rPr lang="en-US" sz="1600" b="0" i="1" smtClean="0">
                                        <a:solidFill>
                                          <a:srgbClr val="7030A0"/>
                                        </a:solidFill>
                                        <a:latin typeface="Cambria Math" panose="02040503050406030204" pitchFamily="18" charset="0"/>
                                        <a:ea typeface="Cambria Math" panose="02040503050406030204" pitchFamily="18" charset="0"/>
                                      </a:rPr>
                                      <m:t>,</m:t>
                                    </m:r>
                                    <m:r>
                                      <a:rPr lang="en-US" sz="1600" b="0" i="1" smtClean="0">
                                        <a:solidFill>
                                          <a:srgbClr val="7030A0"/>
                                        </a:solidFill>
                                        <a:latin typeface="Cambria Math" panose="02040503050406030204" pitchFamily="18" charset="0"/>
                                        <a:ea typeface="Cambria Math" panose="02040503050406030204" pitchFamily="18" charset="0"/>
                                      </a:rPr>
                                      <m:t>𝑗</m:t>
                                    </m:r>
                                    <m:r>
                                      <a:rPr lang="en-US" sz="1600" b="0" i="1" smtClean="0">
                                        <a:solidFill>
                                          <a:srgbClr val="7030A0"/>
                                        </a:solidFill>
                                        <a:latin typeface="Cambria Math" panose="02040503050406030204" pitchFamily="18" charset="0"/>
                                        <a:ea typeface="Cambria Math" panose="02040503050406030204" pitchFamily="18" charset="0"/>
                                      </a:rPr>
                                      <m:t>,</m:t>
                                    </m:r>
                                    <m:r>
                                      <a:rPr lang="en-US" sz="1600" b="0" i="1" smtClean="0">
                                        <a:solidFill>
                                          <a:srgbClr val="7030A0"/>
                                        </a:solidFill>
                                        <a:latin typeface="Cambria Math" panose="02040503050406030204" pitchFamily="18" charset="0"/>
                                        <a:ea typeface="Cambria Math" panose="02040503050406030204" pitchFamily="18" charset="0"/>
                                      </a:rPr>
                                      <m:t>𝑏</m:t>
                                    </m:r>
                                  </m:sub>
                                </m:sSub>
                              </m:e>
                              <m:e>
                                <m:sSub>
                                  <m:sSubPr>
                                    <m:ctrlPr>
                                      <a:rPr lang="en-US" sz="1600" b="0" i="1" smtClean="0">
                                        <a:solidFill>
                                          <a:srgbClr val="7030A0"/>
                                        </a:solidFill>
                                        <a:latin typeface="Cambria Math" panose="02040503050406030204" pitchFamily="18" charset="0"/>
                                        <a:ea typeface="Cambria Math" panose="02040503050406030204" pitchFamily="18" charset="0"/>
                                      </a:rPr>
                                    </m:ctrlPr>
                                  </m:sSubPr>
                                  <m:e>
                                    <m:r>
                                      <a:rPr lang="en-US" sz="1600" b="0" i="1" smtClean="0">
                                        <a:solidFill>
                                          <a:srgbClr val="7030A0"/>
                                        </a:solidFill>
                                        <a:latin typeface="Cambria Math" panose="02040503050406030204" pitchFamily="18" charset="0"/>
                                        <a:ea typeface="Cambria Math" panose="02040503050406030204" pitchFamily="18" charset="0"/>
                                      </a:rPr>
                                      <m:t>𝑍</m:t>
                                    </m:r>
                                  </m:e>
                                  <m:sub>
                                    <m:r>
                                      <a:rPr lang="en-US" sz="1600" b="0" i="1" smtClean="0">
                                        <a:solidFill>
                                          <a:srgbClr val="7030A0"/>
                                        </a:solidFill>
                                        <a:latin typeface="Cambria Math" panose="02040503050406030204" pitchFamily="18" charset="0"/>
                                        <a:ea typeface="Cambria Math" panose="02040503050406030204" pitchFamily="18" charset="0"/>
                                      </a:rPr>
                                      <m:t>𝑖</m:t>
                                    </m:r>
                                    <m:r>
                                      <a:rPr lang="en-US" sz="1600" b="0" i="1" smtClean="0">
                                        <a:solidFill>
                                          <a:srgbClr val="7030A0"/>
                                        </a:solidFill>
                                        <a:latin typeface="Cambria Math" panose="02040503050406030204" pitchFamily="18" charset="0"/>
                                        <a:ea typeface="Cambria Math" panose="02040503050406030204" pitchFamily="18" charset="0"/>
                                      </a:rPr>
                                      <m:t>,</m:t>
                                    </m:r>
                                    <m:r>
                                      <a:rPr lang="en-US" sz="1600" b="0" i="1" smtClean="0">
                                        <a:solidFill>
                                          <a:srgbClr val="7030A0"/>
                                        </a:solidFill>
                                        <a:latin typeface="Cambria Math" panose="02040503050406030204" pitchFamily="18" charset="0"/>
                                        <a:ea typeface="Cambria Math" panose="02040503050406030204" pitchFamily="18" charset="0"/>
                                      </a:rPr>
                                      <m:t>𝑗</m:t>
                                    </m:r>
                                    <m:r>
                                      <a:rPr lang="en-US" sz="1600" b="0" i="1" smtClean="0">
                                        <a:solidFill>
                                          <a:srgbClr val="7030A0"/>
                                        </a:solidFill>
                                        <a:latin typeface="Cambria Math" panose="02040503050406030204" pitchFamily="18" charset="0"/>
                                        <a:ea typeface="Cambria Math" panose="02040503050406030204" pitchFamily="18" charset="0"/>
                                      </a:rPr>
                                      <m:t>≤</m:t>
                                    </m:r>
                                    <m:r>
                                      <a:rPr lang="en-US" sz="1600" b="0" i="1" smtClean="0">
                                        <a:solidFill>
                                          <a:srgbClr val="7030A0"/>
                                        </a:solidFill>
                                        <a:latin typeface="Cambria Math" panose="02040503050406030204" pitchFamily="18" charset="0"/>
                                        <a:ea typeface="Cambria Math" panose="02040503050406030204" pitchFamily="18" charset="0"/>
                                      </a:rPr>
                                      <m:t>𝑡</m:t>
                                    </m:r>
                                    <m:r>
                                      <a:rPr lang="en-US" sz="1600" b="0" i="1" smtClean="0">
                                        <a:solidFill>
                                          <a:srgbClr val="7030A0"/>
                                        </a:solidFill>
                                        <a:latin typeface="Cambria Math" panose="02040503050406030204" pitchFamily="18" charset="0"/>
                                        <a:ea typeface="Cambria Math" panose="02040503050406030204" pitchFamily="18" charset="0"/>
                                      </a:rPr>
                                      <m:t>,</m:t>
                                    </m:r>
                                    <m:r>
                                      <a:rPr lang="en-US" sz="1600" b="0" i="1" smtClean="0">
                                        <a:solidFill>
                                          <a:srgbClr val="7030A0"/>
                                        </a:solidFill>
                                        <a:latin typeface="Cambria Math" panose="02040503050406030204" pitchFamily="18" charset="0"/>
                                        <a:ea typeface="Cambria Math" panose="02040503050406030204" pitchFamily="18" charset="0"/>
                                      </a:rPr>
                                      <m:t>𝑥</m:t>
                                    </m:r>
                                  </m:sub>
                                </m:sSub>
                                <m:r>
                                  <a:rPr lang="en-US" sz="1600" b="0" i="1" smtClean="0">
                                    <a:solidFill>
                                      <a:srgbClr val="7030A0"/>
                                    </a:solidFill>
                                    <a:latin typeface="Cambria Math" panose="02040503050406030204" pitchFamily="18" charset="0"/>
                                    <a:ea typeface="Cambria Math" panose="02040503050406030204" pitchFamily="18" charset="0"/>
                                  </a:rPr>
                                  <m:t>,</m:t>
                                </m:r>
                                <m:sSub>
                                  <m:sSubPr>
                                    <m:ctrlPr>
                                      <a:rPr lang="en-US" sz="1600" b="0" i="1" smtClean="0">
                                        <a:solidFill>
                                          <a:srgbClr val="7030A0"/>
                                        </a:solidFill>
                                        <a:latin typeface="Cambria Math" panose="02040503050406030204" pitchFamily="18" charset="0"/>
                                        <a:ea typeface="Cambria Math" panose="02040503050406030204" pitchFamily="18" charset="0"/>
                                      </a:rPr>
                                    </m:ctrlPr>
                                  </m:sSubPr>
                                  <m:e>
                                    <m:r>
                                      <a:rPr lang="en-US" sz="1600" b="0" i="1" smtClean="0">
                                        <a:solidFill>
                                          <a:srgbClr val="7030A0"/>
                                        </a:solidFill>
                                        <a:latin typeface="Cambria Math" panose="02040503050406030204" pitchFamily="18" charset="0"/>
                                        <a:ea typeface="Cambria Math" panose="02040503050406030204" pitchFamily="18" charset="0"/>
                                      </a:rPr>
                                      <m:t>𝜃</m:t>
                                    </m:r>
                                  </m:e>
                                  <m:sub>
                                    <m:r>
                                      <a:rPr lang="en-US" sz="1600" b="0" i="1" smtClean="0">
                                        <a:solidFill>
                                          <a:srgbClr val="7030A0"/>
                                        </a:solidFill>
                                        <a:latin typeface="Cambria Math" panose="02040503050406030204" pitchFamily="18" charset="0"/>
                                        <a:ea typeface="Cambria Math" panose="02040503050406030204" pitchFamily="18" charset="0"/>
                                      </a:rPr>
                                      <m:t>𝑖</m:t>
                                    </m:r>
                                  </m:sub>
                                </m:sSub>
                              </m:e>
                            </m:d>
                            <m:r>
                              <a:rPr lang="en-US" sz="1600" b="0" i="1" smtClean="0">
                                <a:solidFill>
                                  <a:schemeClr val="accent2"/>
                                </a:solidFill>
                                <a:latin typeface="Cambria Math" panose="02040503050406030204" pitchFamily="18" charset="0"/>
                                <a:ea typeface="Cambria Math" panose="02040503050406030204" pitchFamily="18" charset="0"/>
                              </a:rPr>
                              <m:t>𝑃</m:t>
                            </m:r>
                            <m:r>
                              <a:rPr lang="en-US" sz="1600" b="0" i="1" smtClean="0">
                                <a:solidFill>
                                  <a:schemeClr val="accent2"/>
                                </a:solidFill>
                                <a:latin typeface="Cambria Math" panose="02040503050406030204" pitchFamily="18" charset="0"/>
                                <a:ea typeface="Cambria Math" panose="02040503050406030204" pitchFamily="18" charset="0"/>
                              </a:rPr>
                              <m:t>(</m:t>
                            </m:r>
                            <m:sSub>
                              <m:sSubPr>
                                <m:ctrlPr>
                                  <a:rPr lang="en-US" sz="1600" i="1">
                                    <a:solidFill>
                                      <a:schemeClr val="accent2"/>
                                    </a:solidFill>
                                    <a:latin typeface="Cambria Math" panose="02040503050406030204" pitchFamily="18" charset="0"/>
                                    <a:ea typeface="Cambria Math" panose="02040503050406030204" pitchFamily="18" charset="0"/>
                                  </a:rPr>
                                </m:ctrlPr>
                              </m:sSubPr>
                              <m:e>
                                <m:r>
                                  <a:rPr lang="en-US" sz="1600" i="1">
                                    <a:solidFill>
                                      <a:schemeClr val="accent2"/>
                                    </a:solidFill>
                                    <a:latin typeface="Cambria Math" panose="02040503050406030204" pitchFamily="18" charset="0"/>
                                    <a:ea typeface="Cambria Math" panose="02040503050406030204" pitchFamily="18" charset="0"/>
                                  </a:rPr>
                                  <m:t>𝑍</m:t>
                                </m:r>
                              </m:e>
                              <m:sub>
                                <m:r>
                                  <a:rPr lang="en-US" sz="1600" i="1">
                                    <a:solidFill>
                                      <a:schemeClr val="accent2"/>
                                    </a:solidFill>
                                    <a:latin typeface="Cambria Math" panose="02040503050406030204" pitchFamily="18" charset="0"/>
                                    <a:ea typeface="Cambria Math" panose="02040503050406030204" pitchFamily="18" charset="0"/>
                                  </a:rPr>
                                  <m:t>𝑖</m:t>
                                </m:r>
                                <m:r>
                                  <a:rPr lang="en-US" sz="1600" i="1">
                                    <a:solidFill>
                                      <a:schemeClr val="accent2"/>
                                    </a:solidFill>
                                    <a:latin typeface="Cambria Math" panose="02040503050406030204" pitchFamily="18" charset="0"/>
                                    <a:ea typeface="Cambria Math" panose="02040503050406030204" pitchFamily="18" charset="0"/>
                                  </a:rPr>
                                  <m:t>,</m:t>
                                </m:r>
                                <m:r>
                                  <a:rPr lang="en-US" sz="1600" i="1">
                                    <a:solidFill>
                                      <a:schemeClr val="accent2"/>
                                    </a:solidFill>
                                    <a:latin typeface="Cambria Math" panose="02040503050406030204" pitchFamily="18" charset="0"/>
                                    <a:ea typeface="Cambria Math" panose="02040503050406030204" pitchFamily="18" charset="0"/>
                                  </a:rPr>
                                  <m:t>𝑡</m:t>
                                </m:r>
                                <m:r>
                                  <a:rPr lang="en-US" sz="1600" i="1">
                                    <a:solidFill>
                                      <a:schemeClr val="accent2"/>
                                    </a:solidFill>
                                    <a:latin typeface="Cambria Math" panose="02040503050406030204" pitchFamily="18" charset="0"/>
                                    <a:ea typeface="Cambria Math" panose="02040503050406030204" pitchFamily="18" charset="0"/>
                                  </a:rPr>
                                  <m:t>,</m:t>
                                </m:r>
                                <m:r>
                                  <a:rPr lang="en-US" sz="1600" i="1">
                                    <a:solidFill>
                                      <a:schemeClr val="accent2"/>
                                    </a:solidFill>
                                    <a:latin typeface="Cambria Math" panose="02040503050406030204" pitchFamily="18" charset="0"/>
                                    <a:ea typeface="Cambria Math" panose="02040503050406030204" pitchFamily="18" charset="0"/>
                                  </a:rPr>
                                  <m:t>𝑥</m:t>
                                </m:r>
                              </m:sub>
                            </m:sSub>
                            <m:r>
                              <a:rPr lang="en-US" sz="1600" b="0" i="1" smtClean="0">
                                <a:solidFill>
                                  <a:schemeClr val="accent2"/>
                                </a:solidFill>
                                <a:latin typeface="Cambria Math" panose="02040503050406030204" pitchFamily="18" charset="0"/>
                                <a:ea typeface="Cambria Math" panose="02040503050406030204" pitchFamily="18" charset="0"/>
                              </a:rPr>
                              <m:t>|</m:t>
                            </m:r>
                            <m:sSub>
                              <m:sSubPr>
                                <m:ctrlPr>
                                  <a:rPr lang="en-US" sz="1600" b="0" i="1" smtClean="0">
                                    <a:solidFill>
                                      <a:schemeClr val="accent2"/>
                                    </a:solidFill>
                                    <a:latin typeface="Cambria Math" panose="02040503050406030204" pitchFamily="18" charset="0"/>
                                    <a:ea typeface="Cambria Math" panose="02040503050406030204" pitchFamily="18" charset="0"/>
                                  </a:rPr>
                                </m:ctrlPr>
                              </m:sSubPr>
                              <m:e>
                                <m:r>
                                  <m:rPr>
                                    <m:sty m:val="p"/>
                                  </m:rPr>
                                  <a:rPr lang="el-GR" sz="1600" b="0" i="1" smtClean="0">
                                    <a:solidFill>
                                      <a:schemeClr val="accent2"/>
                                    </a:solidFill>
                                    <a:latin typeface="Cambria Math" panose="02040503050406030204" pitchFamily="18" charset="0"/>
                                    <a:ea typeface="Cambria Math" panose="02040503050406030204" pitchFamily="18" charset="0"/>
                                  </a:rPr>
                                  <m:t>Φ</m:t>
                                </m:r>
                              </m:e>
                              <m:sub>
                                <m:r>
                                  <a:rPr lang="en-US" sz="1600" b="0" i="1" smtClean="0">
                                    <a:solidFill>
                                      <a:schemeClr val="accent2"/>
                                    </a:solidFill>
                                    <a:latin typeface="Cambria Math" panose="02040503050406030204" pitchFamily="18" charset="0"/>
                                    <a:ea typeface="Cambria Math" panose="02040503050406030204" pitchFamily="18" charset="0"/>
                                  </a:rPr>
                                  <m:t>𝑖</m:t>
                                </m:r>
                                <m:r>
                                  <a:rPr lang="en-US" sz="1600" b="0" i="1" smtClean="0">
                                    <a:solidFill>
                                      <a:schemeClr val="accent2"/>
                                    </a:solidFill>
                                    <a:latin typeface="Cambria Math" panose="02040503050406030204" pitchFamily="18" charset="0"/>
                                    <a:ea typeface="Cambria Math" panose="02040503050406030204" pitchFamily="18" charset="0"/>
                                  </a:rPr>
                                  <m:t>,</m:t>
                                </m:r>
                                <m:r>
                                  <a:rPr lang="en-US" sz="1600" b="0" i="1" smtClean="0">
                                    <a:solidFill>
                                      <a:schemeClr val="accent2"/>
                                    </a:solidFill>
                                    <a:latin typeface="Cambria Math" panose="02040503050406030204" pitchFamily="18" charset="0"/>
                                    <a:ea typeface="Cambria Math" panose="02040503050406030204" pitchFamily="18" charset="0"/>
                                  </a:rPr>
                                  <m:t>𝑡</m:t>
                                </m:r>
                                <m:r>
                                  <a:rPr lang="en-US" sz="1600" b="0" i="1" smtClean="0">
                                    <a:solidFill>
                                      <a:schemeClr val="accent2"/>
                                    </a:solidFill>
                                    <a:latin typeface="Cambria Math" panose="02040503050406030204" pitchFamily="18" charset="0"/>
                                    <a:ea typeface="Cambria Math" panose="02040503050406030204" pitchFamily="18" charset="0"/>
                                  </a:rPr>
                                  <m:t>,</m:t>
                                </m:r>
                                <m:r>
                                  <a:rPr lang="en-US" sz="1600" b="0" i="1" smtClean="0">
                                    <a:solidFill>
                                      <a:schemeClr val="accent2"/>
                                    </a:solidFill>
                                    <a:latin typeface="Cambria Math" panose="02040503050406030204" pitchFamily="18" charset="0"/>
                                    <a:ea typeface="Cambria Math" panose="02040503050406030204" pitchFamily="18" charset="0"/>
                                  </a:rPr>
                                  <m:t>𝑥</m:t>
                                </m:r>
                              </m:sub>
                            </m:sSub>
                            <m:r>
                              <a:rPr lang="en-US" sz="1600" b="0" i="1" smtClean="0">
                                <a:solidFill>
                                  <a:schemeClr val="accent2"/>
                                </a:solidFill>
                                <a:latin typeface="Cambria Math" panose="02040503050406030204" pitchFamily="18" charset="0"/>
                                <a:ea typeface="Cambria Math" panose="02040503050406030204" pitchFamily="18" charset="0"/>
                              </a:rPr>
                              <m:t>,</m:t>
                            </m:r>
                          </m:e>
                        </m:nary>
                      </m:e>
                    </m:nary>
                    <m:sSub>
                      <m:sSubPr>
                        <m:ctrlPr>
                          <a:rPr lang="en-US" sz="1600" i="1" smtClean="0">
                            <a:solidFill>
                              <a:schemeClr val="accent2"/>
                            </a:solidFill>
                            <a:latin typeface="Cambria Math" panose="02040503050406030204" pitchFamily="18" charset="0"/>
                            <a:ea typeface="Cambria Math" panose="02040503050406030204" pitchFamily="18" charset="0"/>
                          </a:rPr>
                        </m:ctrlPr>
                      </m:sSubPr>
                      <m:e>
                        <m:r>
                          <a:rPr lang="en-US" sz="1600" i="1">
                            <a:solidFill>
                              <a:schemeClr val="accent2"/>
                            </a:solidFill>
                            <a:latin typeface="Cambria Math" panose="02040503050406030204" pitchFamily="18" charset="0"/>
                            <a:ea typeface="Cambria Math" panose="02040503050406030204" pitchFamily="18" charset="0"/>
                          </a:rPr>
                          <m:t>𝑍</m:t>
                        </m:r>
                      </m:e>
                      <m:sub>
                        <m:r>
                          <a:rPr lang="en-US" sz="1600" i="1">
                            <a:solidFill>
                              <a:schemeClr val="accent2"/>
                            </a:solidFill>
                            <a:latin typeface="Cambria Math" panose="02040503050406030204" pitchFamily="18" charset="0"/>
                            <a:ea typeface="Cambria Math" panose="02040503050406030204" pitchFamily="18" charset="0"/>
                          </a:rPr>
                          <m:t>𝑖</m:t>
                        </m:r>
                        <m:r>
                          <a:rPr lang="en-US" sz="1600" i="1">
                            <a:solidFill>
                              <a:schemeClr val="accent2"/>
                            </a:solidFill>
                            <a:latin typeface="Cambria Math" panose="02040503050406030204" pitchFamily="18" charset="0"/>
                            <a:ea typeface="Cambria Math" panose="02040503050406030204" pitchFamily="18" charset="0"/>
                          </a:rPr>
                          <m:t>,</m:t>
                        </m:r>
                        <m:r>
                          <a:rPr lang="en-US" sz="1600" i="1">
                            <a:solidFill>
                              <a:schemeClr val="accent2"/>
                            </a:solidFill>
                            <a:latin typeface="Cambria Math" panose="02040503050406030204" pitchFamily="18" charset="0"/>
                            <a:ea typeface="Cambria Math" panose="02040503050406030204" pitchFamily="18" charset="0"/>
                          </a:rPr>
                          <m:t>𝑗</m:t>
                        </m:r>
                        <m:r>
                          <a:rPr lang="en-US" sz="1600" i="1" smtClean="0">
                            <a:solidFill>
                              <a:schemeClr val="accent2"/>
                            </a:solidFill>
                            <a:latin typeface="Cambria Math" panose="02040503050406030204" pitchFamily="18" charset="0"/>
                            <a:ea typeface="Cambria Math" panose="02040503050406030204" pitchFamily="18" charset="0"/>
                          </a:rPr>
                          <m:t>&lt;</m:t>
                        </m:r>
                        <m:r>
                          <a:rPr lang="en-US" sz="1600" i="1">
                            <a:solidFill>
                              <a:schemeClr val="accent2"/>
                            </a:solidFill>
                            <a:latin typeface="Cambria Math" panose="02040503050406030204" pitchFamily="18" charset="0"/>
                            <a:ea typeface="Cambria Math" panose="02040503050406030204" pitchFamily="18" charset="0"/>
                          </a:rPr>
                          <m:t>𝑡</m:t>
                        </m:r>
                        <m:r>
                          <a:rPr lang="en-US" sz="1600" i="1">
                            <a:solidFill>
                              <a:schemeClr val="accent2"/>
                            </a:solidFill>
                            <a:latin typeface="Cambria Math" panose="02040503050406030204" pitchFamily="18" charset="0"/>
                            <a:ea typeface="Cambria Math" panose="02040503050406030204" pitchFamily="18" charset="0"/>
                          </a:rPr>
                          <m:t>,</m:t>
                        </m:r>
                        <m:r>
                          <a:rPr lang="en-US" sz="1600" i="1">
                            <a:solidFill>
                              <a:schemeClr val="accent2"/>
                            </a:solidFill>
                            <a:latin typeface="Cambria Math" panose="02040503050406030204" pitchFamily="18" charset="0"/>
                            <a:ea typeface="Cambria Math" panose="02040503050406030204" pitchFamily="18" charset="0"/>
                          </a:rPr>
                          <m:t>𝑥</m:t>
                        </m:r>
                      </m:sub>
                    </m:sSub>
                  </m:oMath>
                </a14:m>
                <a:r>
                  <a:rPr lang="en-US" sz="1600" dirty="0">
                    <a:solidFill>
                      <a:schemeClr val="accent2"/>
                    </a:solidFill>
                  </a:rPr>
                  <a:t>,</a:t>
                </a:r>
                <a14:m>
                  <m:oMath xmlns:m="http://schemas.openxmlformats.org/officeDocument/2006/math">
                    <m:sSub>
                      <m:sSubPr>
                        <m:ctrlPr>
                          <a:rPr lang="en-US" sz="1600" i="1">
                            <a:solidFill>
                              <a:schemeClr val="accent2"/>
                            </a:solidFill>
                            <a:latin typeface="Cambria Math" panose="02040503050406030204" pitchFamily="18" charset="0"/>
                            <a:ea typeface="Cambria Math" panose="02040503050406030204" pitchFamily="18" charset="0"/>
                          </a:rPr>
                        </m:ctrlPr>
                      </m:sSubPr>
                      <m:e>
                        <m:r>
                          <a:rPr lang="en-US" sz="1600" i="1">
                            <a:solidFill>
                              <a:schemeClr val="accent2"/>
                            </a:solidFill>
                            <a:latin typeface="Cambria Math" panose="02040503050406030204" pitchFamily="18" charset="0"/>
                            <a:ea typeface="Cambria Math" panose="02040503050406030204" pitchFamily="18" charset="0"/>
                          </a:rPr>
                          <m:t>𝜃</m:t>
                        </m:r>
                      </m:e>
                      <m:sub>
                        <m:r>
                          <a:rPr lang="en-US" sz="1600" i="1">
                            <a:solidFill>
                              <a:schemeClr val="accent2"/>
                            </a:solidFill>
                            <a:latin typeface="Cambria Math" panose="02040503050406030204" pitchFamily="18" charset="0"/>
                            <a:ea typeface="Cambria Math" panose="02040503050406030204" pitchFamily="18" charset="0"/>
                          </a:rPr>
                          <m:t>𝑖</m:t>
                        </m:r>
                      </m:sub>
                    </m:sSub>
                    <m:r>
                      <a:rPr lang="en-US" sz="1600" b="0" i="1" smtClean="0">
                        <a:solidFill>
                          <a:schemeClr val="accent2"/>
                        </a:solidFill>
                        <a:latin typeface="Cambria Math" panose="02040503050406030204" pitchFamily="18" charset="0"/>
                        <a:ea typeface="Cambria Math" panose="02040503050406030204" pitchFamily="18" charset="0"/>
                      </a:rPr>
                      <m:t>)</m:t>
                    </m:r>
                    <m:r>
                      <a:rPr lang="en-US" sz="1600" b="0" i="1" smtClean="0">
                        <a:solidFill>
                          <a:schemeClr val="accent1"/>
                        </a:solidFill>
                        <a:latin typeface="Cambria Math" panose="02040503050406030204" pitchFamily="18" charset="0"/>
                        <a:ea typeface="Cambria Math" panose="02040503050406030204" pitchFamily="18" charset="0"/>
                      </a:rPr>
                      <m:t>𝑃</m:t>
                    </m:r>
                    <m:d>
                      <m:dPr>
                        <m:ctrlPr>
                          <a:rPr lang="en-US" sz="1600" b="0" i="1" smtClean="0">
                            <a:solidFill>
                              <a:schemeClr val="accent1"/>
                            </a:solidFill>
                            <a:latin typeface="Cambria Math" panose="02040503050406030204" pitchFamily="18" charset="0"/>
                            <a:ea typeface="Cambria Math" panose="02040503050406030204" pitchFamily="18" charset="0"/>
                          </a:rPr>
                        </m:ctrlPr>
                      </m:dPr>
                      <m:e>
                        <m:sSub>
                          <m:sSubPr>
                            <m:ctrlPr>
                              <a:rPr lang="en-US" sz="1600" i="1">
                                <a:solidFill>
                                  <a:schemeClr val="accent1"/>
                                </a:solidFill>
                                <a:latin typeface="Cambria Math" panose="02040503050406030204" pitchFamily="18" charset="0"/>
                                <a:ea typeface="Cambria Math" panose="02040503050406030204" pitchFamily="18" charset="0"/>
                              </a:rPr>
                            </m:ctrlPr>
                          </m:sSubPr>
                          <m:e>
                            <m:r>
                              <m:rPr>
                                <m:sty m:val="p"/>
                              </m:rPr>
                              <a:rPr lang="el-GR" sz="1600" i="1">
                                <a:solidFill>
                                  <a:schemeClr val="accent1"/>
                                </a:solidFill>
                                <a:latin typeface="Cambria Math" panose="02040503050406030204" pitchFamily="18" charset="0"/>
                                <a:ea typeface="Cambria Math" panose="02040503050406030204" pitchFamily="18" charset="0"/>
                              </a:rPr>
                              <m:t>Φ</m:t>
                            </m:r>
                          </m:e>
                          <m:sub>
                            <m:r>
                              <a:rPr lang="en-US" sz="1600" i="1">
                                <a:solidFill>
                                  <a:schemeClr val="accent1"/>
                                </a:solidFill>
                                <a:latin typeface="Cambria Math" panose="02040503050406030204" pitchFamily="18" charset="0"/>
                                <a:ea typeface="Cambria Math" panose="02040503050406030204" pitchFamily="18" charset="0"/>
                              </a:rPr>
                              <m:t>𝑖</m:t>
                            </m:r>
                            <m:r>
                              <a:rPr lang="en-US" sz="1600" i="1">
                                <a:solidFill>
                                  <a:schemeClr val="accent1"/>
                                </a:solidFill>
                                <a:latin typeface="Cambria Math" panose="02040503050406030204" pitchFamily="18" charset="0"/>
                                <a:ea typeface="Cambria Math" panose="02040503050406030204" pitchFamily="18" charset="0"/>
                              </a:rPr>
                              <m:t>,</m:t>
                            </m:r>
                            <m:r>
                              <a:rPr lang="en-US" sz="1600" i="1">
                                <a:solidFill>
                                  <a:schemeClr val="accent1"/>
                                </a:solidFill>
                                <a:latin typeface="Cambria Math" panose="02040503050406030204" pitchFamily="18" charset="0"/>
                                <a:ea typeface="Cambria Math" panose="02040503050406030204" pitchFamily="18" charset="0"/>
                              </a:rPr>
                              <m:t>𝑡</m:t>
                            </m:r>
                            <m:r>
                              <a:rPr lang="en-US" sz="1600" i="1">
                                <a:solidFill>
                                  <a:schemeClr val="accent1"/>
                                </a:solidFill>
                                <a:latin typeface="Cambria Math" panose="02040503050406030204" pitchFamily="18" charset="0"/>
                                <a:ea typeface="Cambria Math" panose="02040503050406030204" pitchFamily="18" charset="0"/>
                              </a:rPr>
                              <m:t>,</m:t>
                            </m:r>
                            <m:r>
                              <a:rPr lang="en-US" sz="1600" i="1">
                                <a:solidFill>
                                  <a:schemeClr val="accent1"/>
                                </a:solidFill>
                                <a:latin typeface="Cambria Math" panose="02040503050406030204" pitchFamily="18" charset="0"/>
                                <a:ea typeface="Cambria Math" panose="02040503050406030204" pitchFamily="18" charset="0"/>
                              </a:rPr>
                              <m:t>𝑥</m:t>
                            </m:r>
                          </m:sub>
                        </m:sSub>
                      </m:e>
                      <m:e>
                        <m:sSub>
                          <m:sSubPr>
                            <m:ctrlPr>
                              <a:rPr lang="en-US" sz="1600" b="0" i="1" smtClean="0">
                                <a:solidFill>
                                  <a:schemeClr val="accent1"/>
                                </a:solidFill>
                                <a:latin typeface="Cambria Math" panose="02040503050406030204" pitchFamily="18" charset="0"/>
                                <a:ea typeface="Cambria Math" panose="02040503050406030204" pitchFamily="18" charset="0"/>
                              </a:rPr>
                            </m:ctrlPr>
                          </m:sSubPr>
                          <m:e>
                            <m:r>
                              <a:rPr lang="en-US" sz="1600" i="1">
                                <a:solidFill>
                                  <a:schemeClr val="accent1"/>
                                </a:solidFill>
                                <a:latin typeface="Cambria Math" panose="02040503050406030204" pitchFamily="18" charset="0"/>
                                <a:ea typeface="Cambria Math" panose="02040503050406030204" pitchFamily="18" charset="0"/>
                              </a:rPr>
                              <m:t>𝜆</m:t>
                            </m:r>
                          </m:e>
                          <m:sub>
                            <m:r>
                              <a:rPr lang="en-US" sz="1600" b="0" i="1" smtClean="0">
                                <a:solidFill>
                                  <a:schemeClr val="accent1"/>
                                </a:solidFill>
                                <a:latin typeface="Cambria Math" panose="02040503050406030204" pitchFamily="18" charset="0"/>
                                <a:ea typeface="Cambria Math" panose="02040503050406030204" pitchFamily="18" charset="0"/>
                              </a:rPr>
                              <m:t>𝑡</m:t>
                            </m:r>
                            <m:r>
                              <a:rPr lang="en-US" sz="1600" b="0" i="1" smtClean="0">
                                <a:solidFill>
                                  <a:schemeClr val="accent1"/>
                                </a:solidFill>
                                <a:latin typeface="Cambria Math" panose="02040503050406030204" pitchFamily="18" charset="0"/>
                                <a:ea typeface="Cambria Math" panose="02040503050406030204" pitchFamily="18" charset="0"/>
                              </a:rPr>
                              <m:t>,</m:t>
                            </m:r>
                            <m:r>
                              <a:rPr lang="en-US" sz="1600" b="0" i="1" smtClean="0">
                                <a:solidFill>
                                  <a:schemeClr val="accent1"/>
                                </a:solidFill>
                                <a:latin typeface="Cambria Math" panose="02040503050406030204" pitchFamily="18" charset="0"/>
                                <a:ea typeface="Cambria Math" panose="02040503050406030204" pitchFamily="18" charset="0"/>
                              </a:rPr>
                              <m:t>𝑥</m:t>
                            </m:r>
                          </m:sub>
                        </m:sSub>
                      </m:e>
                    </m:d>
                    <m:r>
                      <a:rPr lang="en-US" sz="1600" b="0" i="1" smtClean="0">
                        <a:latin typeface="Cambria Math" panose="02040503050406030204" pitchFamily="18" charset="0"/>
                        <a:ea typeface="Cambria Math" panose="02040503050406030204" pitchFamily="18" charset="0"/>
                      </a:rPr>
                      <m:t>𝑃</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𝜆</m:t>
                        </m:r>
                      </m:e>
                    </m:d>
                    <m:r>
                      <a:rPr lang="en-US" sz="1600" b="0" i="1" smtClean="0">
                        <a:latin typeface="Cambria Math" panose="02040503050406030204" pitchFamily="18" charset="0"/>
                        <a:ea typeface="Cambria Math" panose="02040503050406030204" pitchFamily="18" charset="0"/>
                      </a:rPr>
                      <m:t>𝑃</m:t>
                    </m:r>
                    <m:r>
                      <a:rPr lang="en-US" sz="1600" b="0" i="1" smtClean="0">
                        <a:latin typeface="Cambria Math" panose="02040503050406030204" pitchFamily="18" charset="0"/>
                        <a:ea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oMath>
                </a14:m>
                <a:endParaRPr lang="en-US" sz="1600" dirty="0"/>
              </a:p>
            </p:txBody>
          </p:sp>
        </mc:Choice>
        <mc:Fallback xmlns="">
          <p:sp>
            <p:nvSpPr>
              <p:cNvPr id="20" name="TextBox 19">
                <a:extLst>
                  <a:ext uri="{FF2B5EF4-FFF2-40B4-BE49-F238E27FC236}">
                    <a16:creationId xmlns:a16="http://schemas.microsoft.com/office/drawing/2014/main" id="{0753BE47-4ACA-20A0-C4D7-21A87C7CC08E}"/>
                  </a:ext>
                </a:extLst>
              </p:cNvPr>
              <p:cNvSpPr txBox="1">
                <a:spLocks noRot="1" noChangeAspect="1" noMove="1" noResize="1" noEditPoints="1" noAdjustHandles="1" noChangeArrowheads="1" noChangeShapeType="1" noTextEdit="1"/>
              </p:cNvSpPr>
              <p:nvPr/>
            </p:nvSpPr>
            <p:spPr>
              <a:xfrm>
                <a:off x="303802" y="1506639"/>
                <a:ext cx="11431444" cy="433773"/>
              </a:xfrm>
              <a:prstGeom prst="rect">
                <a:avLst/>
              </a:prstGeom>
              <a:blipFill>
                <a:blip r:embed="rId3"/>
                <a:stretch>
                  <a:fillRect t="-74286" b="-128571"/>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C07FEDB1-024F-6229-54ED-4F5685681C9F}"/>
              </a:ext>
            </a:extLst>
          </p:cNvPr>
          <p:cNvSpPr txBox="1"/>
          <p:nvPr/>
        </p:nvSpPr>
        <p:spPr>
          <a:xfrm>
            <a:off x="5173238" y="3010045"/>
            <a:ext cx="1122885" cy="1015663"/>
          </a:xfrm>
          <a:prstGeom prst="rect">
            <a:avLst/>
          </a:prstGeom>
          <a:noFill/>
        </p:spPr>
        <p:txBody>
          <a:bodyPr wrap="square" rtlCol="0">
            <a:spAutoFit/>
          </a:bodyPr>
          <a:lstStyle/>
          <a:p>
            <a:r>
              <a:rPr lang="en-US" sz="1200" dirty="0">
                <a:latin typeface="Helvetica" pitchFamily="2" charset="0"/>
              </a:rPr>
              <a:t>Biomarker 1</a:t>
            </a:r>
          </a:p>
          <a:p>
            <a:r>
              <a:rPr lang="en-US" sz="1200" dirty="0">
                <a:latin typeface="Helvetica" pitchFamily="2" charset="0"/>
              </a:rPr>
              <a:t>Biomarker 2</a:t>
            </a:r>
          </a:p>
          <a:p>
            <a:r>
              <a:rPr lang="en-US" sz="1200" dirty="0">
                <a:latin typeface="Helvetica" pitchFamily="2" charset="0"/>
              </a:rPr>
              <a:t>.</a:t>
            </a:r>
          </a:p>
          <a:p>
            <a:r>
              <a:rPr lang="en-US" sz="1200" dirty="0">
                <a:latin typeface="Helvetica" pitchFamily="2" charset="0"/>
              </a:rPr>
              <a:t>.</a:t>
            </a:r>
          </a:p>
          <a:p>
            <a:r>
              <a:rPr lang="en-US" sz="1200" dirty="0">
                <a:latin typeface="Helvetica" pitchFamily="2" charset="0"/>
              </a:rPr>
              <a:t>Biomarker </a:t>
            </a:r>
            <a:r>
              <a:rPr lang="en-US" sz="1200" i="1" dirty="0">
                <a:latin typeface="Helvetica" pitchFamily="2" charset="0"/>
              </a:rPr>
              <a:t>b</a:t>
            </a:r>
            <a:endParaRPr lang="en-US" sz="1200" dirty="0">
              <a:latin typeface="Helvetica" pitchFamily="2" charset="0"/>
            </a:endParaRPr>
          </a:p>
        </p:txBody>
      </p:sp>
      <p:sp>
        <p:nvSpPr>
          <p:cNvPr id="40" name="TextBox 39">
            <a:extLst>
              <a:ext uri="{FF2B5EF4-FFF2-40B4-BE49-F238E27FC236}">
                <a16:creationId xmlns:a16="http://schemas.microsoft.com/office/drawing/2014/main" id="{CE8EC9A1-5B95-EF98-2263-4186726B5AF9}"/>
              </a:ext>
            </a:extLst>
          </p:cNvPr>
          <p:cNvSpPr txBox="1"/>
          <p:nvPr/>
        </p:nvSpPr>
        <p:spPr>
          <a:xfrm>
            <a:off x="6349106" y="3010045"/>
            <a:ext cx="1122885" cy="1015663"/>
          </a:xfrm>
          <a:prstGeom prst="rect">
            <a:avLst/>
          </a:prstGeom>
          <a:noFill/>
        </p:spPr>
        <p:txBody>
          <a:bodyPr wrap="square" rtlCol="0">
            <a:spAutoFit/>
          </a:bodyPr>
          <a:lstStyle/>
          <a:p>
            <a:r>
              <a:rPr lang="en-US" sz="1200" dirty="0">
                <a:latin typeface="Helvetica" pitchFamily="2" charset="0"/>
              </a:rPr>
              <a:t>Exposure 1</a:t>
            </a:r>
          </a:p>
          <a:p>
            <a:r>
              <a:rPr lang="en-US" sz="1200" dirty="0">
                <a:latin typeface="Helvetica" pitchFamily="2" charset="0"/>
              </a:rPr>
              <a:t>Exposure 2</a:t>
            </a:r>
          </a:p>
          <a:p>
            <a:r>
              <a:rPr lang="en-US" sz="1200" dirty="0">
                <a:latin typeface="Helvetica" pitchFamily="2" charset="0"/>
              </a:rPr>
              <a:t>.</a:t>
            </a:r>
          </a:p>
          <a:p>
            <a:r>
              <a:rPr lang="en-US" sz="1200" dirty="0">
                <a:latin typeface="Helvetica" pitchFamily="2" charset="0"/>
              </a:rPr>
              <a:t>.</a:t>
            </a:r>
          </a:p>
          <a:p>
            <a:r>
              <a:rPr lang="en-US" sz="1200" dirty="0">
                <a:latin typeface="Helvetica" pitchFamily="2" charset="0"/>
              </a:rPr>
              <a:t>Exposure </a:t>
            </a:r>
            <a:r>
              <a:rPr lang="en-US" sz="1200" i="1" dirty="0">
                <a:latin typeface="Helvetica" pitchFamily="2" charset="0"/>
              </a:rPr>
              <a:t>n </a:t>
            </a:r>
            <a:endParaRPr lang="en-US" sz="1200" dirty="0">
              <a:latin typeface="Helvetica" pitchFamily="2" charset="0"/>
            </a:endParaRPr>
          </a:p>
        </p:txBody>
      </p:sp>
      <p:cxnSp>
        <p:nvCxnSpPr>
          <p:cNvPr id="41" name="Straight Arrow Connector 40">
            <a:extLst>
              <a:ext uri="{FF2B5EF4-FFF2-40B4-BE49-F238E27FC236}">
                <a16:creationId xmlns:a16="http://schemas.microsoft.com/office/drawing/2014/main" id="{D5C72040-A834-041B-0117-F4A5FFDD4798}"/>
              </a:ext>
            </a:extLst>
          </p:cNvPr>
          <p:cNvCxnSpPr/>
          <p:nvPr/>
        </p:nvCxnSpPr>
        <p:spPr>
          <a:xfrm>
            <a:off x="6103824" y="3147006"/>
            <a:ext cx="298174"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7F04217-642B-11F0-5692-CB7FC9A37911}"/>
              </a:ext>
            </a:extLst>
          </p:cNvPr>
          <p:cNvCxnSpPr>
            <a:cxnSpLocks/>
          </p:cNvCxnSpPr>
          <p:nvPr/>
        </p:nvCxnSpPr>
        <p:spPr>
          <a:xfrm flipV="1">
            <a:off x="6103824" y="3207579"/>
            <a:ext cx="298174" cy="153246"/>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DC92DE8-75A3-9A01-9C54-246E0BEBEDCB}"/>
              </a:ext>
            </a:extLst>
          </p:cNvPr>
          <p:cNvCxnSpPr>
            <a:cxnSpLocks/>
          </p:cNvCxnSpPr>
          <p:nvPr/>
        </p:nvCxnSpPr>
        <p:spPr>
          <a:xfrm>
            <a:off x="6103824" y="3349973"/>
            <a:ext cx="298174"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2CE596D-4D38-4238-A306-C8F3E4BBC8FA}"/>
              </a:ext>
            </a:extLst>
          </p:cNvPr>
          <p:cNvCxnSpPr>
            <a:cxnSpLocks/>
          </p:cNvCxnSpPr>
          <p:nvPr/>
        </p:nvCxnSpPr>
        <p:spPr>
          <a:xfrm>
            <a:off x="6146525" y="3879189"/>
            <a:ext cx="275237"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390A081-A4F5-8540-DD4D-423B169439E0}"/>
              </a:ext>
            </a:extLst>
          </p:cNvPr>
          <p:cNvCxnSpPr>
            <a:cxnSpLocks/>
          </p:cNvCxnSpPr>
          <p:nvPr/>
        </p:nvCxnSpPr>
        <p:spPr>
          <a:xfrm>
            <a:off x="6103824" y="3360825"/>
            <a:ext cx="329922" cy="268504"/>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4A2D6C3B-A07C-B1F7-4A79-8781BA908489}"/>
              </a:ext>
            </a:extLst>
          </p:cNvPr>
          <p:cNvSpPr>
            <a:spLocks noGrp="1"/>
          </p:cNvSpPr>
          <p:nvPr>
            <p:ph type="sldNum" sz="quarter" idx="10"/>
          </p:nvPr>
        </p:nvSpPr>
        <p:spPr/>
        <p:txBody>
          <a:bodyPr/>
          <a:lstStyle/>
          <a:p>
            <a:fld id="{7CC3F808-C7E8-4131-9EFE-B613B7BC3B90}" type="slidenum">
              <a:rPr lang="en-GB" smtClean="0"/>
              <a:pPr/>
              <a:t>61</a:t>
            </a:fld>
            <a:endParaRPr lang="en-GB"/>
          </a:p>
        </p:txBody>
      </p:sp>
      <p:sp>
        <p:nvSpPr>
          <p:cNvPr id="5" name="Title 4">
            <a:extLst>
              <a:ext uri="{FF2B5EF4-FFF2-40B4-BE49-F238E27FC236}">
                <a16:creationId xmlns:a16="http://schemas.microsoft.com/office/drawing/2014/main" id="{DD4A20DB-3E00-BA3B-24F2-750ED6D79486}"/>
              </a:ext>
            </a:extLst>
          </p:cNvPr>
          <p:cNvSpPr>
            <a:spLocks noGrp="1"/>
          </p:cNvSpPr>
          <p:nvPr>
            <p:ph type="title"/>
          </p:nvPr>
        </p:nvSpPr>
        <p:spPr>
          <a:xfrm>
            <a:off x="721242" y="341021"/>
            <a:ext cx="10596563" cy="701675"/>
          </a:xfrm>
        </p:spPr>
        <p:txBody>
          <a:bodyPr/>
          <a:lstStyle/>
          <a:p>
            <a:r>
              <a:rPr lang="en-US" sz="2800" dirty="0"/>
              <a:t>Multi-level model – </a:t>
            </a:r>
            <a:r>
              <a:rPr lang="en-US" sz="2800" i="1" dirty="0" err="1"/>
              <a:t>serosolver</a:t>
            </a:r>
            <a:r>
              <a:rPr lang="en-US" sz="2800" i="1" dirty="0"/>
              <a:t> </a:t>
            </a:r>
            <a:endParaRPr lang="en-US" sz="2800" dirty="0"/>
          </a:p>
        </p:txBody>
      </p:sp>
      <p:sp>
        <p:nvSpPr>
          <p:cNvPr id="19" name="TextBox 18">
            <a:extLst>
              <a:ext uri="{FF2B5EF4-FFF2-40B4-BE49-F238E27FC236}">
                <a16:creationId xmlns:a16="http://schemas.microsoft.com/office/drawing/2014/main" id="{63DD397C-5A33-3C63-8769-261339A85B31}"/>
              </a:ext>
            </a:extLst>
          </p:cNvPr>
          <p:cNvSpPr txBox="1"/>
          <p:nvPr/>
        </p:nvSpPr>
        <p:spPr>
          <a:xfrm>
            <a:off x="5730816" y="5900328"/>
            <a:ext cx="6461185" cy="430887"/>
          </a:xfrm>
          <a:prstGeom prst="rect">
            <a:avLst/>
          </a:prstGeom>
          <a:noFill/>
        </p:spPr>
        <p:txBody>
          <a:bodyPr wrap="square" rtlCol="0">
            <a:spAutoFit/>
          </a:bodyPr>
          <a:lstStyle/>
          <a:p>
            <a:pPr algn="r"/>
            <a:r>
              <a:rPr lang="en-US" sz="1100" b="1" i="1" dirty="0" err="1">
                <a:cs typeface="Calibri" panose="020F0502020204030204" pitchFamily="34" charset="0"/>
              </a:rPr>
              <a:t>serosim</a:t>
            </a:r>
            <a:r>
              <a:rPr lang="en-US" sz="1100" i="1" dirty="0">
                <a:cs typeface="Calibri" panose="020F0502020204030204" pitchFamily="34" charset="0"/>
              </a:rPr>
              <a:t>: Menezes et al. PLOS Comp Biol 2023 </a:t>
            </a:r>
            <a:r>
              <a:rPr lang="en-US" sz="1100" i="1" dirty="0">
                <a:cs typeface="Calibri" panose="020F0502020204030204" pitchFamily="34" charset="0"/>
                <a:hlinkClick r:id="rId4"/>
              </a:rPr>
              <a:t>https://doi.org/10.1371/journal.pcbi.1011384</a:t>
            </a:r>
            <a:r>
              <a:rPr lang="en-US" sz="1100" i="1" dirty="0">
                <a:cs typeface="Calibri" panose="020F0502020204030204" pitchFamily="34" charset="0"/>
              </a:rPr>
              <a:t> </a:t>
            </a:r>
          </a:p>
          <a:p>
            <a:pPr algn="r"/>
            <a:r>
              <a:rPr lang="en-US" sz="1100" i="1" dirty="0">
                <a:cs typeface="Calibri" panose="020F0502020204030204" pitchFamily="34" charset="0"/>
              </a:rPr>
              <a:t>Hay et al. PLOS Comp Biol 2020 </a:t>
            </a:r>
            <a:r>
              <a:rPr lang="en-US" sz="1100" i="1" dirty="0">
                <a:cs typeface="Calibri" panose="020F0502020204030204" pitchFamily="34" charset="0"/>
                <a:hlinkClick r:id="rId5"/>
              </a:rPr>
              <a:t>https://doi.org/10.1371/journal.pcbi.1007840</a:t>
            </a:r>
            <a:endParaRPr lang="en-US" sz="1100" i="1" dirty="0"/>
          </a:p>
        </p:txBody>
      </p:sp>
      <p:sp>
        <p:nvSpPr>
          <p:cNvPr id="21" name="Rectangle 20">
            <a:extLst>
              <a:ext uri="{FF2B5EF4-FFF2-40B4-BE49-F238E27FC236}">
                <a16:creationId xmlns:a16="http://schemas.microsoft.com/office/drawing/2014/main" id="{4FAAC3A9-C585-45A1-1720-AE6F7CDF5EAC}"/>
              </a:ext>
            </a:extLst>
          </p:cNvPr>
          <p:cNvSpPr/>
          <p:nvPr/>
        </p:nvSpPr>
        <p:spPr>
          <a:xfrm>
            <a:off x="825585" y="1575657"/>
            <a:ext cx="1144514" cy="327004"/>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1B319A8-555F-D031-C719-927038E47FB0}"/>
              </a:ext>
            </a:extLst>
          </p:cNvPr>
          <p:cNvSpPr txBox="1"/>
          <p:nvPr/>
        </p:nvSpPr>
        <p:spPr>
          <a:xfrm>
            <a:off x="417701" y="2175230"/>
            <a:ext cx="1786686" cy="461665"/>
          </a:xfrm>
          <a:prstGeom prst="rect">
            <a:avLst/>
          </a:prstGeom>
          <a:noFill/>
        </p:spPr>
        <p:txBody>
          <a:bodyPr wrap="square" rtlCol="0">
            <a:spAutoFit/>
          </a:bodyPr>
          <a:lstStyle/>
          <a:p>
            <a:pPr algn="ctr"/>
            <a:r>
              <a:rPr lang="en-US" sz="1200" dirty="0">
                <a:solidFill>
                  <a:schemeClr val="accent2"/>
                </a:solidFill>
              </a:rPr>
              <a:t>The distribution we want to sample from</a:t>
            </a:r>
          </a:p>
        </p:txBody>
      </p:sp>
      <p:sp>
        <p:nvSpPr>
          <p:cNvPr id="23" name="TextBox 22">
            <a:extLst>
              <a:ext uri="{FF2B5EF4-FFF2-40B4-BE49-F238E27FC236}">
                <a16:creationId xmlns:a16="http://schemas.microsoft.com/office/drawing/2014/main" id="{DE2AE506-E852-04C6-E62B-AB79D8E7C2CA}"/>
              </a:ext>
            </a:extLst>
          </p:cNvPr>
          <p:cNvSpPr txBox="1"/>
          <p:nvPr/>
        </p:nvSpPr>
        <p:spPr>
          <a:xfrm>
            <a:off x="2609976" y="2049343"/>
            <a:ext cx="2016527" cy="830997"/>
          </a:xfrm>
          <a:prstGeom prst="rect">
            <a:avLst/>
          </a:prstGeom>
          <a:noFill/>
        </p:spPr>
        <p:txBody>
          <a:bodyPr wrap="square" rtlCol="0">
            <a:spAutoFit/>
          </a:bodyPr>
          <a:lstStyle/>
          <a:p>
            <a:pPr algn="ctr"/>
            <a:r>
              <a:rPr lang="en-US" sz="1200" u="sng" dirty="0">
                <a:solidFill>
                  <a:schemeClr val="accent6"/>
                </a:solidFill>
              </a:rPr>
              <a:t>1) Observation level</a:t>
            </a:r>
          </a:p>
          <a:p>
            <a:pPr algn="ctr"/>
            <a:r>
              <a:rPr lang="en-US" sz="1200" dirty="0">
                <a:solidFill>
                  <a:schemeClr val="accent6"/>
                </a:solidFill>
              </a:rPr>
              <a:t>Distribution of observations of biomarker </a:t>
            </a:r>
            <a:r>
              <a:rPr lang="en-US" sz="1200" i="1" dirty="0">
                <a:solidFill>
                  <a:schemeClr val="accent6"/>
                </a:solidFill>
              </a:rPr>
              <a:t>b </a:t>
            </a:r>
            <a:r>
              <a:rPr lang="en-US" sz="1200" dirty="0">
                <a:solidFill>
                  <a:schemeClr val="accent6"/>
                </a:solidFill>
              </a:rPr>
              <a:t>given true antibody level at time </a:t>
            </a:r>
            <a:r>
              <a:rPr lang="en-US" sz="1200" i="1" dirty="0">
                <a:solidFill>
                  <a:schemeClr val="accent6"/>
                </a:solidFill>
              </a:rPr>
              <a:t>t</a:t>
            </a:r>
            <a:endParaRPr lang="en-US" sz="1200" dirty="0">
              <a:solidFill>
                <a:schemeClr val="accent6"/>
              </a:solidFill>
            </a:endParaRPr>
          </a:p>
        </p:txBody>
      </p:sp>
      <p:sp>
        <p:nvSpPr>
          <p:cNvPr id="24" name="TextBox 23">
            <a:extLst>
              <a:ext uri="{FF2B5EF4-FFF2-40B4-BE49-F238E27FC236}">
                <a16:creationId xmlns:a16="http://schemas.microsoft.com/office/drawing/2014/main" id="{512B18BB-0185-577F-8FED-68FC65324DC7}"/>
              </a:ext>
            </a:extLst>
          </p:cNvPr>
          <p:cNvSpPr txBox="1"/>
          <p:nvPr/>
        </p:nvSpPr>
        <p:spPr>
          <a:xfrm>
            <a:off x="5177563" y="2049343"/>
            <a:ext cx="2109377" cy="1015663"/>
          </a:xfrm>
          <a:prstGeom prst="rect">
            <a:avLst/>
          </a:prstGeom>
          <a:noFill/>
        </p:spPr>
        <p:txBody>
          <a:bodyPr wrap="square" rtlCol="0">
            <a:spAutoFit/>
          </a:bodyPr>
          <a:lstStyle/>
          <a:p>
            <a:pPr algn="ctr"/>
            <a:r>
              <a:rPr lang="en-US" sz="1200" u="sng" dirty="0">
                <a:solidFill>
                  <a:srgbClr val="7030A0"/>
                </a:solidFill>
              </a:rPr>
              <a:t>2) Within-host level</a:t>
            </a:r>
          </a:p>
          <a:p>
            <a:pPr algn="ctr"/>
            <a:r>
              <a:rPr lang="en-US" sz="1200" dirty="0">
                <a:solidFill>
                  <a:srgbClr val="7030A0"/>
                </a:solidFill>
              </a:rPr>
              <a:t>Distribution of true biomarker levels </a:t>
            </a:r>
            <a:r>
              <a:rPr lang="en-US" sz="1200" i="1" dirty="0">
                <a:solidFill>
                  <a:srgbClr val="7030A0"/>
                </a:solidFill>
              </a:rPr>
              <a:t>b</a:t>
            </a:r>
            <a:r>
              <a:rPr lang="en-US" sz="1200" dirty="0">
                <a:solidFill>
                  <a:srgbClr val="7030A0"/>
                </a:solidFill>
              </a:rPr>
              <a:t> at each time point </a:t>
            </a:r>
            <a:r>
              <a:rPr lang="en-US" sz="1200" i="1" dirty="0">
                <a:solidFill>
                  <a:srgbClr val="7030A0"/>
                </a:solidFill>
              </a:rPr>
              <a:t>j </a:t>
            </a:r>
            <a:r>
              <a:rPr lang="en-US" sz="1200" dirty="0">
                <a:solidFill>
                  <a:srgbClr val="7030A0"/>
                </a:solidFill>
              </a:rPr>
              <a:t>given exposure history and model</a:t>
            </a:r>
          </a:p>
        </p:txBody>
      </p:sp>
      <p:sp>
        <p:nvSpPr>
          <p:cNvPr id="25" name="TextBox 24">
            <a:extLst>
              <a:ext uri="{FF2B5EF4-FFF2-40B4-BE49-F238E27FC236}">
                <a16:creationId xmlns:a16="http://schemas.microsoft.com/office/drawing/2014/main" id="{F07E6F31-430C-6CE3-21E6-9CB2344D7C97}"/>
              </a:ext>
            </a:extLst>
          </p:cNvPr>
          <p:cNvSpPr txBox="1"/>
          <p:nvPr/>
        </p:nvSpPr>
        <p:spPr>
          <a:xfrm>
            <a:off x="7253470" y="2049343"/>
            <a:ext cx="2001384" cy="830997"/>
          </a:xfrm>
          <a:prstGeom prst="rect">
            <a:avLst/>
          </a:prstGeom>
          <a:noFill/>
        </p:spPr>
        <p:txBody>
          <a:bodyPr wrap="square" rtlCol="0">
            <a:spAutoFit/>
          </a:bodyPr>
          <a:lstStyle/>
          <a:p>
            <a:pPr algn="ctr"/>
            <a:r>
              <a:rPr lang="en-US" sz="1200" u="sng" dirty="0">
                <a:solidFill>
                  <a:schemeClr val="accent2"/>
                </a:solidFill>
              </a:rPr>
              <a:t>3) Immunity level</a:t>
            </a:r>
          </a:p>
          <a:p>
            <a:pPr algn="ctr"/>
            <a:r>
              <a:rPr lang="en-US" sz="1200" dirty="0">
                <a:solidFill>
                  <a:schemeClr val="accent2"/>
                </a:solidFill>
              </a:rPr>
              <a:t>Probability of infection/vaccination given exposure history/immunity</a:t>
            </a:r>
          </a:p>
        </p:txBody>
      </p:sp>
      <p:sp>
        <p:nvSpPr>
          <p:cNvPr id="26" name="TextBox 25">
            <a:extLst>
              <a:ext uri="{FF2B5EF4-FFF2-40B4-BE49-F238E27FC236}">
                <a16:creationId xmlns:a16="http://schemas.microsoft.com/office/drawing/2014/main" id="{AEE9C562-C1DA-184F-C120-6F80C7DFAB10}"/>
              </a:ext>
            </a:extLst>
          </p:cNvPr>
          <p:cNvSpPr txBox="1"/>
          <p:nvPr/>
        </p:nvSpPr>
        <p:spPr>
          <a:xfrm>
            <a:off x="9362847" y="2049343"/>
            <a:ext cx="1786686" cy="646331"/>
          </a:xfrm>
          <a:prstGeom prst="rect">
            <a:avLst/>
          </a:prstGeom>
          <a:noFill/>
        </p:spPr>
        <p:txBody>
          <a:bodyPr wrap="square" rtlCol="0">
            <a:spAutoFit/>
          </a:bodyPr>
          <a:lstStyle/>
          <a:p>
            <a:pPr algn="ctr"/>
            <a:r>
              <a:rPr lang="en-US" sz="1200" u="sng" dirty="0">
                <a:solidFill>
                  <a:schemeClr val="accent1"/>
                </a:solidFill>
              </a:rPr>
              <a:t>4) Transmission level</a:t>
            </a:r>
          </a:p>
          <a:p>
            <a:pPr algn="ctr"/>
            <a:r>
              <a:rPr lang="en-US" sz="1200" dirty="0">
                <a:solidFill>
                  <a:schemeClr val="accent1"/>
                </a:solidFill>
              </a:rPr>
              <a:t>Probability of exposure given FOI</a:t>
            </a:r>
          </a:p>
        </p:txBody>
      </p:sp>
      <p:sp>
        <p:nvSpPr>
          <p:cNvPr id="27" name="TextBox 26">
            <a:extLst>
              <a:ext uri="{FF2B5EF4-FFF2-40B4-BE49-F238E27FC236}">
                <a16:creationId xmlns:a16="http://schemas.microsoft.com/office/drawing/2014/main" id="{35811E39-308D-7D12-1927-2BF5647DA54A}"/>
              </a:ext>
            </a:extLst>
          </p:cNvPr>
          <p:cNvSpPr txBox="1"/>
          <p:nvPr/>
        </p:nvSpPr>
        <p:spPr>
          <a:xfrm>
            <a:off x="1647132" y="1118146"/>
            <a:ext cx="1211859" cy="338554"/>
          </a:xfrm>
          <a:prstGeom prst="rect">
            <a:avLst/>
          </a:prstGeom>
          <a:noFill/>
        </p:spPr>
        <p:txBody>
          <a:bodyPr wrap="square" rtlCol="0">
            <a:spAutoFit/>
          </a:bodyPr>
          <a:lstStyle/>
          <a:p>
            <a:pPr algn="ctr"/>
            <a:r>
              <a:rPr lang="en-US" sz="800" i="1" dirty="0"/>
              <a:t>For all individuals </a:t>
            </a:r>
          </a:p>
          <a:p>
            <a:pPr algn="ctr"/>
            <a:r>
              <a:rPr lang="en-US" sz="800" i="1" dirty="0"/>
              <a:t>in sample</a:t>
            </a:r>
          </a:p>
        </p:txBody>
      </p:sp>
      <p:sp>
        <p:nvSpPr>
          <p:cNvPr id="28" name="TextBox 27">
            <a:extLst>
              <a:ext uri="{FF2B5EF4-FFF2-40B4-BE49-F238E27FC236}">
                <a16:creationId xmlns:a16="http://schemas.microsoft.com/office/drawing/2014/main" id="{5C5AE27B-5619-1D29-7B3E-DFCE77348378}"/>
              </a:ext>
            </a:extLst>
          </p:cNvPr>
          <p:cNvSpPr txBox="1"/>
          <p:nvPr/>
        </p:nvSpPr>
        <p:spPr>
          <a:xfrm>
            <a:off x="4318673" y="1124696"/>
            <a:ext cx="1416008" cy="338554"/>
          </a:xfrm>
          <a:prstGeom prst="rect">
            <a:avLst/>
          </a:prstGeom>
          <a:noFill/>
        </p:spPr>
        <p:txBody>
          <a:bodyPr wrap="square" rtlCol="0">
            <a:spAutoFit/>
          </a:bodyPr>
          <a:lstStyle/>
          <a:p>
            <a:pPr algn="ctr"/>
            <a:r>
              <a:rPr lang="en-US" sz="800" i="1" dirty="0"/>
              <a:t>For all time periods in </a:t>
            </a:r>
          </a:p>
          <a:p>
            <a:pPr algn="ctr"/>
            <a:r>
              <a:rPr lang="en-US" sz="800" i="1" dirty="0"/>
              <a:t>this individual’s life</a:t>
            </a:r>
          </a:p>
        </p:txBody>
      </p:sp>
      <p:sp>
        <p:nvSpPr>
          <p:cNvPr id="29" name="Rectangle 28">
            <a:extLst>
              <a:ext uri="{FF2B5EF4-FFF2-40B4-BE49-F238E27FC236}">
                <a16:creationId xmlns:a16="http://schemas.microsoft.com/office/drawing/2014/main" id="{A01B4662-9698-74F0-5E45-2B1D40C03949}"/>
              </a:ext>
            </a:extLst>
          </p:cNvPr>
          <p:cNvSpPr/>
          <p:nvPr/>
        </p:nvSpPr>
        <p:spPr>
          <a:xfrm>
            <a:off x="2184794" y="1515193"/>
            <a:ext cx="9277224" cy="415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6DE3CAE6-5F72-78C5-DDC8-0A41AAA96CFD}"/>
              </a:ext>
            </a:extLst>
          </p:cNvPr>
          <p:cNvSpPr/>
          <p:nvPr/>
        </p:nvSpPr>
        <p:spPr>
          <a:xfrm>
            <a:off x="4724474" y="1526455"/>
            <a:ext cx="6001127" cy="415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EA53A9C-1391-A9F1-D723-AD847DACA99C}"/>
              </a:ext>
            </a:extLst>
          </p:cNvPr>
          <p:cNvSpPr/>
          <p:nvPr/>
        </p:nvSpPr>
        <p:spPr>
          <a:xfrm>
            <a:off x="7064486" y="1559557"/>
            <a:ext cx="4167393" cy="415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6948168-D823-20B8-F7B5-C988ADDA539B}"/>
              </a:ext>
            </a:extLst>
          </p:cNvPr>
          <p:cNvSpPr/>
          <p:nvPr/>
        </p:nvSpPr>
        <p:spPr>
          <a:xfrm>
            <a:off x="9180816" y="1562855"/>
            <a:ext cx="2111561" cy="415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43FFDFBA-9190-CEB6-C5E3-7BC41A15BB84}"/>
              </a:ext>
            </a:extLst>
          </p:cNvPr>
          <p:cNvSpPr txBox="1"/>
          <p:nvPr/>
        </p:nvSpPr>
        <p:spPr>
          <a:xfrm>
            <a:off x="7414947" y="3750574"/>
            <a:ext cx="4411133" cy="1046440"/>
          </a:xfrm>
          <a:prstGeom prst="rect">
            <a:avLst/>
          </a:prstGeom>
          <a:solidFill>
            <a:schemeClr val="accent2">
              <a:lumMod val="20000"/>
              <a:lumOff val="80000"/>
            </a:schemeClr>
          </a:solidFill>
          <a:ln w="28575">
            <a:solidFill>
              <a:schemeClr val="accent2"/>
            </a:solidFill>
          </a:ln>
        </p:spPr>
        <p:txBody>
          <a:bodyPr wrap="square" rtlCol="0">
            <a:spAutoFit/>
          </a:bodyPr>
          <a:lstStyle/>
          <a:p>
            <a:r>
              <a:rPr lang="en-US" sz="1400" b="1" dirty="0">
                <a:latin typeface="Helvetica" pitchFamily="2" charset="0"/>
              </a:rPr>
              <a:t>Similar framework proposed in:</a:t>
            </a:r>
          </a:p>
          <a:p>
            <a:pPr marL="285750" indent="-285750">
              <a:buFont typeface="Arial" panose="020B0604020202020204" pitchFamily="34" charset="0"/>
              <a:buChar char="•"/>
            </a:pPr>
            <a:r>
              <a:rPr lang="en-US" sz="1200" i="1" dirty="0" err="1">
                <a:latin typeface="Helvetica" pitchFamily="2" charset="0"/>
              </a:rPr>
              <a:t>Borremans</a:t>
            </a:r>
            <a:r>
              <a:rPr lang="en-US" sz="1200" i="1" dirty="0">
                <a:latin typeface="Helvetica" pitchFamily="2" charset="0"/>
              </a:rPr>
              <a:t> et al. Methods in Ecology and Evolution 2023</a:t>
            </a:r>
          </a:p>
          <a:p>
            <a:pPr marL="285750" indent="-285750">
              <a:buFont typeface="Arial" panose="020B0604020202020204" pitchFamily="34" charset="0"/>
              <a:buChar char="•"/>
            </a:pPr>
            <a:r>
              <a:rPr lang="en-US" sz="1200" i="1" dirty="0">
                <a:latin typeface="Helvetica" pitchFamily="2" charset="0"/>
              </a:rPr>
              <a:t>Pepin et al. Ecology Letters 2017</a:t>
            </a:r>
          </a:p>
          <a:p>
            <a:pPr marL="285750" indent="-285750">
              <a:buFont typeface="Arial" panose="020B0604020202020204" pitchFamily="34" charset="0"/>
              <a:buChar char="•"/>
            </a:pPr>
            <a:r>
              <a:rPr lang="en-US" sz="1200" i="1" dirty="0" err="1">
                <a:latin typeface="Helvetica" pitchFamily="2" charset="0"/>
              </a:rPr>
              <a:t>Rydevik</a:t>
            </a:r>
            <a:r>
              <a:rPr lang="en-US" sz="1200" i="1" dirty="0">
                <a:latin typeface="Helvetica" pitchFamily="2" charset="0"/>
              </a:rPr>
              <a:t> PLOS Comp Biol 2016</a:t>
            </a:r>
          </a:p>
          <a:p>
            <a:pPr marL="285750" indent="-285750">
              <a:buFont typeface="Arial" panose="020B0604020202020204" pitchFamily="34" charset="0"/>
              <a:buChar char="•"/>
            </a:pPr>
            <a:r>
              <a:rPr lang="en-US" sz="1200" i="1" dirty="0" err="1">
                <a:latin typeface="Helvetica" pitchFamily="2" charset="0"/>
              </a:rPr>
              <a:t>Borremans</a:t>
            </a:r>
            <a:r>
              <a:rPr lang="en-US" sz="1200" i="1" dirty="0">
                <a:latin typeface="Helvetica" pitchFamily="2" charset="0"/>
              </a:rPr>
              <a:t> et al. PLOS Comp Biol 2016</a:t>
            </a:r>
          </a:p>
        </p:txBody>
      </p:sp>
    </p:spTree>
    <p:extLst>
      <p:ext uri="{BB962C8B-B14F-4D97-AF65-F5344CB8AC3E}">
        <p14:creationId xmlns:p14="http://schemas.microsoft.com/office/powerpoint/2010/main" val="426524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23" grpId="0"/>
      <p:bldP spid="24" grpId="0"/>
      <p:bldP spid="25" grpId="0"/>
      <p:bldP spid="26" grpId="0"/>
      <p:bldP spid="27" grpId="0"/>
      <p:bldP spid="28" grpId="0"/>
      <p:bldP spid="29" grpId="0" animBg="1"/>
      <p:bldP spid="32" grpId="0" animBg="1"/>
      <p:bldP spid="33" grpId="0" animBg="1"/>
      <p:bldP spid="34" grpId="0" animBg="1"/>
      <p:bldP spid="3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6267A-B6A5-6FC3-B4F1-09915DF91615}"/>
              </a:ext>
            </a:extLst>
          </p:cNvPr>
          <p:cNvSpPr>
            <a:spLocks noGrp="1"/>
          </p:cNvSpPr>
          <p:nvPr>
            <p:ph type="title"/>
          </p:nvPr>
        </p:nvSpPr>
        <p:spPr>
          <a:xfrm>
            <a:off x="250371" y="127680"/>
            <a:ext cx="10515600" cy="1325563"/>
          </a:xfrm>
        </p:spPr>
        <p:txBody>
          <a:bodyPr/>
          <a:lstStyle/>
          <a:p>
            <a:r>
              <a:rPr lang="en-US" dirty="0"/>
              <a:t>Questions we’d like to answer with serological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BF5197-8A61-6689-E127-4B670EBFDD02}"/>
                  </a:ext>
                </a:extLst>
              </p:cNvPr>
              <p:cNvSpPr>
                <a:spLocks noGrp="1"/>
              </p:cNvSpPr>
              <p:nvPr>
                <p:ph idx="1"/>
              </p:nvPr>
            </p:nvSpPr>
            <p:spPr>
              <a:xfrm>
                <a:off x="774134" y="934627"/>
                <a:ext cx="10515600" cy="5568042"/>
              </a:xfrm>
            </p:spPr>
            <p:txBody>
              <a:bodyPr>
                <a:normAutofit fontScale="92500" lnSpcReduction="10000"/>
              </a:bodyPr>
              <a:lstStyle/>
              <a:p>
                <a:pPr>
                  <a:spcBef>
                    <a:spcPts val="1200"/>
                  </a:spcBef>
                </a:pPr>
                <a:r>
                  <a:rPr lang="en-US" sz="1600" b="1" dirty="0">
                    <a:solidFill>
                      <a:schemeClr val="accent6"/>
                    </a:solidFill>
                  </a:rPr>
                  <a:t>Serostatus</a:t>
                </a:r>
                <a:r>
                  <a:rPr lang="en-US" sz="1600" dirty="0"/>
                  <a:t> – was this person previously infected? </a:t>
                </a:r>
              </a:p>
              <a:p>
                <a:pPr lvl="1">
                  <a:spcBef>
                    <a:spcPts val="1200"/>
                  </a:spcBef>
                </a:pPr>
                <a14:m>
                  <m:oMath xmlns:m="http://schemas.openxmlformats.org/officeDocument/2006/math">
                    <m:r>
                      <a:rPr lang="en-GB" b="0" i="1" smtClean="0">
                        <a:latin typeface="Cambria Math" panose="02040503050406030204" pitchFamily="18" charset="0"/>
                      </a:rPr>
                      <m:t>𝑃</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𝑖</m:t>
                        </m:r>
                      </m:sub>
                    </m:sSub>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𝑖</m:t>
                        </m:r>
                      </m:sub>
                    </m:sSub>
                    <m:r>
                      <a:rPr lang="en-GB" b="0" i="1" smtClean="0">
                        <a:latin typeface="Cambria Math" panose="02040503050406030204" pitchFamily="18" charset="0"/>
                      </a:rPr>
                      <m:t>)</m:t>
                    </m:r>
                  </m:oMath>
                </a14:m>
                <a:endParaRPr lang="en-US" dirty="0"/>
              </a:p>
              <a:p>
                <a:pPr>
                  <a:spcBef>
                    <a:spcPts val="1200"/>
                  </a:spcBef>
                </a:pPr>
                <a:r>
                  <a:rPr lang="en-US" sz="1600" dirty="0"/>
                  <a:t>What is the </a:t>
                </a:r>
                <a:r>
                  <a:rPr lang="en-US" sz="1600" b="1" dirty="0">
                    <a:solidFill>
                      <a:schemeClr val="accent6"/>
                    </a:solidFill>
                  </a:rPr>
                  <a:t>time-since infection </a:t>
                </a:r>
                <a:r>
                  <a:rPr lang="en-US" sz="1600" dirty="0"/>
                  <a:t>of a sample?</a:t>
                </a:r>
              </a:p>
              <a:p>
                <a:pPr lvl="1">
                  <a:spcBef>
                    <a:spcPts val="1200"/>
                  </a:spcBef>
                </a:pPr>
                <a14:m>
                  <m:oMath xmlns:m="http://schemas.openxmlformats.org/officeDocument/2006/math">
                    <m:r>
                      <a:rPr lang="en-GB" b="0" i="1" smtClean="0">
                        <a:latin typeface="Cambria Math" panose="02040503050406030204" pitchFamily="18" charset="0"/>
                      </a:rPr>
                      <m:t>𝑃</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r>
                          <a:rPr lang="en-GB" b="0" i="1" smtClean="0">
                            <a:latin typeface="Cambria Math" panose="02040503050406030204" pitchFamily="18" charset="0"/>
                          </a:rPr>
                          <m:t>𝑗</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𝑡</m:t>
                        </m:r>
                      </m:sub>
                    </m:sSub>
                    <m:r>
                      <a:rPr lang="en-GB" b="0" i="1" smtClean="0">
                        <a:latin typeface="Cambria Math" panose="02040503050406030204" pitchFamily="18" charset="0"/>
                      </a:rPr>
                      <m:t>)</m:t>
                    </m:r>
                  </m:oMath>
                </a14:m>
                <a:endParaRPr lang="en-US" dirty="0"/>
              </a:p>
              <a:p>
                <a:pPr>
                  <a:spcBef>
                    <a:spcPts val="1200"/>
                  </a:spcBef>
                </a:pPr>
                <a:r>
                  <a:rPr lang="en-US" sz="1600" dirty="0"/>
                  <a:t>What were the historical </a:t>
                </a:r>
                <a:r>
                  <a:rPr lang="en-US" sz="1600" b="1" dirty="0">
                    <a:solidFill>
                      <a:schemeClr val="accent6"/>
                    </a:solidFill>
                  </a:rPr>
                  <a:t>dynamics</a:t>
                </a:r>
                <a:r>
                  <a:rPr lang="en-US" sz="1600" dirty="0"/>
                  <a:t> (infections, vaccination </a:t>
                </a:r>
                <a:r>
                  <a:rPr lang="en-US" sz="1600" dirty="0" err="1"/>
                  <a:t>etc</a:t>
                </a:r>
                <a:r>
                  <a:rPr lang="en-US" sz="1600" dirty="0"/>
                  <a:t>) which led to the current serological landscape? </a:t>
                </a:r>
              </a:p>
              <a:p>
                <a:pPr lvl="1">
                  <a:spcBef>
                    <a:spcPts val="1200"/>
                  </a:spcBef>
                </a:pPr>
                <a14:m>
                  <m:oMath xmlns:m="http://schemas.openxmlformats.org/officeDocument/2006/math">
                    <m:r>
                      <a:rPr lang="en-GB" b="0" i="1" smtClean="0">
                        <a:latin typeface="Cambria Math" panose="02040503050406030204" pitchFamily="18" charset="0"/>
                      </a:rPr>
                      <m:t>𝑃</m:t>
                    </m:r>
                    <m:d>
                      <m:dPr>
                        <m:endChr m:val="|"/>
                        <m:ctrlPr>
                          <a:rPr lang="en-GB" b="0" i="1" smtClean="0">
                            <a:latin typeface="Cambria Math" panose="02040503050406030204" pitchFamily="18" charset="0"/>
                          </a:rPr>
                        </m:ctrlPr>
                      </m:dPr>
                      <m:e>
                        <m:r>
                          <a:rPr lang="en-GB" b="1" i="1" smtClean="0">
                            <a:latin typeface="Cambria Math" panose="02040503050406030204" pitchFamily="18" charset="0"/>
                          </a:rPr>
                          <m:t>𝒁</m:t>
                        </m:r>
                        <m:r>
                          <a:rPr lang="en-GB" b="1" i="1" smtClean="0">
                            <a:latin typeface="Cambria Math" panose="02040503050406030204" pitchFamily="18" charset="0"/>
                          </a:rPr>
                          <m:t>,</m:t>
                        </m:r>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𝜙</m:t>
                        </m:r>
                        <m:r>
                          <a:rPr lang="en-GB" b="0" i="1" smtClean="0">
                            <a:latin typeface="Cambria Math" panose="02040503050406030204" pitchFamily="18" charset="0"/>
                            <a:ea typeface="Cambria Math" panose="02040503050406030204" pitchFamily="18" charset="0"/>
                          </a:rPr>
                          <m:t> </m:t>
                        </m:r>
                      </m:e>
                    </m:d>
                    <m:r>
                      <a:rPr lang="en-GB" b="1" i="1" smtClean="0">
                        <a:latin typeface="Cambria Math" panose="02040503050406030204" pitchFamily="18" charset="0"/>
                        <a:ea typeface="Cambria Math" panose="02040503050406030204" pitchFamily="18" charset="0"/>
                      </a:rPr>
                      <m:t>𝒀</m:t>
                    </m:r>
                    <m:r>
                      <a:rPr lang="en-GB" b="0" i="1" smtClean="0">
                        <a:latin typeface="Cambria Math" panose="02040503050406030204" pitchFamily="18" charset="0"/>
                        <a:ea typeface="Cambria Math" panose="02040503050406030204" pitchFamily="18" charset="0"/>
                      </a:rPr>
                      <m:t>)</m:t>
                    </m:r>
                  </m:oMath>
                </a14:m>
                <a:endParaRPr lang="en-US" dirty="0"/>
              </a:p>
              <a:p>
                <a:pPr>
                  <a:spcBef>
                    <a:spcPts val="1200"/>
                  </a:spcBef>
                </a:pPr>
                <a:r>
                  <a:rPr lang="en-US" sz="1600" dirty="0"/>
                  <a:t>What can we learn about </a:t>
                </a:r>
                <a:r>
                  <a:rPr lang="en-US" sz="1600" b="1" dirty="0">
                    <a:solidFill>
                      <a:schemeClr val="accent6"/>
                    </a:solidFill>
                  </a:rPr>
                  <a:t>immunological mechanisms </a:t>
                </a:r>
                <a:r>
                  <a:rPr lang="en-US" sz="1600" dirty="0"/>
                  <a:t>based on the distribution of biomarker levels?</a:t>
                </a:r>
              </a:p>
              <a:p>
                <a:pPr lvl="1">
                  <a:spcBef>
                    <a:spcPts val="1200"/>
                  </a:spcBef>
                </a:pPr>
                <a14:m>
                  <m:oMath xmlns:m="http://schemas.openxmlformats.org/officeDocument/2006/math">
                    <m:r>
                      <a:rPr lang="en-GB" b="0" i="1" smtClean="0">
                        <a:latin typeface="Cambria Math" panose="02040503050406030204" pitchFamily="18" charset="0"/>
                      </a:rPr>
                      <m:t>𝑃</m:t>
                    </m:r>
                    <m:d>
                      <m:dPr>
                        <m:endChr m:val="|"/>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𝑖</m:t>
                            </m:r>
                          </m:sub>
                        </m:sSub>
                        <m:r>
                          <a:rPr lang="en-GB" b="0" i="1" smtClean="0">
                            <a:latin typeface="Cambria Math" panose="02040503050406030204" pitchFamily="18" charset="0"/>
                          </a:rPr>
                          <m:t> </m:t>
                        </m:r>
                      </m:e>
                    </m:d>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𝑖</m:t>
                        </m:r>
                      </m:sub>
                    </m:sSub>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m:t>
                    </m:r>
                  </m:oMath>
                </a14:m>
                <a:endParaRPr lang="en-US" dirty="0"/>
              </a:p>
              <a:p>
                <a:pPr>
                  <a:spcBef>
                    <a:spcPts val="1200"/>
                  </a:spcBef>
                </a:pPr>
                <a:r>
                  <a:rPr lang="en-US" sz="1600" dirty="0"/>
                  <a:t>Can we infer </a:t>
                </a:r>
                <a:r>
                  <a:rPr lang="en-US" sz="1600" b="1" dirty="0">
                    <a:solidFill>
                      <a:schemeClr val="accent6"/>
                    </a:solidFill>
                  </a:rPr>
                  <a:t>correlates of protection</a:t>
                </a:r>
                <a:r>
                  <a:rPr lang="en-US" sz="1600" dirty="0"/>
                  <a:t>?</a:t>
                </a:r>
              </a:p>
              <a:p>
                <a:pPr lvl="1">
                  <a:spcBef>
                    <a:spcPts val="1200"/>
                  </a:spcBef>
                </a:pPr>
                <a14:m>
                  <m:oMath xmlns:m="http://schemas.openxmlformats.org/officeDocument/2006/math">
                    <m:r>
                      <a:rPr lang="en-GB" b="0" i="1" smtClean="0">
                        <a:latin typeface="Cambria Math" panose="02040503050406030204" pitchFamily="18" charset="0"/>
                      </a:rPr>
                      <m:t>𝑃</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𝜙</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𝐴</m:t>
                        </m:r>
                      </m:e>
                      <m:sub>
                        <m:r>
                          <a:rPr lang="en-GB" b="0" i="1" smtClean="0">
                            <a:latin typeface="Cambria Math" panose="02040503050406030204" pitchFamily="18" charset="0"/>
                            <a:ea typeface="Cambria Math" panose="02040503050406030204" pitchFamily="18" charset="0"/>
                          </a:rPr>
                          <m:t>𝑖</m:t>
                        </m:r>
                      </m:sub>
                    </m:sSub>
                    <m:r>
                      <a:rPr lang="en-GB" b="0" i="1" smtClean="0">
                        <a:latin typeface="Cambria Math" panose="02040503050406030204" pitchFamily="18" charset="0"/>
                        <a:ea typeface="Cambria Math" panose="02040503050406030204" pitchFamily="18" charset="0"/>
                      </a:rPr>
                      <m:t>)</m:t>
                    </m:r>
                  </m:oMath>
                </a14:m>
                <a:endParaRPr lang="en-US" dirty="0"/>
              </a:p>
              <a:p>
                <a:pPr>
                  <a:spcBef>
                    <a:spcPts val="1200"/>
                  </a:spcBef>
                </a:pPr>
                <a:r>
                  <a:rPr lang="en-US" sz="1600" dirty="0"/>
                  <a:t>Can we quantify the current </a:t>
                </a:r>
                <a:r>
                  <a:rPr lang="en-US" sz="1600" b="1" dirty="0">
                    <a:solidFill>
                      <a:schemeClr val="accent6"/>
                    </a:solidFill>
                  </a:rPr>
                  <a:t>immune landscape </a:t>
                </a:r>
                <a:r>
                  <a:rPr lang="en-US" sz="1600" dirty="0"/>
                  <a:t>of a particular pathogen?</a:t>
                </a:r>
              </a:p>
              <a:p>
                <a:pPr lvl="1">
                  <a:spcBef>
                    <a:spcPts val="1200"/>
                  </a:spcBef>
                </a:pPr>
                <a14:m>
                  <m:oMath xmlns:m="http://schemas.openxmlformats.org/officeDocument/2006/math">
                    <m:r>
                      <a:rPr lang="en-GB" b="0" i="1" smtClean="0">
                        <a:latin typeface="Cambria Math" panose="02040503050406030204" pitchFamily="18" charset="0"/>
                      </a:rPr>
                      <m:t>𝑃</m:t>
                    </m:r>
                    <m:r>
                      <a:rPr lang="en-GB" b="0" i="1" smtClean="0">
                        <a:latin typeface="Cambria Math" panose="02040503050406030204" pitchFamily="18" charset="0"/>
                      </a:rPr>
                      <m:t>(</m:t>
                    </m:r>
                    <m:r>
                      <a:rPr lang="en-GB" b="1" i="1" smtClean="0">
                        <a:latin typeface="Cambria Math" panose="02040503050406030204" pitchFamily="18" charset="0"/>
                      </a:rPr>
                      <m:t>𝑨</m:t>
                    </m:r>
                    <m:r>
                      <a:rPr lang="en-GB" b="1" i="1" smtClean="0">
                        <a:latin typeface="Cambria Math" panose="02040503050406030204" pitchFamily="18" charset="0"/>
                      </a:rPr>
                      <m:t>|</m:t>
                    </m:r>
                    <m:r>
                      <a:rPr lang="en-GB" b="1" i="1" smtClean="0">
                        <a:latin typeface="Cambria Math" panose="02040503050406030204" pitchFamily="18" charset="0"/>
                      </a:rPr>
                      <m:t>𝒀</m:t>
                    </m:r>
                    <m:r>
                      <a:rPr lang="en-GB" b="1" i="1" smtClean="0">
                        <a:latin typeface="Cambria Math" panose="02040503050406030204" pitchFamily="18" charset="0"/>
                      </a:rPr>
                      <m:t>)</m:t>
                    </m:r>
                  </m:oMath>
                </a14:m>
                <a:endParaRPr lang="en-US" dirty="0"/>
              </a:p>
              <a:p>
                <a:pPr>
                  <a:spcBef>
                    <a:spcPts val="1200"/>
                  </a:spcBef>
                </a:pPr>
                <a:r>
                  <a:rPr lang="en-US" sz="1600" dirty="0"/>
                  <a:t>Including multiplex measurements</a:t>
                </a:r>
              </a:p>
              <a:p>
                <a:pPr lvl="1">
                  <a:spcBef>
                    <a:spcPts val="1200"/>
                  </a:spcBef>
                </a:pPr>
                <a14:m>
                  <m:oMath xmlns:m="http://schemas.openxmlformats.org/officeDocument/2006/math">
                    <m:nary>
                      <m:naryPr>
                        <m:chr m:val="∏"/>
                        <m:supHide m:val="on"/>
                        <m:ctrlPr>
                          <a:rPr lang="en-US" sz="1600" i="1" smtClean="0">
                            <a:latin typeface="Cambria Math" panose="02040503050406030204" pitchFamily="18" charset="0"/>
                          </a:rPr>
                        </m:ctrlPr>
                      </m:naryPr>
                      <m:sub>
                        <m:r>
                          <m:rPr>
                            <m:brk m:alnAt="7"/>
                          </m:rPr>
                          <a:rPr lang="en-GB" sz="1600" b="0" i="1" smtClean="0">
                            <a:latin typeface="Cambria Math" panose="02040503050406030204" pitchFamily="18" charset="0"/>
                          </a:rPr>
                          <m:t>𝑏</m:t>
                        </m:r>
                      </m:sub>
                      <m:sup/>
                      <m:e>
                        <m:r>
                          <a:rPr lang="en-GB" sz="1600" b="0" i="1" smtClean="0">
                            <a:latin typeface="Cambria Math" panose="02040503050406030204" pitchFamily="18" charset="0"/>
                          </a:rPr>
                          <m:t>𝑃</m:t>
                        </m:r>
                        <m:d>
                          <m:dPr>
                            <m:ctrlPr>
                              <a:rPr lang="en-GB" sz="1600" b="0" i="1" smtClean="0">
                                <a:latin typeface="Cambria Math" panose="02040503050406030204" pitchFamily="18" charset="0"/>
                              </a:rPr>
                            </m:ctrlPr>
                          </m:dPr>
                          <m:e>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𝑌</m:t>
                                </m:r>
                              </m:e>
                              <m:sub>
                                <m:r>
                                  <a:rPr lang="en-GB" sz="1600" b="0" i="1" smtClean="0">
                                    <a:latin typeface="Cambria Math" panose="02040503050406030204" pitchFamily="18" charset="0"/>
                                  </a:rPr>
                                  <m:t>𝑖</m:t>
                                </m:r>
                                <m:r>
                                  <a:rPr lang="en-GB" sz="1600" b="0" i="1" smtClean="0">
                                    <a:latin typeface="Cambria Math" panose="02040503050406030204" pitchFamily="18" charset="0"/>
                                  </a:rPr>
                                  <m:t>,</m:t>
                                </m:r>
                                <m:r>
                                  <a:rPr lang="en-GB" sz="1600" b="0" i="1" smtClean="0">
                                    <a:latin typeface="Cambria Math" panose="02040503050406030204" pitchFamily="18" charset="0"/>
                                  </a:rPr>
                                  <m:t>𝑏</m:t>
                                </m:r>
                              </m:sub>
                            </m:sSub>
                          </m:e>
                          <m:e>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𝐴</m:t>
                                </m:r>
                              </m:e>
                              <m:sub>
                                <m:r>
                                  <a:rPr lang="en-GB" sz="1600" b="0" i="1" smtClean="0">
                                    <a:latin typeface="Cambria Math" panose="02040503050406030204" pitchFamily="18" charset="0"/>
                                  </a:rPr>
                                  <m:t>𝑖</m:t>
                                </m:r>
                                <m:r>
                                  <a:rPr lang="en-GB" sz="1600" b="0" i="1" smtClean="0">
                                    <a:latin typeface="Cambria Math" panose="02040503050406030204" pitchFamily="18" charset="0"/>
                                  </a:rPr>
                                  <m:t>,</m:t>
                                </m:r>
                                <m:r>
                                  <a:rPr lang="en-GB" sz="1600" b="0" i="1" smtClean="0">
                                    <a:latin typeface="Cambria Math" panose="02040503050406030204" pitchFamily="18" charset="0"/>
                                  </a:rPr>
                                  <m:t>𝑏</m:t>
                                </m:r>
                              </m:sub>
                            </m:sSub>
                          </m:e>
                        </m:d>
                        <m:r>
                          <a:rPr lang="en-GB" sz="1600" b="0" i="1" smtClean="0">
                            <a:latin typeface="Cambria Math" panose="02040503050406030204" pitchFamily="18" charset="0"/>
                          </a:rPr>
                          <m:t>𝑃</m:t>
                        </m:r>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𝐴</m:t>
                            </m:r>
                          </m:e>
                          <m:sub>
                            <m:r>
                              <a:rPr lang="en-GB" sz="1600" b="0" i="1" smtClean="0">
                                <a:latin typeface="Cambria Math" panose="02040503050406030204" pitchFamily="18" charset="0"/>
                              </a:rPr>
                              <m:t>𝑖</m:t>
                            </m:r>
                            <m:r>
                              <a:rPr lang="en-GB" sz="1600" b="0" i="1" smtClean="0">
                                <a:latin typeface="Cambria Math" panose="02040503050406030204" pitchFamily="18" charset="0"/>
                              </a:rPr>
                              <m:t>,</m:t>
                            </m:r>
                            <m:r>
                              <a:rPr lang="en-GB" sz="1600" b="0" i="1" smtClean="0">
                                <a:latin typeface="Cambria Math" panose="02040503050406030204" pitchFamily="18" charset="0"/>
                              </a:rPr>
                              <m:t>𝑏</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𝑍</m:t>
                            </m:r>
                          </m:e>
                          <m:sub>
                            <m:r>
                              <a:rPr lang="en-GB" sz="1600" b="0" i="1" smtClean="0">
                                <a:latin typeface="Cambria Math" panose="02040503050406030204" pitchFamily="18" charset="0"/>
                              </a:rPr>
                              <m:t>𝑖</m:t>
                            </m:r>
                          </m:sub>
                        </m:sSub>
                        <m:r>
                          <a:rPr lang="en-GB" sz="1600" b="0" i="1" smtClean="0">
                            <a:latin typeface="Cambria Math" panose="02040503050406030204" pitchFamily="18" charset="0"/>
                          </a:rPr>
                          <m:t>)</m:t>
                        </m:r>
                      </m:e>
                    </m:nary>
                    <m:r>
                      <a:rPr lang="en-GB" sz="1600" b="0" i="0" smtClean="0">
                        <a:latin typeface="Cambria Math" panose="02040503050406030204" pitchFamily="18" charset="0"/>
                      </a:rPr>
                      <m:t>         </m:t>
                    </m:r>
                    <m:r>
                      <a:rPr lang="en-GB" sz="1600" b="0" i="1" smtClean="0">
                        <a:latin typeface="Cambria Math" panose="02040503050406030204" pitchFamily="18" charset="0"/>
                      </a:rPr>
                      <m:t>𝑍</m:t>
                    </m:r>
                    <m:r>
                      <a:rPr lang="en-GB" sz="1600" b="0" i="1" smtClean="0">
                        <a:latin typeface="Cambria Math" panose="02040503050406030204" pitchFamily="18" charset="0"/>
                        <a:ea typeface="Cambria Math" panose="02040503050406030204" pitchFamily="18" charset="0"/>
                      </a:rPr>
                      <m:t>∈</m:t>
                    </m:r>
                    <m:r>
                      <a:rPr lang="en-GB" sz="1600" b="0" i="1" smtClean="0">
                        <a:latin typeface="Cambria Math" panose="02040503050406030204" pitchFamily="18" charset="0"/>
                      </a:rPr>
                      <m:t> </m:t>
                    </m:r>
                    <m:d>
                      <m:dPr>
                        <m:begChr m:val="{"/>
                        <m:endChr m:val="}"/>
                        <m:ctrlPr>
                          <a:rPr lang="en-GB" sz="1600" b="0" i="1" smtClean="0">
                            <a:latin typeface="Cambria Math" panose="02040503050406030204" pitchFamily="18" charset="0"/>
                          </a:rPr>
                        </m:ctrlPr>
                      </m:dPr>
                      <m:e>
                        <m:r>
                          <a:rPr lang="en-GB" sz="1600" b="0" i="1" smtClean="0">
                            <a:latin typeface="Cambria Math" panose="02040503050406030204" pitchFamily="18" charset="0"/>
                          </a:rPr>
                          <m:t>𝐸𝑥𝑝𝑜𝑠𝑢𝑟𝑒</m:t>
                        </m:r>
                        <m:r>
                          <a:rPr lang="en-GB" sz="1600" b="0" i="1" smtClean="0">
                            <a:latin typeface="Cambria Math" panose="02040503050406030204" pitchFamily="18" charset="0"/>
                          </a:rPr>
                          <m:t> 1, </m:t>
                        </m:r>
                        <m:r>
                          <a:rPr lang="en-GB" sz="1600" b="0" i="1" smtClean="0">
                            <a:latin typeface="Cambria Math" panose="02040503050406030204" pitchFamily="18" charset="0"/>
                          </a:rPr>
                          <m:t>𝐸𝑥𝑝𝑜𝑠𝑢𝑟𝑒</m:t>
                        </m:r>
                        <m:r>
                          <a:rPr lang="en-GB" sz="1600" b="0" i="1" smtClean="0">
                            <a:latin typeface="Cambria Math" panose="02040503050406030204" pitchFamily="18" charset="0"/>
                          </a:rPr>
                          <m:t> 2, </m:t>
                        </m:r>
                        <m:r>
                          <a:rPr lang="en-GB" sz="1600" b="0" i="1" smtClean="0">
                            <a:latin typeface="Cambria Math" panose="02040503050406030204" pitchFamily="18" charset="0"/>
                          </a:rPr>
                          <m:t>𝐸𝑥𝑝𝑜𝑠𝑢𝑟𝑒</m:t>
                        </m:r>
                        <m:r>
                          <a:rPr lang="en-GB" sz="1600" b="0" i="1" smtClean="0">
                            <a:latin typeface="Cambria Math" panose="02040503050406030204" pitchFamily="18" charset="0"/>
                          </a:rPr>
                          <m:t> 3,…,</m:t>
                        </m:r>
                        <m:r>
                          <a:rPr lang="en-GB" sz="1600" b="0" i="1" smtClean="0">
                            <a:latin typeface="Cambria Math" panose="02040503050406030204" pitchFamily="18" charset="0"/>
                          </a:rPr>
                          <m:t>𝐸𝑥𝑝𝑜𝑠𝑢𝑟𝑒</m:t>
                        </m:r>
                        <m:r>
                          <a:rPr lang="en-GB" sz="1600" b="0" i="1" smtClean="0">
                            <a:latin typeface="Cambria Math" panose="02040503050406030204" pitchFamily="18" charset="0"/>
                          </a:rPr>
                          <m:t> </m:t>
                        </m:r>
                        <m:r>
                          <a:rPr lang="en-GB" sz="1600" b="0" i="1" smtClean="0">
                            <a:latin typeface="Cambria Math" panose="02040503050406030204" pitchFamily="18" charset="0"/>
                          </a:rPr>
                          <m:t>𝑁</m:t>
                        </m:r>
                      </m:e>
                    </m:d>
                  </m:oMath>
                </a14:m>
                <a:endParaRPr lang="en-US" dirty="0"/>
              </a:p>
            </p:txBody>
          </p:sp>
        </mc:Choice>
        <mc:Fallback xmlns="">
          <p:sp>
            <p:nvSpPr>
              <p:cNvPr id="3" name="Content Placeholder 2">
                <a:extLst>
                  <a:ext uri="{FF2B5EF4-FFF2-40B4-BE49-F238E27FC236}">
                    <a16:creationId xmlns:a16="http://schemas.microsoft.com/office/drawing/2014/main" id="{3FBF5197-8A61-6689-E127-4B670EBFDD02}"/>
                  </a:ext>
                </a:extLst>
              </p:cNvPr>
              <p:cNvSpPr>
                <a:spLocks noGrp="1" noRot="1" noChangeAspect="1" noMove="1" noResize="1" noEditPoints="1" noAdjustHandles="1" noChangeArrowheads="1" noChangeShapeType="1" noTextEdit="1"/>
              </p:cNvSpPr>
              <p:nvPr>
                <p:ph idx="1"/>
              </p:nvPr>
            </p:nvSpPr>
            <p:spPr>
              <a:xfrm>
                <a:off x="774134" y="934627"/>
                <a:ext cx="10515600" cy="5568042"/>
              </a:xfrm>
              <a:blipFill>
                <a:blip r:embed="rId2"/>
                <a:stretch>
                  <a:fillRect l="-1206" t="-1591" b="-863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DE7C139-1EC6-2C2B-EF6E-B4B9BA93D285}"/>
              </a:ext>
            </a:extLst>
          </p:cNvPr>
          <p:cNvSpPr txBox="1"/>
          <p:nvPr/>
        </p:nvSpPr>
        <p:spPr>
          <a:xfrm>
            <a:off x="9893247" y="5714657"/>
            <a:ext cx="1122885" cy="1015663"/>
          </a:xfrm>
          <a:prstGeom prst="rect">
            <a:avLst/>
          </a:prstGeom>
          <a:noFill/>
        </p:spPr>
        <p:txBody>
          <a:bodyPr wrap="square" rtlCol="0">
            <a:spAutoFit/>
          </a:bodyPr>
          <a:lstStyle/>
          <a:p>
            <a:r>
              <a:rPr lang="en-US" sz="1200" dirty="0">
                <a:latin typeface="Helvetica" pitchFamily="2" charset="0"/>
              </a:rPr>
              <a:t>Biomarker 1</a:t>
            </a:r>
          </a:p>
          <a:p>
            <a:r>
              <a:rPr lang="en-US" sz="1200" dirty="0">
                <a:latin typeface="Helvetica" pitchFamily="2" charset="0"/>
              </a:rPr>
              <a:t>Biomarker 2</a:t>
            </a:r>
          </a:p>
          <a:p>
            <a:r>
              <a:rPr lang="en-US" sz="1200" dirty="0">
                <a:latin typeface="Helvetica" pitchFamily="2" charset="0"/>
              </a:rPr>
              <a:t>.</a:t>
            </a:r>
          </a:p>
          <a:p>
            <a:r>
              <a:rPr lang="en-US" sz="1200" dirty="0">
                <a:latin typeface="Helvetica" pitchFamily="2" charset="0"/>
              </a:rPr>
              <a:t>.</a:t>
            </a:r>
          </a:p>
          <a:p>
            <a:r>
              <a:rPr lang="en-US" sz="1200" dirty="0">
                <a:latin typeface="Helvetica" pitchFamily="2" charset="0"/>
              </a:rPr>
              <a:t>Biomarker </a:t>
            </a:r>
            <a:r>
              <a:rPr lang="en-US" sz="1200" i="1" dirty="0">
                <a:latin typeface="Helvetica" pitchFamily="2" charset="0"/>
              </a:rPr>
              <a:t>m</a:t>
            </a:r>
            <a:endParaRPr lang="en-US" sz="1200" dirty="0">
              <a:latin typeface="Helvetica" pitchFamily="2" charset="0"/>
            </a:endParaRPr>
          </a:p>
        </p:txBody>
      </p:sp>
      <p:sp>
        <p:nvSpPr>
          <p:cNvPr id="6" name="TextBox 5">
            <a:extLst>
              <a:ext uri="{FF2B5EF4-FFF2-40B4-BE49-F238E27FC236}">
                <a16:creationId xmlns:a16="http://schemas.microsoft.com/office/drawing/2014/main" id="{81478D8C-37FF-C91B-5639-1DCAB3A53DF7}"/>
              </a:ext>
            </a:extLst>
          </p:cNvPr>
          <p:cNvSpPr txBox="1"/>
          <p:nvPr/>
        </p:nvSpPr>
        <p:spPr>
          <a:xfrm>
            <a:off x="11069115" y="5714657"/>
            <a:ext cx="1122885" cy="1015663"/>
          </a:xfrm>
          <a:prstGeom prst="rect">
            <a:avLst/>
          </a:prstGeom>
          <a:noFill/>
        </p:spPr>
        <p:txBody>
          <a:bodyPr wrap="square" rtlCol="0">
            <a:spAutoFit/>
          </a:bodyPr>
          <a:lstStyle/>
          <a:p>
            <a:r>
              <a:rPr lang="en-US" sz="1200" dirty="0">
                <a:latin typeface="Helvetica" pitchFamily="2" charset="0"/>
              </a:rPr>
              <a:t>Exposure 1</a:t>
            </a:r>
          </a:p>
          <a:p>
            <a:r>
              <a:rPr lang="en-US" sz="1200" dirty="0">
                <a:latin typeface="Helvetica" pitchFamily="2" charset="0"/>
              </a:rPr>
              <a:t>Exposure 2</a:t>
            </a:r>
          </a:p>
          <a:p>
            <a:r>
              <a:rPr lang="en-US" sz="1200" dirty="0">
                <a:latin typeface="Helvetica" pitchFamily="2" charset="0"/>
              </a:rPr>
              <a:t>.</a:t>
            </a:r>
          </a:p>
          <a:p>
            <a:r>
              <a:rPr lang="en-US" sz="1200" dirty="0">
                <a:latin typeface="Helvetica" pitchFamily="2" charset="0"/>
              </a:rPr>
              <a:t>.</a:t>
            </a:r>
          </a:p>
          <a:p>
            <a:r>
              <a:rPr lang="en-US" sz="1200" dirty="0">
                <a:latin typeface="Helvetica" pitchFamily="2" charset="0"/>
              </a:rPr>
              <a:t>Exposure </a:t>
            </a:r>
            <a:r>
              <a:rPr lang="en-US" sz="1200" i="1" dirty="0">
                <a:latin typeface="Helvetica" pitchFamily="2" charset="0"/>
              </a:rPr>
              <a:t>n </a:t>
            </a:r>
            <a:endParaRPr lang="en-US" sz="1200" dirty="0">
              <a:latin typeface="Helvetica" pitchFamily="2" charset="0"/>
            </a:endParaRPr>
          </a:p>
        </p:txBody>
      </p:sp>
      <p:cxnSp>
        <p:nvCxnSpPr>
          <p:cNvPr id="8" name="Straight Arrow Connector 7">
            <a:extLst>
              <a:ext uri="{FF2B5EF4-FFF2-40B4-BE49-F238E27FC236}">
                <a16:creationId xmlns:a16="http://schemas.microsoft.com/office/drawing/2014/main" id="{F05F0B61-7A43-5C6A-BF6A-CF79790E2141}"/>
              </a:ext>
            </a:extLst>
          </p:cNvPr>
          <p:cNvCxnSpPr/>
          <p:nvPr/>
        </p:nvCxnSpPr>
        <p:spPr>
          <a:xfrm>
            <a:off x="10823833" y="5851618"/>
            <a:ext cx="298174"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D7D608B-7AFB-B016-BA8F-28043978AE47}"/>
              </a:ext>
            </a:extLst>
          </p:cNvPr>
          <p:cNvCxnSpPr>
            <a:cxnSpLocks/>
          </p:cNvCxnSpPr>
          <p:nvPr/>
        </p:nvCxnSpPr>
        <p:spPr>
          <a:xfrm flipV="1">
            <a:off x="10823833" y="5912191"/>
            <a:ext cx="298174" cy="153246"/>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516F58D-7BE1-0A30-8709-B99C14EA7B17}"/>
              </a:ext>
            </a:extLst>
          </p:cNvPr>
          <p:cNvCxnSpPr>
            <a:cxnSpLocks/>
          </p:cNvCxnSpPr>
          <p:nvPr/>
        </p:nvCxnSpPr>
        <p:spPr>
          <a:xfrm>
            <a:off x="10823833" y="6054585"/>
            <a:ext cx="298174"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5ECB90B-D783-08DE-853A-9150F84C2925}"/>
              </a:ext>
            </a:extLst>
          </p:cNvPr>
          <p:cNvCxnSpPr>
            <a:cxnSpLocks/>
          </p:cNvCxnSpPr>
          <p:nvPr/>
        </p:nvCxnSpPr>
        <p:spPr>
          <a:xfrm>
            <a:off x="10866534" y="6583801"/>
            <a:ext cx="275237"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0FDDE0D-CF2D-F73D-D9FE-6C19E5D7C536}"/>
              </a:ext>
            </a:extLst>
          </p:cNvPr>
          <p:cNvCxnSpPr>
            <a:cxnSpLocks/>
          </p:cNvCxnSpPr>
          <p:nvPr/>
        </p:nvCxnSpPr>
        <p:spPr>
          <a:xfrm>
            <a:off x="10823833" y="6065437"/>
            <a:ext cx="329922" cy="268504"/>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29BF6AAE-DBF5-D969-F312-D95014E9D6DA}"/>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62</a:t>
            </a:fld>
            <a:endParaRPr lang="en-US"/>
          </a:p>
        </p:txBody>
      </p:sp>
    </p:spTree>
    <p:extLst>
      <p:ext uri="{BB962C8B-B14F-4D97-AF65-F5344CB8AC3E}">
        <p14:creationId xmlns:p14="http://schemas.microsoft.com/office/powerpoint/2010/main" val="27815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5A12EB-7C2D-0438-7B1C-A3E5CB80C2CC}"/>
              </a:ext>
            </a:extLst>
          </p:cNvPr>
          <p:cNvSpPr>
            <a:spLocks noGrp="1"/>
          </p:cNvSpPr>
          <p:nvPr>
            <p:ph type="sldNum" sz="quarter" idx="10"/>
          </p:nvPr>
        </p:nvSpPr>
        <p:spPr/>
        <p:txBody>
          <a:bodyPr/>
          <a:lstStyle/>
          <a:p>
            <a:fld id="{7CC3F808-C7E8-4131-9EFE-B613B7BC3B90}" type="slidenum">
              <a:rPr lang="en-GB" smtClean="0"/>
              <a:pPr/>
              <a:t>63</a:t>
            </a:fld>
            <a:endParaRPr lang="en-GB"/>
          </a:p>
        </p:txBody>
      </p:sp>
      <p:grpSp>
        <p:nvGrpSpPr>
          <p:cNvPr id="6" name="Group 5">
            <a:extLst>
              <a:ext uri="{FF2B5EF4-FFF2-40B4-BE49-F238E27FC236}">
                <a16:creationId xmlns:a16="http://schemas.microsoft.com/office/drawing/2014/main" id="{2C7BDC60-CD4C-61ED-71ED-13F5B0C6545A}"/>
              </a:ext>
            </a:extLst>
          </p:cNvPr>
          <p:cNvGrpSpPr/>
          <p:nvPr/>
        </p:nvGrpSpPr>
        <p:grpSpPr>
          <a:xfrm>
            <a:off x="2403302" y="2286577"/>
            <a:ext cx="11431444" cy="1313737"/>
            <a:chOff x="259699" y="1882855"/>
            <a:chExt cx="11431444" cy="1313737"/>
          </a:xfrm>
        </p:grpSpPr>
        <p:sp>
          <p:nvSpPr>
            <p:cNvPr id="7" name="TextBox 6">
              <a:extLst>
                <a:ext uri="{FF2B5EF4-FFF2-40B4-BE49-F238E27FC236}">
                  <a16:creationId xmlns:a16="http://schemas.microsoft.com/office/drawing/2014/main" id="{DAD25EE5-E7BF-3AED-9F63-D8B740C3D729}"/>
                </a:ext>
              </a:extLst>
            </p:cNvPr>
            <p:cNvSpPr txBox="1"/>
            <p:nvPr/>
          </p:nvSpPr>
          <p:spPr>
            <a:xfrm>
              <a:off x="2181519" y="1882855"/>
              <a:ext cx="3031752" cy="430887"/>
            </a:xfrm>
            <a:prstGeom prst="rect">
              <a:avLst/>
            </a:prstGeom>
            <a:noFill/>
          </p:spPr>
          <p:txBody>
            <a:bodyPr wrap="square" rtlCol="0">
              <a:spAutoFit/>
            </a:bodyPr>
            <a:lstStyle/>
            <a:p>
              <a:pPr algn="ctr"/>
              <a:r>
                <a:rPr lang="en-US" sz="1050" dirty="0">
                  <a:solidFill>
                    <a:srgbClr val="D9A411"/>
                  </a:solidFill>
                </a:rPr>
                <a:t>Expected antibody titers conditional </a:t>
              </a:r>
            </a:p>
            <a:p>
              <a:pPr algn="ctr"/>
              <a:r>
                <a:rPr lang="en-US" sz="1050" dirty="0">
                  <a:solidFill>
                    <a:srgbClr val="D9A411"/>
                  </a:solidFill>
                </a:rPr>
                <a:t>on individual infection history</a:t>
              </a:r>
            </a:p>
          </p:txBody>
        </p:sp>
        <p:sp>
          <p:nvSpPr>
            <p:cNvPr id="8" name="TextBox 7">
              <a:extLst>
                <a:ext uri="{FF2B5EF4-FFF2-40B4-BE49-F238E27FC236}">
                  <a16:creationId xmlns:a16="http://schemas.microsoft.com/office/drawing/2014/main" id="{4F199207-E1E7-ADB1-707C-F81394D1A6B6}"/>
                </a:ext>
              </a:extLst>
            </p:cNvPr>
            <p:cNvSpPr txBox="1"/>
            <p:nvPr/>
          </p:nvSpPr>
          <p:spPr>
            <a:xfrm>
              <a:off x="4793486" y="1897923"/>
              <a:ext cx="2151218" cy="430887"/>
            </a:xfrm>
            <a:prstGeom prst="rect">
              <a:avLst/>
            </a:prstGeom>
            <a:noFill/>
          </p:spPr>
          <p:txBody>
            <a:bodyPr wrap="square" rtlCol="0">
              <a:spAutoFit/>
            </a:bodyPr>
            <a:lstStyle/>
            <a:p>
              <a:pPr algn="ctr"/>
              <a:r>
                <a:rPr lang="en-US" sz="1050" dirty="0">
                  <a:solidFill>
                    <a:srgbClr val="0070C0"/>
                  </a:solidFill>
                </a:rPr>
                <a:t>Likelihood of infection history conditional on FOI</a:t>
              </a:r>
            </a:p>
          </p:txBody>
        </p:sp>
        <p:sp>
          <p:nvSpPr>
            <p:cNvPr id="9" name="Left Brace 8">
              <a:extLst>
                <a:ext uri="{FF2B5EF4-FFF2-40B4-BE49-F238E27FC236}">
                  <a16:creationId xmlns:a16="http://schemas.microsoft.com/office/drawing/2014/main" id="{44675973-0958-C432-00EE-7A8BDA0C643E}"/>
                </a:ext>
              </a:extLst>
            </p:cNvPr>
            <p:cNvSpPr/>
            <p:nvPr/>
          </p:nvSpPr>
          <p:spPr>
            <a:xfrm rot="5400000">
              <a:off x="3604957" y="1399291"/>
              <a:ext cx="184877" cy="2025650"/>
            </a:xfrm>
            <a:prstGeom prst="leftBrace">
              <a:avLst/>
            </a:prstGeom>
            <a:ln w="12700">
              <a:solidFill>
                <a:srgbClr val="D9A41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4BEC5CD1-57E2-DB59-13E6-9BC4861868EB}"/>
                </a:ext>
              </a:extLst>
            </p:cNvPr>
            <p:cNvSpPr/>
            <p:nvPr/>
          </p:nvSpPr>
          <p:spPr>
            <a:xfrm rot="5400000">
              <a:off x="5789356" y="1998974"/>
              <a:ext cx="159479" cy="844550"/>
            </a:xfrm>
            <a:prstGeom prst="leftBrace">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E4DB41-2839-6E81-AF86-E136EE5C5F94}"/>
                    </a:ext>
                  </a:extLst>
                </p:cNvPr>
                <p:cNvSpPr txBox="1"/>
                <p:nvPr/>
              </p:nvSpPr>
              <p:spPr>
                <a:xfrm>
                  <a:off x="259699" y="2311542"/>
                  <a:ext cx="11431444" cy="88505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rPr>
                          <m:t>𝑃</m:t>
                        </m:r>
                        <m:d>
                          <m:dPr>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𝐴</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𝑍</m:t>
                            </m:r>
                            <m:r>
                              <a:rPr lang="en-US" sz="1600" b="0" i="1" smtClean="0">
                                <a:solidFill>
                                  <a:schemeClr val="tx1"/>
                                </a:solidFill>
                                <a:latin typeface="Cambria Math" panose="02040503050406030204" pitchFamily="18" charset="0"/>
                              </a:rPr>
                              <m:t>,</m:t>
                            </m:r>
                            <m:r>
                              <m:rPr>
                                <m:sty m:val="p"/>
                              </m:rPr>
                              <a:rPr lang="el-GR" sz="1600" b="0" i="1" smtClean="0">
                                <a:solidFill>
                                  <a:schemeClr val="tx1"/>
                                </a:solidFill>
                                <a:latin typeface="Cambria Math" panose="02040503050406030204" pitchFamily="18" charset="0"/>
                                <a:ea typeface="Cambria Math" panose="02040503050406030204" pitchFamily="18" charset="0"/>
                              </a:rPr>
                              <m:t>Θ</m:t>
                            </m:r>
                          </m:e>
                        </m:d>
                        <m:r>
                          <a:rPr lang="en-US" sz="1600" b="0" i="1" smtClean="0">
                            <a:solidFill>
                              <a:schemeClr val="tx1"/>
                            </a:solidFill>
                            <a:latin typeface="Cambria Math" panose="02040503050406030204" pitchFamily="18" charset="0"/>
                            <a:ea typeface="Cambria Math" panose="02040503050406030204" pitchFamily="18" charset="0"/>
                          </a:rPr>
                          <m:t>𝑌</m:t>
                        </m:r>
                        <m:r>
                          <a:rPr lang="en-US" sz="1600" b="0" i="1" smtClean="0">
                            <a:solidFill>
                              <a:schemeClr val="tx1"/>
                            </a:solidFill>
                            <a:latin typeface="Cambria Math" panose="02040503050406030204" pitchFamily="18" charset="0"/>
                            <a:ea typeface="Cambria Math" panose="02040503050406030204" pitchFamily="18" charset="0"/>
                          </a:rPr>
                          <m:t>)∝</m:t>
                        </m:r>
                        <m:d>
                          <m:dPr>
                            <m:ctrlPr>
                              <a:rPr lang="en-US" sz="1600" b="0" i="1" smtClean="0">
                                <a:solidFill>
                                  <a:schemeClr val="tx1"/>
                                </a:solidFill>
                                <a:latin typeface="Cambria Math" panose="02040503050406030204" pitchFamily="18" charset="0"/>
                                <a:ea typeface="Cambria Math" panose="02040503050406030204" pitchFamily="18" charset="0"/>
                              </a:rPr>
                            </m:ctrlPr>
                          </m:dPr>
                          <m:e>
                            <m:nary>
                              <m:naryPr>
                                <m:chr m:val="∏"/>
                                <m:ctrlPr>
                                  <a:rPr lang="en-US" sz="1600" i="1">
                                    <a:latin typeface="Cambria Math" panose="02040503050406030204" pitchFamily="18" charset="0"/>
                                    <a:ea typeface="Cambria Math" panose="02040503050406030204" pitchFamily="18" charset="0"/>
                                  </a:rPr>
                                </m:ctrlPr>
                              </m:naryPr>
                              <m:sub>
                                <m:r>
                                  <m:rPr>
                                    <m:brk m:alnAt="23"/>
                                  </m:rPr>
                                  <a:rPr lang="en-US" sz="1600" i="1">
                                    <a:latin typeface="Cambria Math" panose="02040503050406030204" pitchFamily="18" charset="0"/>
                                    <a:ea typeface="Cambria Math" panose="02040503050406030204" pitchFamily="18" charset="0"/>
                                  </a:rPr>
                                  <m:t>𝑖</m:t>
                                </m:r>
                                <m:r>
                                  <a:rPr lang="en-US" sz="1600" i="1">
                                    <a:latin typeface="Cambria Math" panose="02040503050406030204" pitchFamily="18" charset="0"/>
                                    <a:ea typeface="Cambria Math" panose="02040503050406030204" pitchFamily="18" charset="0"/>
                                  </a:rPr>
                                  <m:t>=1</m:t>
                                </m:r>
                              </m:sub>
                              <m:sup>
                                <m:r>
                                  <a:rPr lang="en-US" sz="1600" i="1">
                                    <a:latin typeface="Cambria Math" panose="02040503050406030204" pitchFamily="18" charset="0"/>
                                    <a:ea typeface="Cambria Math" panose="02040503050406030204" pitchFamily="18" charset="0"/>
                                  </a:rPr>
                                  <m:t>𝑛</m:t>
                                </m:r>
                              </m:sup>
                              <m:e>
                                <m:d>
                                  <m:dPr>
                                    <m:ctrlPr>
                                      <a:rPr lang="en-US" sz="1600" i="1">
                                        <a:latin typeface="Cambria Math" panose="02040503050406030204" pitchFamily="18" charset="0"/>
                                        <a:ea typeface="Cambria Math" panose="02040503050406030204" pitchFamily="18" charset="0"/>
                                      </a:rPr>
                                    </m:ctrlPr>
                                  </m:dPr>
                                  <m:e>
                                    <m:nary>
                                      <m:naryPr>
                                        <m:chr m:val="∏"/>
                                        <m:supHide m:val="on"/>
                                        <m:ctrlPr>
                                          <a:rPr lang="en-US" sz="1600" i="1">
                                            <a:latin typeface="Cambria Math" panose="02040503050406030204" pitchFamily="18" charset="0"/>
                                            <a:ea typeface="Cambria Math" panose="02040503050406030204" pitchFamily="18" charset="0"/>
                                          </a:rPr>
                                        </m:ctrlPr>
                                      </m:naryPr>
                                      <m:sub>
                                        <m:r>
                                          <m:rPr>
                                            <m:brk m:alnAt="7"/>
                                          </m:rPr>
                                          <a:rPr lang="en-US" sz="1600" i="1">
                                            <a:latin typeface="Cambria Math" panose="02040503050406030204" pitchFamily="18" charset="0"/>
                                            <a:ea typeface="Cambria Math" panose="02040503050406030204" pitchFamily="18" charset="0"/>
                                          </a:rPr>
                                          <m:t>𝑡</m:t>
                                        </m:r>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𝑡</m:t>
                                            </m:r>
                                          </m:e>
                                          <m:sub>
                                            <m:r>
                                              <a:rPr lang="en-US" sz="1600" i="1">
                                                <a:latin typeface="Cambria Math" panose="02040503050406030204" pitchFamily="18" charset="0"/>
                                                <a:ea typeface="Cambria Math" panose="02040503050406030204" pitchFamily="18" charset="0"/>
                                              </a:rPr>
                                              <m:t>𝑜𝑏𝑠</m:t>
                                            </m:r>
                                          </m:sub>
                                        </m:sSub>
                                      </m:sub>
                                      <m:sup/>
                                      <m:e>
                                        <m:r>
                                          <a:rPr lang="en-US" sz="1600" i="1">
                                            <a:latin typeface="Cambria Math" panose="02040503050406030204" pitchFamily="18" charset="0"/>
                                            <a:ea typeface="Cambria Math" panose="02040503050406030204" pitchFamily="18" charset="0"/>
                                          </a:rPr>
                                          <m:t>𝑓</m:t>
                                        </m:r>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𝑌</m:t>
                                            </m:r>
                                          </m:e>
                                          <m:sub>
                                            <m:r>
                                              <a:rPr lang="en-US" sz="1600" i="1">
                                                <a:latin typeface="Cambria Math" panose="02040503050406030204" pitchFamily="18" charset="0"/>
                                                <a:ea typeface="Cambria Math" panose="02040503050406030204" pitchFamily="18" charset="0"/>
                                              </a:rPr>
                                              <m:t>𝑖</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𝑡</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𝑍</m:t>
                                            </m:r>
                                          </m:e>
                                          <m:sub>
                                            <m:r>
                                              <a:rPr lang="en-US" sz="1600" i="1">
                                                <a:latin typeface="Cambria Math" panose="02040503050406030204" pitchFamily="18" charset="0"/>
                                                <a:ea typeface="Cambria Math" panose="02040503050406030204" pitchFamily="18" charset="0"/>
                                              </a:rPr>
                                              <m:t>𝑖</m:t>
                                            </m:r>
                                            <m:r>
                                              <a:rPr lang="en-US" sz="1600" i="1">
                                                <a:latin typeface="Cambria Math" panose="02040503050406030204" pitchFamily="18" charset="0"/>
                                                <a:ea typeface="Cambria Math" panose="02040503050406030204" pitchFamily="18" charset="0"/>
                                              </a:rPr>
                                              <m:t>,1</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𝑍</m:t>
                                            </m:r>
                                          </m:e>
                                          <m:sub>
                                            <m:r>
                                              <a:rPr lang="en-US" sz="1600" i="1">
                                                <a:latin typeface="Cambria Math" panose="02040503050406030204" pitchFamily="18" charset="0"/>
                                                <a:ea typeface="Cambria Math" panose="02040503050406030204" pitchFamily="18" charset="0"/>
                                              </a:rPr>
                                              <m:t>𝑖</m:t>
                                            </m:r>
                                            <m:r>
                                              <a:rPr lang="en-US" sz="1600" i="1">
                                                <a:latin typeface="Cambria Math" panose="02040503050406030204" pitchFamily="18" charset="0"/>
                                                <a:ea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𝑍</m:t>
                                            </m:r>
                                          </m:e>
                                          <m:sub>
                                            <m:r>
                                              <a:rPr lang="en-US" sz="1600" i="1">
                                                <a:latin typeface="Cambria Math" panose="02040503050406030204" pitchFamily="18" charset="0"/>
                                                <a:ea typeface="Cambria Math" panose="02040503050406030204" pitchFamily="18" charset="0"/>
                                              </a:rPr>
                                              <m:t>𝑖</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𝑡</m:t>
                                            </m:r>
                                          </m:sub>
                                        </m:sSub>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𝜃</m:t>
                                        </m:r>
                                      </m:e>
                                    </m:nary>
                                  </m:e>
                                </m:d>
                                <m:nary>
                                  <m:naryPr>
                                    <m:chr m:val="∏"/>
                                    <m:ctrlPr>
                                      <a:rPr lang="en-US" sz="1600" i="1">
                                        <a:latin typeface="Cambria Math" panose="02040503050406030204" pitchFamily="18" charset="0"/>
                                        <a:ea typeface="Cambria Math" panose="02040503050406030204" pitchFamily="18" charset="0"/>
                                      </a:rPr>
                                    </m:ctrlPr>
                                  </m:naryPr>
                                  <m:sub>
                                    <m:r>
                                      <m:rPr>
                                        <m:brk m:alnAt="23"/>
                                      </m:rPr>
                                      <a:rPr lang="en-US" sz="1600" i="1">
                                        <a:latin typeface="Cambria Math" panose="02040503050406030204" pitchFamily="18" charset="0"/>
                                        <a:ea typeface="Cambria Math" panose="02040503050406030204" pitchFamily="18" charset="0"/>
                                      </a:rPr>
                                      <m:t>𝑗</m:t>
                                    </m:r>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𝑗</m:t>
                                        </m:r>
                                      </m:e>
                                      <m:sub>
                                        <m:r>
                                          <a:rPr lang="en-US" sz="1600" i="1">
                                            <a:latin typeface="Cambria Math" panose="02040503050406030204" pitchFamily="18" charset="0"/>
                                            <a:ea typeface="Cambria Math" panose="02040503050406030204" pitchFamily="18" charset="0"/>
                                          </a:rPr>
                                          <m:t>𝑚𝑖𝑛</m:t>
                                        </m:r>
                                      </m:sub>
                                    </m:sSub>
                                  </m:sub>
                                  <m:sup>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𝑗</m:t>
                                        </m:r>
                                      </m:e>
                                      <m:sub>
                                        <m:r>
                                          <a:rPr lang="en-US" sz="1600" i="1">
                                            <a:latin typeface="Cambria Math" panose="02040503050406030204" pitchFamily="18" charset="0"/>
                                            <a:ea typeface="Cambria Math" panose="02040503050406030204" pitchFamily="18" charset="0"/>
                                          </a:rPr>
                                          <m:t>𝑚𝑎𝑥</m:t>
                                        </m:r>
                                      </m:sub>
                                    </m:sSub>
                                  </m:sup>
                                  <m:e>
                                    <m:r>
                                      <a:rPr lang="en-US" sz="1600" i="1">
                                        <a:latin typeface="Cambria Math" panose="02040503050406030204" pitchFamily="18" charset="0"/>
                                        <a:ea typeface="Cambria Math" panose="02040503050406030204" pitchFamily="18" charset="0"/>
                                      </a:rPr>
                                      <m:t>𝑃</m:t>
                                    </m:r>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𝑍</m:t>
                                        </m:r>
                                      </m:e>
                                      <m:sub>
                                        <m:r>
                                          <a:rPr lang="en-US" sz="1600" i="1">
                                            <a:latin typeface="Cambria Math" panose="02040503050406030204" pitchFamily="18" charset="0"/>
                                            <a:ea typeface="Cambria Math" panose="02040503050406030204" pitchFamily="18" charset="0"/>
                                          </a:rPr>
                                          <m:t>𝑖</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𝑗</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m:rPr>
                                            <m:sty m:val="p"/>
                                          </m:rPr>
                                          <a:rPr lang="el-GR" sz="1600" i="1">
                                            <a:latin typeface="Cambria Math" panose="02040503050406030204" pitchFamily="18" charset="0"/>
                                            <a:ea typeface="Cambria Math" panose="02040503050406030204" pitchFamily="18" charset="0"/>
                                          </a:rPr>
                                          <m:t>Φ</m:t>
                                        </m:r>
                                      </m:e>
                                      <m:sub>
                                        <m:r>
                                          <a:rPr lang="en-US" sz="1600" i="1">
                                            <a:latin typeface="Cambria Math" panose="02040503050406030204" pitchFamily="18" charset="0"/>
                                            <a:ea typeface="Cambria Math" panose="02040503050406030204" pitchFamily="18" charset="0"/>
                                          </a:rPr>
                                          <m:t>𝑗</m:t>
                                        </m:r>
                                      </m:sub>
                                    </m:sSub>
                                  </m:e>
                                </m:nary>
                              </m:e>
                            </m:nary>
                            <m:r>
                              <a:rPr lang="en-US" sz="1600" i="1">
                                <a:latin typeface="Cambria Math" panose="02040503050406030204" pitchFamily="18" charset="0"/>
                                <a:ea typeface="Cambria Math" panose="02040503050406030204" pitchFamily="18" charset="0"/>
                              </a:rPr>
                              <m:t>)</m:t>
                            </m:r>
                          </m:e>
                        </m:d>
                        <m:r>
                          <a:rPr lang="en-US" sz="1600" b="0" i="1" smtClean="0">
                            <a:solidFill>
                              <a:schemeClr val="tx1"/>
                            </a:solidFill>
                            <a:latin typeface="Cambria Math" panose="02040503050406030204" pitchFamily="18" charset="0"/>
                            <a:ea typeface="Cambria Math" panose="02040503050406030204" pitchFamily="18" charset="0"/>
                          </a:rPr>
                          <m:t>𝑃</m:t>
                        </m:r>
                        <m:d>
                          <m:dPr>
                            <m:ctrlPr>
                              <a:rPr lang="en-US" sz="1600" b="0" i="1" smtClean="0">
                                <a:solidFill>
                                  <a:schemeClr val="tx1"/>
                                </a:solidFill>
                                <a:latin typeface="Cambria Math" panose="02040503050406030204" pitchFamily="18" charset="0"/>
                                <a:ea typeface="Cambria Math" panose="02040503050406030204" pitchFamily="18" charset="0"/>
                              </a:rPr>
                            </m:ctrlPr>
                          </m:dPr>
                          <m:e>
                            <m:r>
                              <m:rPr>
                                <m:sty m:val="p"/>
                              </m:rPr>
                              <a:rPr lang="el-GR" sz="1600" i="1">
                                <a:latin typeface="Cambria Math" panose="02040503050406030204" pitchFamily="18" charset="0"/>
                                <a:ea typeface="Cambria Math" panose="02040503050406030204" pitchFamily="18" charset="0"/>
                              </a:rPr>
                              <m:t>Φ</m:t>
                            </m:r>
                          </m:e>
                        </m:d>
                        <m:r>
                          <a:rPr lang="en-US" sz="1600" b="0" i="1" smtClean="0">
                            <a:solidFill>
                              <a:schemeClr val="tx1"/>
                            </a:solidFill>
                            <a:latin typeface="Cambria Math" panose="02040503050406030204" pitchFamily="18" charset="0"/>
                            <a:ea typeface="Cambria Math" panose="02040503050406030204" pitchFamily="18" charset="0"/>
                          </a:rPr>
                          <m:t>𝑃</m:t>
                        </m:r>
                        <m:r>
                          <a:rPr lang="en-US" sz="1600" b="0" i="1" smtClean="0">
                            <a:solidFill>
                              <a:schemeClr val="tx1"/>
                            </a:solidFill>
                            <a:latin typeface="Cambria Math" panose="02040503050406030204" pitchFamily="18" charset="0"/>
                            <a:ea typeface="Cambria Math" panose="02040503050406030204" pitchFamily="18" charset="0"/>
                          </a:rPr>
                          <m:t>(</m:t>
                        </m:r>
                        <m:r>
                          <m:rPr>
                            <m:sty m:val="p"/>
                          </m:rPr>
                          <a:rPr lang="el-GR" sz="1600" b="0" i="1" smtClean="0">
                            <a:solidFill>
                              <a:schemeClr val="tx1"/>
                            </a:solidFill>
                            <a:latin typeface="Cambria Math" panose="02040503050406030204" pitchFamily="18" charset="0"/>
                            <a:ea typeface="Cambria Math" panose="02040503050406030204" pitchFamily="18" charset="0"/>
                          </a:rPr>
                          <m:t>Θ</m:t>
                        </m:r>
                        <m:r>
                          <a:rPr lang="en-US" sz="1600" b="0" i="1" smtClean="0">
                            <a:solidFill>
                              <a:schemeClr val="tx1"/>
                            </a:solidFill>
                            <a:latin typeface="Cambria Math" panose="02040503050406030204" pitchFamily="18" charset="0"/>
                            <a:ea typeface="Cambria Math" panose="02040503050406030204" pitchFamily="18" charset="0"/>
                          </a:rPr>
                          <m:t>)</m:t>
                        </m:r>
                      </m:oMath>
                    </m:oMathPara>
                  </a14:m>
                  <a:endParaRPr lang="en-US" sz="1600" dirty="0">
                    <a:solidFill>
                      <a:schemeClr val="tx1"/>
                    </a:solidFill>
                  </a:endParaRPr>
                </a:p>
              </p:txBody>
            </p:sp>
          </mc:Choice>
          <mc:Fallback xmlns="">
            <p:sp>
              <p:nvSpPr>
                <p:cNvPr id="13" name="TextBox 12">
                  <a:extLst>
                    <a:ext uri="{FF2B5EF4-FFF2-40B4-BE49-F238E27FC236}">
                      <a16:creationId xmlns:a16="http://schemas.microsoft.com/office/drawing/2014/main" id="{55B80A5F-CFAA-CE8F-1C73-3A8274759D7F}"/>
                    </a:ext>
                  </a:extLst>
                </p:cNvPr>
                <p:cNvSpPr txBox="1">
                  <a:spLocks noRot="1" noChangeAspect="1" noMove="1" noResize="1" noEditPoints="1" noAdjustHandles="1" noChangeArrowheads="1" noChangeShapeType="1" noTextEdit="1"/>
                </p:cNvSpPr>
                <p:nvPr/>
              </p:nvSpPr>
              <p:spPr>
                <a:xfrm>
                  <a:off x="259699" y="2311542"/>
                  <a:ext cx="11431444" cy="885050"/>
                </a:xfrm>
                <a:prstGeom prst="rect">
                  <a:avLst/>
                </a:prstGeom>
                <a:blipFill>
                  <a:blip r:embed="rId3"/>
                  <a:stretch>
                    <a:fillRect t="-81429" b="-131429"/>
                  </a:stretch>
                </a:blipFill>
              </p:spPr>
              <p:txBody>
                <a:bodyPr/>
                <a:lstStyle/>
                <a:p>
                  <a:r>
                    <a:rPr lang="en-US">
                      <a:noFill/>
                    </a:rPr>
                    <a:t> </a:t>
                  </a:r>
                </a:p>
              </p:txBody>
            </p:sp>
          </mc:Fallback>
        </mc:AlternateContent>
      </p:grpSp>
    </p:spTree>
    <p:extLst>
      <p:ext uri="{BB962C8B-B14F-4D97-AF65-F5344CB8AC3E}">
        <p14:creationId xmlns:p14="http://schemas.microsoft.com/office/powerpoint/2010/main" val="49747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66341-8D8D-4EC7-9DCB-2AE49083CAFC}"/>
              </a:ext>
            </a:extLst>
          </p:cNvPr>
          <p:cNvSpPr>
            <a:spLocks noGrp="1"/>
          </p:cNvSpPr>
          <p:nvPr>
            <p:ph type="title"/>
          </p:nvPr>
        </p:nvSpPr>
        <p:spPr/>
        <p:txBody>
          <a:bodyPr/>
          <a:lstStyle/>
          <a:p>
            <a:r>
              <a:rPr lang="en-GB" i="1" dirty="0" err="1"/>
              <a:t>serosolver</a:t>
            </a:r>
            <a:r>
              <a:rPr lang="en-GB" i="1" dirty="0"/>
              <a:t> </a:t>
            </a:r>
            <a:r>
              <a:rPr lang="en-GB" dirty="0"/>
              <a:t>case studies</a:t>
            </a:r>
            <a:endParaRPr lang="en-GB" i="1" dirty="0"/>
          </a:p>
        </p:txBody>
      </p:sp>
      <p:sp>
        <p:nvSpPr>
          <p:cNvPr id="12" name="Rectangle 11">
            <a:extLst>
              <a:ext uri="{FF2B5EF4-FFF2-40B4-BE49-F238E27FC236}">
                <a16:creationId xmlns:a16="http://schemas.microsoft.com/office/drawing/2014/main" id="{239706AB-C7C1-4227-AED1-DCEF2914869C}"/>
              </a:ext>
            </a:extLst>
          </p:cNvPr>
          <p:cNvSpPr/>
          <p:nvPr/>
        </p:nvSpPr>
        <p:spPr>
          <a:xfrm>
            <a:off x="447678" y="1385052"/>
            <a:ext cx="5648322" cy="646331"/>
          </a:xfrm>
          <a:prstGeom prst="rect">
            <a:avLst/>
          </a:prstGeom>
        </p:spPr>
        <p:txBody>
          <a:bodyPr wrap="square">
            <a:spAutoFit/>
          </a:bodyPr>
          <a:lstStyle/>
          <a:p>
            <a:pPr algn="ctr">
              <a:spcBef>
                <a:spcPts val="1200"/>
              </a:spcBef>
              <a:spcAft>
                <a:spcPts val="0"/>
              </a:spcAft>
            </a:pPr>
            <a:r>
              <a:rPr lang="en-GB" sz="1800" b="1" i="0" dirty="0">
                <a:solidFill>
                  <a:srgbClr val="000000"/>
                </a:solidFill>
                <a:latin typeface="+mj-lt"/>
              </a:rPr>
              <a:t>Case study 1: longitudinal measurements of homologous, single strain titres</a:t>
            </a:r>
          </a:p>
        </p:txBody>
      </p:sp>
      <p:sp>
        <p:nvSpPr>
          <p:cNvPr id="13" name="Rectangle 12">
            <a:extLst>
              <a:ext uri="{FF2B5EF4-FFF2-40B4-BE49-F238E27FC236}">
                <a16:creationId xmlns:a16="http://schemas.microsoft.com/office/drawing/2014/main" id="{A48D34CB-BFFF-4854-BEE1-4EB10C091E6D}"/>
              </a:ext>
            </a:extLst>
          </p:cNvPr>
          <p:cNvSpPr/>
          <p:nvPr/>
        </p:nvSpPr>
        <p:spPr>
          <a:xfrm>
            <a:off x="6043931" y="1385052"/>
            <a:ext cx="5857873" cy="646331"/>
          </a:xfrm>
          <a:prstGeom prst="rect">
            <a:avLst/>
          </a:prstGeom>
        </p:spPr>
        <p:txBody>
          <a:bodyPr wrap="square">
            <a:spAutoFit/>
          </a:bodyPr>
          <a:lstStyle/>
          <a:p>
            <a:pPr algn="ctr">
              <a:spcBef>
                <a:spcPts val="1200"/>
              </a:spcBef>
              <a:spcAft>
                <a:spcPts val="0"/>
              </a:spcAft>
            </a:pPr>
            <a:r>
              <a:rPr lang="en-GB" sz="1800" b="1" i="0" dirty="0">
                <a:solidFill>
                  <a:srgbClr val="000000"/>
                </a:solidFill>
                <a:latin typeface="+mj-lt"/>
              </a:rPr>
              <a:t>Case study 2: cross-sectional measurements of multi-strain panel</a:t>
            </a:r>
          </a:p>
        </p:txBody>
      </p:sp>
      <p:pic>
        <p:nvPicPr>
          <p:cNvPr id="19" name="Graphic 18">
            <a:extLst>
              <a:ext uri="{FF2B5EF4-FFF2-40B4-BE49-F238E27FC236}">
                <a16:creationId xmlns:a16="http://schemas.microsoft.com/office/drawing/2014/main" id="{6058EF40-7D7A-4038-9AD7-FB8CB7041E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60645" y="2228851"/>
            <a:ext cx="5224444" cy="3633938"/>
          </a:xfrm>
          <a:prstGeom prst="rect">
            <a:avLst/>
          </a:prstGeom>
        </p:spPr>
      </p:pic>
      <p:pic>
        <p:nvPicPr>
          <p:cNvPr id="21" name="Graphic 20">
            <a:extLst>
              <a:ext uri="{FF2B5EF4-FFF2-40B4-BE49-F238E27FC236}">
                <a16:creationId xmlns:a16="http://schemas.microsoft.com/office/drawing/2014/main" id="{9E08E583-0742-4AFB-82CC-02BF7EC9A8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617" y="2228851"/>
            <a:ext cx="5224444" cy="3633938"/>
          </a:xfrm>
          <a:prstGeom prst="rect">
            <a:avLst/>
          </a:prstGeom>
        </p:spPr>
      </p:pic>
      <p:sp>
        <p:nvSpPr>
          <p:cNvPr id="10" name="TextBox 9">
            <a:extLst>
              <a:ext uri="{FF2B5EF4-FFF2-40B4-BE49-F238E27FC236}">
                <a16:creationId xmlns:a16="http://schemas.microsoft.com/office/drawing/2014/main" id="{13980DDD-1D54-45B6-8D06-B036DDC73C16}"/>
              </a:ext>
            </a:extLst>
          </p:cNvPr>
          <p:cNvSpPr txBox="1"/>
          <p:nvPr/>
        </p:nvSpPr>
        <p:spPr>
          <a:xfrm>
            <a:off x="11766177" y="6508377"/>
            <a:ext cx="425824" cy="338554"/>
          </a:xfrm>
          <a:prstGeom prst="rect">
            <a:avLst/>
          </a:prstGeom>
          <a:noFill/>
        </p:spPr>
        <p:txBody>
          <a:bodyPr wrap="square" rtlCol="0">
            <a:spAutoFit/>
          </a:bodyPr>
          <a:lstStyle/>
          <a:p>
            <a:pPr algn="ctr"/>
            <a:r>
              <a:rPr lang="en-GB" i="0" dirty="0">
                <a:solidFill>
                  <a:schemeClr val="tx1"/>
                </a:solidFill>
                <a:latin typeface="+mj-lt"/>
              </a:rPr>
              <a:t>16</a:t>
            </a:r>
          </a:p>
        </p:txBody>
      </p:sp>
      <p:sp>
        <p:nvSpPr>
          <p:cNvPr id="3" name="TextBox 2">
            <a:extLst>
              <a:ext uri="{FF2B5EF4-FFF2-40B4-BE49-F238E27FC236}">
                <a16:creationId xmlns:a16="http://schemas.microsoft.com/office/drawing/2014/main" id="{1D3D49B0-7B0A-1B1B-C54B-6BEA3CA747FA}"/>
              </a:ext>
            </a:extLst>
          </p:cNvPr>
          <p:cNvSpPr txBox="1"/>
          <p:nvPr/>
        </p:nvSpPr>
        <p:spPr>
          <a:xfrm>
            <a:off x="0" y="6586707"/>
            <a:ext cx="7856507" cy="246221"/>
          </a:xfrm>
          <a:prstGeom prst="rect">
            <a:avLst/>
          </a:prstGeom>
          <a:noFill/>
        </p:spPr>
        <p:txBody>
          <a:bodyPr wrap="square">
            <a:spAutoFit/>
          </a:bodyPr>
          <a:lstStyle/>
          <a:p>
            <a:pPr rtl="0">
              <a:spcBef>
                <a:spcPts val="0"/>
              </a:spcBef>
              <a:spcAft>
                <a:spcPts val="0"/>
              </a:spcAft>
            </a:pPr>
            <a:r>
              <a:rPr lang="en-GB" sz="1000" b="0" i="1" u="none" strike="noStrike" dirty="0">
                <a:effectLst/>
                <a:latin typeface="Helvetica" pitchFamily="2" charset="0"/>
              </a:rPr>
              <a:t>Hay et al. PLOS Comp </a:t>
            </a:r>
            <a:r>
              <a:rPr lang="en-GB" sz="1000" b="0" i="1" u="none" strike="noStrike" dirty="0" err="1">
                <a:effectLst/>
                <a:latin typeface="Helvetica" pitchFamily="2" charset="0"/>
              </a:rPr>
              <a:t>Biol</a:t>
            </a:r>
            <a:r>
              <a:rPr lang="en-GB" sz="1000" b="0" i="1" u="none" strike="noStrike" dirty="0">
                <a:effectLst/>
                <a:latin typeface="Helvetica" pitchFamily="2" charset="0"/>
              </a:rPr>
              <a:t> 2020 https://</a:t>
            </a:r>
            <a:r>
              <a:rPr lang="en-GB" sz="1000" b="0" i="1" u="none" strike="noStrike" dirty="0" err="1">
                <a:effectLst/>
                <a:latin typeface="Helvetica" pitchFamily="2" charset="0"/>
              </a:rPr>
              <a:t>doi.org</a:t>
            </a:r>
            <a:r>
              <a:rPr lang="en-GB" sz="1000" b="0" i="1" u="none" strike="noStrike" dirty="0">
                <a:effectLst/>
                <a:latin typeface="Helvetica" pitchFamily="2" charset="0"/>
              </a:rPr>
              <a:t>/10.1371/journal.pcbi.1007840</a:t>
            </a:r>
            <a:endParaRPr lang="en-US" sz="1000" i="1" dirty="0">
              <a:latin typeface="Helvetica" pitchFamily="2" charset="0"/>
            </a:endParaRPr>
          </a:p>
        </p:txBody>
      </p:sp>
    </p:spTree>
    <p:extLst>
      <p:ext uri="{BB962C8B-B14F-4D97-AF65-F5344CB8AC3E}">
        <p14:creationId xmlns:p14="http://schemas.microsoft.com/office/powerpoint/2010/main" val="43179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70B7-9268-47DB-B52C-E64B7B7B4BBC}"/>
              </a:ext>
            </a:extLst>
          </p:cNvPr>
          <p:cNvSpPr>
            <a:spLocks noGrp="1"/>
          </p:cNvSpPr>
          <p:nvPr>
            <p:ph type="title"/>
          </p:nvPr>
        </p:nvSpPr>
        <p:spPr>
          <a:xfrm>
            <a:off x="406177" y="285942"/>
            <a:ext cx="10596563" cy="701675"/>
          </a:xfrm>
        </p:spPr>
        <p:txBody>
          <a:bodyPr/>
          <a:lstStyle/>
          <a:p>
            <a:r>
              <a:rPr lang="en-GB" dirty="0" err="1"/>
              <a:t>serosolver</a:t>
            </a:r>
            <a:r>
              <a:rPr lang="en-GB" dirty="0"/>
              <a:t>: example using simulated longitudinal data</a:t>
            </a:r>
            <a:endParaRPr lang="en-GB" i="1" dirty="0"/>
          </a:p>
        </p:txBody>
      </p:sp>
      <p:sp>
        <p:nvSpPr>
          <p:cNvPr id="3" name="TextBox 2">
            <a:extLst>
              <a:ext uri="{FF2B5EF4-FFF2-40B4-BE49-F238E27FC236}">
                <a16:creationId xmlns:a16="http://schemas.microsoft.com/office/drawing/2014/main" id="{B4344544-DF80-2124-38CB-C0940BC1BEE1}"/>
              </a:ext>
            </a:extLst>
          </p:cNvPr>
          <p:cNvSpPr txBox="1"/>
          <p:nvPr/>
        </p:nvSpPr>
        <p:spPr>
          <a:xfrm>
            <a:off x="0" y="6586707"/>
            <a:ext cx="7856507" cy="246221"/>
          </a:xfrm>
          <a:prstGeom prst="rect">
            <a:avLst/>
          </a:prstGeom>
          <a:noFill/>
        </p:spPr>
        <p:txBody>
          <a:bodyPr wrap="square">
            <a:spAutoFit/>
          </a:bodyPr>
          <a:lstStyle/>
          <a:p>
            <a:pPr rtl="0">
              <a:spcBef>
                <a:spcPts val="0"/>
              </a:spcBef>
              <a:spcAft>
                <a:spcPts val="0"/>
              </a:spcAft>
            </a:pPr>
            <a:r>
              <a:rPr lang="en-GB" sz="1000" b="0" i="1" u="none" strike="noStrike" dirty="0">
                <a:effectLst/>
                <a:latin typeface="Helvetica" pitchFamily="2" charset="0"/>
              </a:rPr>
              <a:t>Hay et al. PLOS Comp </a:t>
            </a:r>
            <a:r>
              <a:rPr lang="en-GB" sz="1000" b="0" i="1" u="none" strike="noStrike" dirty="0" err="1">
                <a:effectLst/>
                <a:latin typeface="Helvetica" pitchFamily="2" charset="0"/>
              </a:rPr>
              <a:t>Biol</a:t>
            </a:r>
            <a:r>
              <a:rPr lang="en-GB" sz="1000" b="0" i="1" u="none" strike="noStrike" dirty="0">
                <a:effectLst/>
                <a:latin typeface="Helvetica" pitchFamily="2" charset="0"/>
              </a:rPr>
              <a:t> 2020 https://</a:t>
            </a:r>
            <a:r>
              <a:rPr lang="en-GB" sz="1000" b="0" i="1" u="none" strike="noStrike" dirty="0" err="1">
                <a:effectLst/>
                <a:latin typeface="Helvetica" pitchFamily="2" charset="0"/>
              </a:rPr>
              <a:t>doi.org</a:t>
            </a:r>
            <a:r>
              <a:rPr lang="en-GB" sz="1000" b="0" i="1" u="none" strike="noStrike" dirty="0">
                <a:effectLst/>
                <a:latin typeface="Helvetica" pitchFamily="2" charset="0"/>
              </a:rPr>
              <a:t>/10.1371/journal.pcbi.1007840</a:t>
            </a:r>
            <a:endParaRPr lang="en-US" sz="1000" i="1" dirty="0">
              <a:latin typeface="Helvetica" pitchFamily="2" charset="0"/>
            </a:endParaRPr>
          </a:p>
        </p:txBody>
      </p:sp>
      <p:sp>
        <p:nvSpPr>
          <p:cNvPr id="5" name="Slide Number Placeholder 2">
            <a:extLst>
              <a:ext uri="{FF2B5EF4-FFF2-40B4-BE49-F238E27FC236}">
                <a16:creationId xmlns:a16="http://schemas.microsoft.com/office/drawing/2014/main" id="{4458B0B6-5C0E-D04E-28DC-FB48EE54E03D}"/>
              </a:ext>
            </a:extLst>
          </p:cNvPr>
          <p:cNvSpPr>
            <a:spLocks noGrp="1"/>
          </p:cNvSpPr>
          <p:nvPr>
            <p:ph type="sldNum" sz="quarter" idx="10"/>
          </p:nvPr>
        </p:nvSpPr>
        <p:spPr>
          <a:xfrm>
            <a:off x="11691143" y="6438899"/>
            <a:ext cx="269875" cy="257175"/>
          </a:xfrm>
        </p:spPr>
        <p:txBody>
          <a:bodyPr/>
          <a:lstStyle/>
          <a:p>
            <a:fld id="{7CC3F808-C7E8-4131-9EFE-B613B7BC3B90}" type="slidenum">
              <a:rPr lang="en-GB" smtClean="0"/>
              <a:pPr/>
              <a:t>65</a:t>
            </a:fld>
            <a:endParaRPr lang="en-GB"/>
          </a:p>
        </p:txBody>
      </p:sp>
      <p:pic>
        <p:nvPicPr>
          <p:cNvPr id="20" name="Picture 19">
            <a:extLst>
              <a:ext uri="{FF2B5EF4-FFF2-40B4-BE49-F238E27FC236}">
                <a16:creationId xmlns:a16="http://schemas.microsoft.com/office/drawing/2014/main" id="{8F71F759-8CCF-89BB-4842-EA2914D839EE}"/>
              </a:ext>
            </a:extLst>
          </p:cNvPr>
          <p:cNvPicPr>
            <a:picLocks noChangeAspect="1"/>
          </p:cNvPicPr>
          <p:nvPr/>
        </p:nvPicPr>
        <p:blipFill rotWithShape="1">
          <a:blip r:embed="rId2"/>
          <a:srcRect r="10503"/>
          <a:stretch/>
        </p:blipFill>
        <p:spPr>
          <a:xfrm>
            <a:off x="3307718" y="1434604"/>
            <a:ext cx="6223144" cy="4641455"/>
          </a:xfrm>
          <a:prstGeom prst="rect">
            <a:avLst/>
          </a:prstGeom>
        </p:spPr>
      </p:pic>
      <p:sp>
        <p:nvSpPr>
          <p:cNvPr id="21" name="Rectangle 20">
            <a:extLst>
              <a:ext uri="{FF2B5EF4-FFF2-40B4-BE49-F238E27FC236}">
                <a16:creationId xmlns:a16="http://schemas.microsoft.com/office/drawing/2014/main" id="{BCF68E26-76AF-00E3-03C0-4624A3ACCB23}"/>
              </a:ext>
            </a:extLst>
          </p:cNvPr>
          <p:cNvSpPr/>
          <p:nvPr/>
        </p:nvSpPr>
        <p:spPr>
          <a:xfrm>
            <a:off x="3427486" y="1434605"/>
            <a:ext cx="2105388" cy="1492007"/>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142FCA9-1AFB-29C6-0BE9-7D71F5C5D065}"/>
              </a:ext>
            </a:extLst>
          </p:cNvPr>
          <p:cNvSpPr txBox="1"/>
          <p:nvPr/>
        </p:nvSpPr>
        <p:spPr>
          <a:xfrm>
            <a:off x="3350107" y="1013502"/>
            <a:ext cx="1838302" cy="369332"/>
          </a:xfrm>
          <a:prstGeom prst="rect">
            <a:avLst/>
          </a:prstGeom>
          <a:noFill/>
        </p:spPr>
        <p:txBody>
          <a:bodyPr wrap="square" rtlCol="0">
            <a:spAutoFit/>
          </a:bodyPr>
          <a:lstStyle/>
          <a:p>
            <a:r>
              <a:rPr lang="en-US" dirty="0">
                <a:solidFill>
                  <a:schemeClr val="accent2"/>
                </a:solidFill>
              </a:rPr>
              <a:t>One individual</a:t>
            </a:r>
          </a:p>
        </p:txBody>
      </p:sp>
      <p:sp>
        <p:nvSpPr>
          <p:cNvPr id="23" name="TextBox 22">
            <a:extLst>
              <a:ext uri="{FF2B5EF4-FFF2-40B4-BE49-F238E27FC236}">
                <a16:creationId xmlns:a16="http://schemas.microsoft.com/office/drawing/2014/main" id="{8F5C50BC-A131-7075-D4AA-343DD1CEDB1D}"/>
              </a:ext>
            </a:extLst>
          </p:cNvPr>
          <p:cNvSpPr txBox="1"/>
          <p:nvPr/>
        </p:nvSpPr>
        <p:spPr>
          <a:xfrm>
            <a:off x="9780892" y="1792170"/>
            <a:ext cx="1748964" cy="646331"/>
          </a:xfrm>
          <a:prstGeom prst="rect">
            <a:avLst/>
          </a:prstGeom>
          <a:noFill/>
        </p:spPr>
        <p:txBody>
          <a:bodyPr wrap="square" rtlCol="0">
            <a:spAutoFit/>
          </a:bodyPr>
          <a:lstStyle/>
          <a:p>
            <a:pPr algn="ctr"/>
            <a:r>
              <a:rPr lang="en-US" dirty="0">
                <a:solidFill>
                  <a:schemeClr val="accent6"/>
                </a:solidFill>
              </a:rPr>
              <a:t>Simulated infection time</a:t>
            </a:r>
          </a:p>
        </p:txBody>
      </p:sp>
      <p:cxnSp>
        <p:nvCxnSpPr>
          <p:cNvPr id="25" name="Straight Arrow Connector 24">
            <a:extLst>
              <a:ext uri="{FF2B5EF4-FFF2-40B4-BE49-F238E27FC236}">
                <a16:creationId xmlns:a16="http://schemas.microsoft.com/office/drawing/2014/main" id="{87A9ACE5-F772-8318-B81E-1FBF093D978D}"/>
              </a:ext>
            </a:extLst>
          </p:cNvPr>
          <p:cNvCxnSpPr>
            <a:cxnSpLocks/>
          </p:cNvCxnSpPr>
          <p:nvPr/>
        </p:nvCxnSpPr>
        <p:spPr>
          <a:xfrm flipH="1">
            <a:off x="9055714" y="2039815"/>
            <a:ext cx="930719" cy="15104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0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F57AAE1-1496-2F73-66A5-E4A2B560C09C}"/>
              </a:ext>
            </a:extLst>
          </p:cNvPr>
          <p:cNvGrpSpPr/>
          <p:nvPr/>
        </p:nvGrpSpPr>
        <p:grpSpPr>
          <a:xfrm>
            <a:off x="5267713" y="941294"/>
            <a:ext cx="3801512" cy="3243952"/>
            <a:chOff x="5334948" y="1062317"/>
            <a:chExt cx="3712524" cy="3168016"/>
          </a:xfrm>
        </p:grpSpPr>
        <p:pic>
          <p:nvPicPr>
            <p:cNvPr id="13" name="Picture 12" descr="A close up of a map&#10;&#10;Description automatically generated">
              <a:extLst>
                <a:ext uri="{FF2B5EF4-FFF2-40B4-BE49-F238E27FC236}">
                  <a16:creationId xmlns:a16="http://schemas.microsoft.com/office/drawing/2014/main" id="{FC8F37AC-7D27-4B49-9379-F768BD7683B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0462" t="50005"/>
            <a:stretch/>
          </p:blipFill>
          <p:spPr>
            <a:xfrm>
              <a:off x="5337347" y="1062317"/>
              <a:ext cx="3284695" cy="2805003"/>
            </a:xfrm>
            <a:prstGeom prst="rect">
              <a:avLst/>
            </a:prstGeom>
          </p:spPr>
        </p:pic>
        <p:sp>
          <p:nvSpPr>
            <p:cNvPr id="7" name="Rectangle 6">
              <a:extLst>
                <a:ext uri="{FF2B5EF4-FFF2-40B4-BE49-F238E27FC236}">
                  <a16:creationId xmlns:a16="http://schemas.microsoft.com/office/drawing/2014/main" id="{A1A2C5A1-3E6B-524A-3234-C932FE7141FA}"/>
                </a:ext>
              </a:extLst>
            </p:cNvPr>
            <p:cNvSpPr/>
            <p:nvPr/>
          </p:nvSpPr>
          <p:spPr>
            <a:xfrm>
              <a:off x="5337347" y="1062317"/>
              <a:ext cx="323865" cy="2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7B3AD4E-8EF5-B355-9D8E-C1053FD88545}"/>
                </a:ext>
              </a:extLst>
            </p:cNvPr>
            <p:cNvSpPr/>
            <p:nvPr/>
          </p:nvSpPr>
          <p:spPr>
            <a:xfrm>
              <a:off x="8723607" y="1142619"/>
              <a:ext cx="323865" cy="2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12655BC-ADF8-2B0E-2481-BA07A661374A}"/>
                </a:ext>
              </a:extLst>
            </p:cNvPr>
            <p:cNvSpPr/>
            <p:nvPr/>
          </p:nvSpPr>
          <p:spPr>
            <a:xfrm>
              <a:off x="5334948" y="3948832"/>
              <a:ext cx="323865" cy="2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Content Placeholder 2">
            <a:extLst>
              <a:ext uri="{FF2B5EF4-FFF2-40B4-BE49-F238E27FC236}">
                <a16:creationId xmlns:a16="http://schemas.microsoft.com/office/drawing/2014/main" id="{97025AA1-6916-4694-B80C-EC32FEAA244A}"/>
              </a:ext>
            </a:extLst>
          </p:cNvPr>
          <p:cNvSpPr txBox="1">
            <a:spLocks/>
          </p:cNvSpPr>
          <p:nvPr/>
        </p:nvSpPr>
        <p:spPr>
          <a:xfrm>
            <a:off x="36058" y="1436341"/>
            <a:ext cx="5116967" cy="5000624"/>
          </a:xfrm>
          <a:prstGeom prst="rect">
            <a:avLst/>
          </a:prstGeom>
        </p:spPr>
        <p:txBody>
          <a:bodyPr vert="horz" rtlCol="0"/>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fontAlgn="base">
              <a:spcBef>
                <a:spcPct val="20000"/>
              </a:spcBef>
              <a:spcAft>
                <a:spcPct val="0"/>
              </a:spcAft>
              <a:buChar char="»"/>
              <a:defRPr sz="2000">
                <a:solidFill>
                  <a:schemeClr val="tx1">
                    <a:alpha val="100000"/>
                  </a:schemeClr>
                </a:solidFill>
                <a:latin typeface="+mn-lt"/>
              </a:defRPr>
            </a:lvl6pPr>
            <a:lvl7pPr marL="2971800" indent="-228600" algn="l" fontAlgn="base">
              <a:spcBef>
                <a:spcPct val="20000"/>
              </a:spcBef>
              <a:spcAft>
                <a:spcPct val="0"/>
              </a:spcAft>
              <a:buChar char="»"/>
              <a:defRPr sz="2000">
                <a:solidFill>
                  <a:schemeClr val="tx1">
                    <a:alpha val="100000"/>
                  </a:schemeClr>
                </a:solidFill>
                <a:latin typeface="+mn-lt"/>
              </a:defRPr>
            </a:lvl7pPr>
            <a:lvl8pPr marL="3429000" indent="-228600" algn="l" fontAlgn="base">
              <a:spcBef>
                <a:spcPct val="20000"/>
              </a:spcBef>
              <a:spcAft>
                <a:spcPct val="0"/>
              </a:spcAft>
              <a:buChar char="»"/>
              <a:defRPr sz="2000">
                <a:solidFill>
                  <a:schemeClr val="tx1">
                    <a:alpha val="100000"/>
                  </a:schemeClr>
                </a:solidFill>
                <a:latin typeface="+mn-lt"/>
              </a:defRPr>
            </a:lvl8pPr>
            <a:lvl9pPr marL="3886200" indent="-228600" algn="l" fontAlgn="base">
              <a:spcBef>
                <a:spcPct val="20000"/>
              </a:spcBef>
              <a:spcAft>
                <a:spcPct val="0"/>
              </a:spcAft>
              <a:buChar char="»"/>
              <a:defRPr sz="2000">
                <a:solidFill>
                  <a:schemeClr val="tx1">
                    <a:alpha val="100000"/>
                  </a:schemeClr>
                </a:solidFill>
                <a:latin typeface="+mn-lt"/>
              </a:defRPr>
            </a:lvl9pPr>
          </a:lstStyle>
          <a:p>
            <a:pPr>
              <a:spcBef>
                <a:spcPts val="0"/>
              </a:spcBef>
              <a:spcAft>
                <a:spcPts val="1800"/>
              </a:spcAft>
            </a:pPr>
            <a:r>
              <a:rPr lang="en-GB" sz="1800" i="0" kern="0" dirty="0"/>
              <a:t>Assess model-predicted latent titres (</a:t>
            </a:r>
            <a:r>
              <a:rPr lang="en-GB" sz="1800" i="0" kern="0" dirty="0">
                <a:solidFill>
                  <a:schemeClr val="bg1"/>
                </a:solidFill>
                <a:highlight>
                  <a:srgbClr val="0000FF"/>
                </a:highlight>
              </a:rPr>
              <a:t>dark shaded</a:t>
            </a:r>
            <a:r>
              <a:rPr lang="en-GB" sz="1800" i="0" kern="0" dirty="0"/>
              <a:t>) and assay measurements (</a:t>
            </a:r>
            <a:r>
              <a:rPr lang="en-GB" sz="1800" i="0" kern="0" dirty="0">
                <a:highlight>
                  <a:srgbClr val="00FFFF"/>
                </a:highlight>
              </a:rPr>
              <a:t>light shaded</a:t>
            </a:r>
            <a:r>
              <a:rPr lang="en-GB" sz="1800" i="0" kern="0" dirty="0"/>
              <a:t>)</a:t>
            </a:r>
          </a:p>
          <a:p>
            <a:pPr>
              <a:spcBef>
                <a:spcPts val="0"/>
              </a:spcBef>
              <a:spcAft>
                <a:spcPts val="1800"/>
              </a:spcAft>
            </a:pPr>
            <a:r>
              <a:rPr lang="en-GB" sz="1800" i="0" kern="0" dirty="0"/>
              <a:t>Re-estimate known infection times (</a:t>
            </a:r>
            <a:r>
              <a:rPr lang="en-GB" sz="1800" i="0" kern="0" dirty="0">
                <a:solidFill>
                  <a:srgbClr val="FFC000"/>
                </a:solidFill>
              </a:rPr>
              <a:t>orange</a:t>
            </a:r>
            <a:r>
              <a:rPr lang="en-GB" sz="1800" i="0" kern="0" dirty="0"/>
              <a:t> vs. </a:t>
            </a:r>
            <a:r>
              <a:rPr lang="en-GB" sz="1800" b="1" i="0" kern="0" dirty="0"/>
              <a:t>black</a:t>
            </a:r>
            <a:r>
              <a:rPr lang="en-GB" sz="1800" i="0" kern="0" dirty="0"/>
              <a:t> line)</a:t>
            </a:r>
          </a:p>
          <a:p>
            <a:pPr marL="0" indent="0">
              <a:spcBef>
                <a:spcPts val="0"/>
              </a:spcBef>
              <a:spcAft>
                <a:spcPts val="1800"/>
              </a:spcAft>
              <a:buNone/>
            </a:pPr>
            <a:endParaRPr lang="en-GB" sz="1800" i="0" kern="0" dirty="0"/>
          </a:p>
        </p:txBody>
      </p:sp>
      <p:sp>
        <p:nvSpPr>
          <p:cNvPr id="3" name="TextBox 2">
            <a:extLst>
              <a:ext uri="{FF2B5EF4-FFF2-40B4-BE49-F238E27FC236}">
                <a16:creationId xmlns:a16="http://schemas.microsoft.com/office/drawing/2014/main" id="{B4344544-DF80-2124-38CB-C0940BC1BEE1}"/>
              </a:ext>
            </a:extLst>
          </p:cNvPr>
          <p:cNvSpPr txBox="1"/>
          <p:nvPr/>
        </p:nvSpPr>
        <p:spPr>
          <a:xfrm>
            <a:off x="0" y="6586707"/>
            <a:ext cx="7856507" cy="246221"/>
          </a:xfrm>
          <a:prstGeom prst="rect">
            <a:avLst/>
          </a:prstGeom>
          <a:noFill/>
        </p:spPr>
        <p:txBody>
          <a:bodyPr wrap="square">
            <a:spAutoFit/>
          </a:bodyPr>
          <a:lstStyle/>
          <a:p>
            <a:pPr rtl="0">
              <a:spcBef>
                <a:spcPts val="0"/>
              </a:spcBef>
              <a:spcAft>
                <a:spcPts val="0"/>
              </a:spcAft>
            </a:pPr>
            <a:r>
              <a:rPr lang="en-GB" sz="1000" b="0" i="1" u="none" strike="noStrike" dirty="0">
                <a:effectLst/>
                <a:latin typeface="Helvetica" pitchFamily="2" charset="0"/>
              </a:rPr>
              <a:t>Hay et al. PLOS Comp </a:t>
            </a:r>
            <a:r>
              <a:rPr lang="en-GB" sz="1000" b="0" i="1" u="none" strike="noStrike" dirty="0" err="1">
                <a:effectLst/>
                <a:latin typeface="Helvetica" pitchFamily="2" charset="0"/>
              </a:rPr>
              <a:t>Biol</a:t>
            </a:r>
            <a:r>
              <a:rPr lang="en-GB" sz="1000" b="0" i="1" u="none" strike="noStrike" dirty="0">
                <a:effectLst/>
                <a:latin typeface="Helvetica" pitchFamily="2" charset="0"/>
              </a:rPr>
              <a:t> 2020 https://</a:t>
            </a:r>
            <a:r>
              <a:rPr lang="en-GB" sz="1000" b="0" i="1" u="none" strike="noStrike" dirty="0" err="1">
                <a:effectLst/>
                <a:latin typeface="Helvetica" pitchFamily="2" charset="0"/>
              </a:rPr>
              <a:t>doi.org</a:t>
            </a:r>
            <a:r>
              <a:rPr lang="en-GB" sz="1000" b="0" i="1" u="none" strike="noStrike" dirty="0">
                <a:effectLst/>
                <a:latin typeface="Helvetica" pitchFamily="2" charset="0"/>
              </a:rPr>
              <a:t>/10.1371/journal.pcbi.1007840</a:t>
            </a:r>
            <a:endParaRPr lang="en-US" sz="1000" i="1" dirty="0">
              <a:latin typeface="Helvetica" pitchFamily="2" charset="0"/>
            </a:endParaRPr>
          </a:p>
        </p:txBody>
      </p:sp>
      <p:sp>
        <p:nvSpPr>
          <p:cNvPr id="5" name="Slide Number Placeholder 2">
            <a:extLst>
              <a:ext uri="{FF2B5EF4-FFF2-40B4-BE49-F238E27FC236}">
                <a16:creationId xmlns:a16="http://schemas.microsoft.com/office/drawing/2014/main" id="{4458B0B6-5C0E-D04E-28DC-FB48EE54E03D}"/>
              </a:ext>
            </a:extLst>
          </p:cNvPr>
          <p:cNvSpPr>
            <a:spLocks noGrp="1"/>
          </p:cNvSpPr>
          <p:nvPr>
            <p:ph type="sldNum" sz="quarter" idx="10"/>
          </p:nvPr>
        </p:nvSpPr>
        <p:spPr>
          <a:xfrm>
            <a:off x="11691143" y="6438899"/>
            <a:ext cx="269875" cy="257175"/>
          </a:xfrm>
        </p:spPr>
        <p:txBody>
          <a:bodyPr/>
          <a:lstStyle/>
          <a:p>
            <a:fld id="{7CC3F808-C7E8-4131-9EFE-B613B7BC3B90}" type="slidenum">
              <a:rPr lang="en-GB" smtClean="0"/>
              <a:pPr/>
              <a:t>66</a:t>
            </a:fld>
            <a:endParaRPr lang="en-GB"/>
          </a:p>
        </p:txBody>
      </p:sp>
      <p:sp>
        <p:nvSpPr>
          <p:cNvPr id="6" name="Left Brace 5">
            <a:extLst>
              <a:ext uri="{FF2B5EF4-FFF2-40B4-BE49-F238E27FC236}">
                <a16:creationId xmlns:a16="http://schemas.microsoft.com/office/drawing/2014/main" id="{3D3F142C-DAA1-AB22-26D1-9031EE211A12}"/>
              </a:ext>
            </a:extLst>
          </p:cNvPr>
          <p:cNvSpPr/>
          <p:nvPr/>
        </p:nvSpPr>
        <p:spPr>
          <a:xfrm rot="10800000">
            <a:off x="8514550" y="2863515"/>
            <a:ext cx="150394" cy="228601"/>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4F89563F-0FF9-4F91-5C70-D18F3B972CA3}"/>
              </a:ext>
            </a:extLst>
          </p:cNvPr>
          <p:cNvSpPr/>
          <p:nvPr/>
        </p:nvSpPr>
        <p:spPr>
          <a:xfrm rot="10800000">
            <a:off x="8514550" y="2640931"/>
            <a:ext cx="150394" cy="139117"/>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817A6F04-30E5-A742-420C-8BB566C23837}"/>
              </a:ext>
            </a:extLst>
          </p:cNvPr>
          <p:cNvSpPr/>
          <p:nvPr/>
        </p:nvSpPr>
        <p:spPr>
          <a:xfrm rot="7591552">
            <a:off x="7667006" y="2622882"/>
            <a:ext cx="150394" cy="139117"/>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0832BB55-92B7-C86E-C929-7C941D25A6FD}"/>
              </a:ext>
            </a:extLst>
          </p:cNvPr>
          <p:cNvSpPr txBox="1"/>
          <p:nvPr/>
        </p:nvSpPr>
        <p:spPr>
          <a:xfrm>
            <a:off x="7709975" y="2377413"/>
            <a:ext cx="391144" cy="338554"/>
          </a:xfrm>
          <a:prstGeom prst="rect">
            <a:avLst/>
          </a:prstGeom>
          <a:noFill/>
        </p:spPr>
        <p:txBody>
          <a:bodyPr wrap="square" rtlCol="0">
            <a:spAutoFit/>
          </a:bodyPr>
          <a:lstStyle/>
          <a:p>
            <a:r>
              <a:rPr lang="el-GR" sz="1600" b="0" i="0" dirty="0">
                <a:solidFill>
                  <a:schemeClr val="accent6"/>
                </a:solidFill>
                <a:effectLst/>
                <a:latin typeface="Google Sans"/>
              </a:rPr>
              <a:t>ω</a:t>
            </a:r>
            <a:endParaRPr lang="en-US" sz="1600" dirty="0">
              <a:solidFill>
                <a:schemeClr val="accent6"/>
              </a:solidFill>
            </a:endParaRPr>
          </a:p>
        </p:txBody>
      </p:sp>
      <p:sp>
        <p:nvSpPr>
          <p:cNvPr id="16" name="TextBox 15">
            <a:extLst>
              <a:ext uri="{FF2B5EF4-FFF2-40B4-BE49-F238E27FC236}">
                <a16:creationId xmlns:a16="http://schemas.microsoft.com/office/drawing/2014/main" id="{D8D901E2-E409-0EB9-C544-88391F33C18A}"/>
              </a:ext>
            </a:extLst>
          </p:cNvPr>
          <p:cNvSpPr txBox="1"/>
          <p:nvPr/>
        </p:nvSpPr>
        <p:spPr>
          <a:xfrm>
            <a:off x="8218264" y="2523163"/>
            <a:ext cx="391144" cy="338554"/>
          </a:xfrm>
          <a:prstGeom prst="rect">
            <a:avLst/>
          </a:prstGeom>
          <a:noFill/>
        </p:spPr>
        <p:txBody>
          <a:bodyPr wrap="square" rtlCol="0">
            <a:spAutoFit/>
          </a:bodyPr>
          <a:lstStyle/>
          <a:p>
            <a:r>
              <a:rPr lang="en-GB" sz="1600" b="0" i="0" dirty="0">
                <a:solidFill>
                  <a:schemeClr val="accent6"/>
                </a:solidFill>
                <a:effectLst/>
                <a:latin typeface="Google Sans"/>
              </a:rPr>
              <a:t>µ</a:t>
            </a:r>
            <a:r>
              <a:rPr lang="en-GB" sz="1600" b="0" i="0" baseline="-25000" dirty="0">
                <a:solidFill>
                  <a:schemeClr val="accent6"/>
                </a:solidFill>
                <a:effectLst/>
                <a:latin typeface="Google Sans"/>
              </a:rPr>
              <a:t>s</a:t>
            </a:r>
            <a:endParaRPr lang="en-US" sz="1600" baseline="-25000" dirty="0">
              <a:solidFill>
                <a:schemeClr val="accent6"/>
              </a:solidFill>
            </a:endParaRPr>
          </a:p>
        </p:txBody>
      </p:sp>
      <p:sp>
        <p:nvSpPr>
          <p:cNvPr id="17" name="TextBox 16">
            <a:extLst>
              <a:ext uri="{FF2B5EF4-FFF2-40B4-BE49-F238E27FC236}">
                <a16:creationId xmlns:a16="http://schemas.microsoft.com/office/drawing/2014/main" id="{0CF71D21-0BE4-388B-C078-9862294A3DB5}"/>
              </a:ext>
            </a:extLst>
          </p:cNvPr>
          <p:cNvSpPr txBox="1"/>
          <p:nvPr/>
        </p:nvSpPr>
        <p:spPr>
          <a:xfrm>
            <a:off x="8218264" y="2794269"/>
            <a:ext cx="391144" cy="338554"/>
          </a:xfrm>
          <a:prstGeom prst="rect">
            <a:avLst/>
          </a:prstGeom>
          <a:noFill/>
        </p:spPr>
        <p:txBody>
          <a:bodyPr wrap="square" rtlCol="0">
            <a:spAutoFit/>
          </a:bodyPr>
          <a:lstStyle/>
          <a:p>
            <a:r>
              <a:rPr lang="en-GB" sz="1600" b="0" i="0" dirty="0">
                <a:solidFill>
                  <a:schemeClr val="accent6"/>
                </a:solidFill>
                <a:effectLst/>
                <a:latin typeface="Google Sans"/>
              </a:rPr>
              <a:t>µ</a:t>
            </a:r>
            <a:r>
              <a:rPr lang="en-GB" sz="1600" b="0" i="0" baseline="-25000" dirty="0">
                <a:solidFill>
                  <a:schemeClr val="accent6"/>
                </a:solidFill>
                <a:effectLst/>
                <a:latin typeface="Google Sans"/>
              </a:rPr>
              <a:t>l</a:t>
            </a:r>
            <a:endParaRPr lang="en-US" sz="1600" baseline="-25000" dirty="0">
              <a:solidFill>
                <a:schemeClr val="accent6"/>
              </a:solidFill>
            </a:endParaRPr>
          </a:p>
        </p:txBody>
      </p:sp>
      <p:sp>
        <p:nvSpPr>
          <p:cNvPr id="21" name="Title 1">
            <a:extLst>
              <a:ext uri="{FF2B5EF4-FFF2-40B4-BE49-F238E27FC236}">
                <a16:creationId xmlns:a16="http://schemas.microsoft.com/office/drawing/2014/main" id="{8D1E779F-316C-9D3F-9085-60D939990988}"/>
              </a:ext>
            </a:extLst>
          </p:cNvPr>
          <p:cNvSpPr>
            <a:spLocks noGrp="1"/>
          </p:cNvSpPr>
          <p:nvPr>
            <p:ph type="title"/>
          </p:nvPr>
        </p:nvSpPr>
        <p:spPr>
          <a:xfrm>
            <a:off x="363062" y="320964"/>
            <a:ext cx="10596563" cy="701675"/>
          </a:xfrm>
        </p:spPr>
        <p:txBody>
          <a:bodyPr/>
          <a:lstStyle/>
          <a:p>
            <a:r>
              <a:rPr lang="en-GB" dirty="0" err="1"/>
              <a:t>serosolver</a:t>
            </a:r>
            <a:r>
              <a:rPr lang="en-GB" dirty="0"/>
              <a:t>: example using simulated longitudinal data</a:t>
            </a:r>
            <a:endParaRPr lang="en-GB" i="1" dirty="0"/>
          </a:p>
        </p:txBody>
      </p:sp>
    </p:spTree>
    <p:extLst>
      <p:ext uri="{BB962C8B-B14F-4D97-AF65-F5344CB8AC3E}">
        <p14:creationId xmlns:p14="http://schemas.microsoft.com/office/powerpoint/2010/main" val="225738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F57AAE1-1496-2F73-66A5-E4A2B560C09C}"/>
              </a:ext>
            </a:extLst>
          </p:cNvPr>
          <p:cNvGrpSpPr/>
          <p:nvPr/>
        </p:nvGrpSpPr>
        <p:grpSpPr>
          <a:xfrm>
            <a:off x="5267713" y="941294"/>
            <a:ext cx="6792004" cy="3243952"/>
            <a:chOff x="5334948" y="1062317"/>
            <a:chExt cx="6633013" cy="3168016"/>
          </a:xfrm>
        </p:grpSpPr>
        <p:pic>
          <p:nvPicPr>
            <p:cNvPr id="13" name="Picture 12" descr="A close up of a map&#10;&#10;Description automatically generated">
              <a:extLst>
                <a:ext uri="{FF2B5EF4-FFF2-40B4-BE49-F238E27FC236}">
                  <a16:creationId xmlns:a16="http://schemas.microsoft.com/office/drawing/2014/main" id="{FC8F37AC-7D27-4B49-9379-F768BD7683B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0462" t="50005"/>
            <a:stretch/>
          </p:blipFill>
          <p:spPr>
            <a:xfrm>
              <a:off x="5337347" y="1062317"/>
              <a:ext cx="3284695" cy="2805003"/>
            </a:xfrm>
            <a:prstGeom prst="rect">
              <a:avLst/>
            </a:prstGeom>
          </p:spPr>
        </p:pic>
        <p:pic>
          <p:nvPicPr>
            <p:cNvPr id="6" name="Picture 5" descr="A close up of a map&#10;&#10;Description automatically generated">
              <a:extLst>
                <a:ext uri="{FF2B5EF4-FFF2-40B4-BE49-F238E27FC236}">
                  <a16:creationId xmlns:a16="http://schemas.microsoft.com/office/drawing/2014/main" id="{D9A3C8D9-0535-E52C-EFF5-EED3B1B30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0005" r="50462"/>
            <a:stretch/>
          </p:blipFill>
          <p:spPr>
            <a:xfrm>
              <a:off x="8683266" y="1131650"/>
              <a:ext cx="3284695" cy="2805003"/>
            </a:xfrm>
            <a:prstGeom prst="rect">
              <a:avLst/>
            </a:prstGeom>
          </p:spPr>
        </p:pic>
        <p:sp>
          <p:nvSpPr>
            <p:cNvPr id="7" name="Rectangle 6">
              <a:extLst>
                <a:ext uri="{FF2B5EF4-FFF2-40B4-BE49-F238E27FC236}">
                  <a16:creationId xmlns:a16="http://schemas.microsoft.com/office/drawing/2014/main" id="{A1A2C5A1-3E6B-524A-3234-C932FE7141FA}"/>
                </a:ext>
              </a:extLst>
            </p:cNvPr>
            <p:cNvSpPr/>
            <p:nvPr/>
          </p:nvSpPr>
          <p:spPr>
            <a:xfrm>
              <a:off x="5337347" y="1062317"/>
              <a:ext cx="323865" cy="2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7B3AD4E-8EF5-B355-9D8E-C1053FD88545}"/>
                </a:ext>
              </a:extLst>
            </p:cNvPr>
            <p:cNvSpPr/>
            <p:nvPr/>
          </p:nvSpPr>
          <p:spPr>
            <a:xfrm>
              <a:off x="8723607" y="1142619"/>
              <a:ext cx="323865" cy="2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12655BC-ADF8-2B0E-2481-BA07A661374A}"/>
                </a:ext>
              </a:extLst>
            </p:cNvPr>
            <p:cNvSpPr/>
            <p:nvPr/>
          </p:nvSpPr>
          <p:spPr>
            <a:xfrm>
              <a:off x="5334948" y="3948832"/>
              <a:ext cx="323865" cy="2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Content Placeholder 2">
            <a:extLst>
              <a:ext uri="{FF2B5EF4-FFF2-40B4-BE49-F238E27FC236}">
                <a16:creationId xmlns:a16="http://schemas.microsoft.com/office/drawing/2014/main" id="{97025AA1-6916-4694-B80C-EC32FEAA244A}"/>
              </a:ext>
            </a:extLst>
          </p:cNvPr>
          <p:cNvSpPr txBox="1">
            <a:spLocks/>
          </p:cNvSpPr>
          <p:nvPr/>
        </p:nvSpPr>
        <p:spPr>
          <a:xfrm>
            <a:off x="36058" y="1436341"/>
            <a:ext cx="5116967" cy="5000624"/>
          </a:xfrm>
          <a:prstGeom prst="rect">
            <a:avLst/>
          </a:prstGeom>
        </p:spPr>
        <p:txBody>
          <a:bodyPr vert="horz" rtlCol="0"/>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fontAlgn="base">
              <a:spcBef>
                <a:spcPct val="20000"/>
              </a:spcBef>
              <a:spcAft>
                <a:spcPct val="0"/>
              </a:spcAft>
              <a:buChar char="»"/>
              <a:defRPr sz="2000">
                <a:solidFill>
                  <a:schemeClr val="tx1">
                    <a:alpha val="100000"/>
                  </a:schemeClr>
                </a:solidFill>
                <a:latin typeface="+mn-lt"/>
              </a:defRPr>
            </a:lvl6pPr>
            <a:lvl7pPr marL="2971800" indent="-228600" algn="l" fontAlgn="base">
              <a:spcBef>
                <a:spcPct val="20000"/>
              </a:spcBef>
              <a:spcAft>
                <a:spcPct val="0"/>
              </a:spcAft>
              <a:buChar char="»"/>
              <a:defRPr sz="2000">
                <a:solidFill>
                  <a:schemeClr val="tx1">
                    <a:alpha val="100000"/>
                  </a:schemeClr>
                </a:solidFill>
                <a:latin typeface="+mn-lt"/>
              </a:defRPr>
            </a:lvl7pPr>
            <a:lvl8pPr marL="3429000" indent="-228600" algn="l" fontAlgn="base">
              <a:spcBef>
                <a:spcPct val="20000"/>
              </a:spcBef>
              <a:spcAft>
                <a:spcPct val="0"/>
              </a:spcAft>
              <a:buChar char="»"/>
              <a:defRPr sz="2000">
                <a:solidFill>
                  <a:schemeClr val="tx1">
                    <a:alpha val="100000"/>
                  </a:schemeClr>
                </a:solidFill>
                <a:latin typeface="+mn-lt"/>
              </a:defRPr>
            </a:lvl8pPr>
            <a:lvl9pPr marL="3886200" indent="-228600" algn="l" fontAlgn="base">
              <a:spcBef>
                <a:spcPct val="20000"/>
              </a:spcBef>
              <a:spcAft>
                <a:spcPct val="0"/>
              </a:spcAft>
              <a:buChar char="»"/>
              <a:defRPr sz="2000">
                <a:solidFill>
                  <a:schemeClr val="tx1">
                    <a:alpha val="100000"/>
                  </a:schemeClr>
                </a:solidFill>
                <a:latin typeface="+mn-lt"/>
              </a:defRPr>
            </a:lvl9pPr>
          </a:lstStyle>
          <a:p>
            <a:pPr>
              <a:spcBef>
                <a:spcPts val="0"/>
              </a:spcBef>
              <a:spcAft>
                <a:spcPts val="1800"/>
              </a:spcAft>
            </a:pPr>
            <a:r>
              <a:rPr lang="en-GB" sz="1800" i="0" kern="0" dirty="0"/>
              <a:t>Assess model-predicted latent titres (</a:t>
            </a:r>
            <a:r>
              <a:rPr lang="en-GB" sz="1800" i="0" kern="0" dirty="0">
                <a:solidFill>
                  <a:schemeClr val="bg1"/>
                </a:solidFill>
                <a:highlight>
                  <a:srgbClr val="0000FF"/>
                </a:highlight>
              </a:rPr>
              <a:t>dark shaded</a:t>
            </a:r>
            <a:r>
              <a:rPr lang="en-GB" sz="1800" i="0" kern="0" dirty="0"/>
              <a:t>) and assay measurements (</a:t>
            </a:r>
            <a:r>
              <a:rPr lang="en-GB" sz="1800" i="0" kern="0" dirty="0">
                <a:highlight>
                  <a:srgbClr val="00FFFF"/>
                </a:highlight>
              </a:rPr>
              <a:t>light shaded</a:t>
            </a:r>
            <a:r>
              <a:rPr lang="en-GB" sz="1800" i="0" kern="0" dirty="0"/>
              <a:t>)</a:t>
            </a:r>
          </a:p>
          <a:p>
            <a:pPr>
              <a:spcBef>
                <a:spcPts val="0"/>
              </a:spcBef>
              <a:spcAft>
                <a:spcPts val="1800"/>
              </a:spcAft>
            </a:pPr>
            <a:r>
              <a:rPr lang="en-GB" sz="1800" i="0" kern="0" dirty="0"/>
              <a:t>Re-estimate known infection times (</a:t>
            </a:r>
            <a:r>
              <a:rPr lang="en-GB" sz="1800" i="0" kern="0" dirty="0">
                <a:solidFill>
                  <a:srgbClr val="FFC000"/>
                </a:solidFill>
              </a:rPr>
              <a:t>orange</a:t>
            </a:r>
            <a:r>
              <a:rPr lang="en-GB" sz="1800" i="0" kern="0" dirty="0"/>
              <a:t> vs. </a:t>
            </a:r>
            <a:r>
              <a:rPr lang="en-GB" sz="1800" b="1" i="0" kern="0" dirty="0"/>
              <a:t>black</a:t>
            </a:r>
            <a:r>
              <a:rPr lang="en-GB" sz="1800" i="0" kern="0" dirty="0"/>
              <a:t> line)</a:t>
            </a:r>
          </a:p>
          <a:p>
            <a:pPr>
              <a:spcBef>
                <a:spcPts val="0"/>
              </a:spcBef>
              <a:spcAft>
                <a:spcPts val="1800"/>
              </a:spcAft>
            </a:pPr>
            <a:r>
              <a:rPr lang="en-GB" sz="1800" i="0" kern="0" dirty="0"/>
              <a:t>Re-estimate known process parameters (</a:t>
            </a:r>
            <a:r>
              <a:rPr lang="en-GB" sz="1800" i="0" kern="0" dirty="0">
                <a:solidFill>
                  <a:schemeClr val="accent2"/>
                </a:solidFill>
              </a:rPr>
              <a:t>green line</a:t>
            </a:r>
            <a:r>
              <a:rPr lang="en-GB" sz="1800" i="0" kern="0" dirty="0"/>
              <a:t>)</a:t>
            </a:r>
          </a:p>
          <a:p>
            <a:pPr marL="0" indent="0">
              <a:spcBef>
                <a:spcPts val="0"/>
              </a:spcBef>
              <a:spcAft>
                <a:spcPts val="1800"/>
              </a:spcAft>
              <a:buNone/>
            </a:pPr>
            <a:endParaRPr lang="en-GB" sz="1800" i="0" kern="0" dirty="0"/>
          </a:p>
        </p:txBody>
      </p:sp>
      <p:sp>
        <p:nvSpPr>
          <p:cNvPr id="3" name="TextBox 2">
            <a:extLst>
              <a:ext uri="{FF2B5EF4-FFF2-40B4-BE49-F238E27FC236}">
                <a16:creationId xmlns:a16="http://schemas.microsoft.com/office/drawing/2014/main" id="{B4344544-DF80-2124-38CB-C0940BC1BEE1}"/>
              </a:ext>
            </a:extLst>
          </p:cNvPr>
          <p:cNvSpPr txBox="1"/>
          <p:nvPr/>
        </p:nvSpPr>
        <p:spPr>
          <a:xfrm>
            <a:off x="0" y="6586707"/>
            <a:ext cx="7856507" cy="246221"/>
          </a:xfrm>
          <a:prstGeom prst="rect">
            <a:avLst/>
          </a:prstGeom>
          <a:noFill/>
        </p:spPr>
        <p:txBody>
          <a:bodyPr wrap="square">
            <a:spAutoFit/>
          </a:bodyPr>
          <a:lstStyle/>
          <a:p>
            <a:pPr rtl="0">
              <a:spcBef>
                <a:spcPts val="0"/>
              </a:spcBef>
              <a:spcAft>
                <a:spcPts val="0"/>
              </a:spcAft>
            </a:pPr>
            <a:r>
              <a:rPr lang="en-GB" sz="1000" b="0" i="1" u="none" strike="noStrike" dirty="0">
                <a:effectLst/>
                <a:latin typeface="Helvetica" pitchFamily="2" charset="0"/>
              </a:rPr>
              <a:t>Hay et al. PLOS Comp </a:t>
            </a:r>
            <a:r>
              <a:rPr lang="en-GB" sz="1000" b="0" i="1" u="none" strike="noStrike" dirty="0" err="1">
                <a:effectLst/>
                <a:latin typeface="Helvetica" pitchFamily="2" charset="0"/>
              </a:rPr>
              <a:t>Biol</a:t>
            </a:r>
            <a:r>
              <a:rPr lang="en-GB" sz="1000" b="0" i="1" u="none" strike="noStrike" dirty="0">
                <a:effectLst/>
                <a:latin typeface="Helvetica" pitchFamily="2" charset="0"/>
              </a:rPr>
              <a:t> 2020 https://</a:t>
            </a:r>
            <a:r>
              <a:rPr lang="en-GB" sz="1000" b="0" i="1" u="none" strike="noStrike" dirty="0" err="1">
                <a:effectLst/>
                <a:latin typeface="Helvetica" pitchFamily="2" charset="0"/>
              </a:rPr>
              <a:t>doi.org</a:t>
            </a:r>
            <a:r>
              <a:rPr lang="en-GB" sz="1000" b="0" i="1" u="none" strike="noStrike" dirty="0">
                <a:effectLst/>
                <a:latin typeface="Helvetica" pitchFamily="2" charset="0"/>
              </a:rPr>
              <a:t>/10.1371/journal.pcbi.1007840</a:t>
            </a:r>
            <a:endParaRPr lang="en-US" sz="1000" i="1" dirty="0">
              <a:latin typeface="Helvetica" pitchFamily="2" charset="0"/>
            </a:endParaRPr>
          </a:p>
        </p:txBody>
      </p:sp>
      <p:sp>
        <p:nvSpPr>
          <p:cNvPr id="5" name="Left Brace 4">
            <a:extLst>
              <a:ext uri="{FF2B5EF4-FFF2-40B4-BE49-F238E27FC236}">
                <a16:creationId xmlns:a16="http://schemas.microsoft.com/office/drawing/2014/main" id="{C241EB27-5E07-DE2F-9F19-3CD762BABE5B}"/>
              </a:ext>
            </a:extLst>
          </p:cNvPr>
          <p:cNvSpPr/>
          <p:nvPr/>
        </p:nvSpPr>
        <p:spPr>
          <a:xfrm rot="10800000">
            <a:off x="8514550" y="2863515"/>
            <a:ext cx="150394" cy="228601"/>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B0F56224-6883-DC75-209E-5A09CCAE6EFF}"/>
              </a:ext>
            </a:extLst>
          </p:cNvPr>
          <p:cNvSpPr/>
          <p:nvPr/>
        </p:nvSpPr>
        <p:spPr>
          <a:xfrm rot="10800000">
            <a:off x="8514550" y="2640931"/>
            <a:ext cx="150394" cy="139117"/>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e 13">
            <a:extLst>
              <a:ext uri="{FF2B5EF4-FFF2-40B4-BE49-F238E27FC236}">
                <a16:creationId xmlns:a16="http://schemas.microsoft.com/office/drawing/2014/main" id="{748D35A3-B4EF-0B25-683D-123500329208}"/>
              </a:ext>
            </a:extLst>
          </p:cNvPr>
          <p:cNvSpPr/>
          <p:nvPr/>
        </p:nvSpPr>
        <p:spPr>
          <a:xfrm rot="7591552">
            <a:off x="7667006" y="2622882"/>
            <a:ext cx="150394" cy="139117"/>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D87F2E40-0E82-A716-C1A0-8BF09BE7D55D}"/>
              </a:ext>
            </a:extLst>
          </p:cNvPr>
          <p:cNvSpPr txBox="1"/>
          <p:nvPr/>
        </p:nvSpPr>
        <p:spPr>
          <a:xfrm>
            <a:off x="7709975" y="2377413"/>
            <a:ext cx="391144" cy="338554"/>
          </a:xfrm>
          <a:prstGeom prst="rect">
            <a:avLst/>
          </a:prstGeom>
          <a:noFill/>
        </p:spPr>
        <p:txBody>
          <a:bodyPr wrap="square" rtlCol="0">
            <a:spAutoFit/>
          </a:bodyPr>
          <a:lstStyle/>
          <a:p>
            <a:r>
              <a:rPr lang="el-GR" sz="1600" b="0" i="0" dirty="0">
                <a:solidFill>
                  <a:schemeClr val="accent6"/>
                </a:solidFill>
                <a:effectLst/>
                <a:latin typeface="Google Sans"/>
              </a:rPr>
              <a:t>ω</a:t>
            </a:r>
            <a:endParaRPr lang="en-US" sz="1600" dirty="0">
              <a:solidFill>
                <a:schemeClr val="accent6"/>
              </a:solidFill>
            </a:endParaRPr>
          </a:p>
        </p:txBody>
      </p:sp>
      <p:sp>
        <p:nvSpPr>
          <p:cNvPr id="17" name="TextBox 16">
            <a:extLst>
              <a:ext uri="{FF2B5EF4-FFF2-40B4-BE49-F238E27FC236}">
                <a16:creationId xmlns:a16="http://schemas.microsoft.com/office/drawing/2014/main" id="{D3AF6533-2FAF-83FE-B294-F3100492975C}"/>
              </a:ext>
            </a:extLst>
          </p:cNvPr>
          <p:cNvSpPr txBox="1"/>
          <p:nvPr/>
        </p:nvSpPr>
        <p:spPr>
          <a:xfrm>
            <a:off x="8218264" y="2523163"/>
            <a:ext cx="391144" cy="338554"/>
          </a:xfrm>
          <a:prstGeom prst="rect">
            <a:avLst/>
          </a:prstGeom>
          <a:noFill/>
        </p:spPr>
        <p:txBody>
          <a:bodyPr wrap="square" rtlCol="0">
            <a:spAutoFit/>
          </a:bodyPr>
          <a:lstStyle/>
          <a:p>
            <a:r>
              <a:rPr lang="en-GB" sz="1600" b="0" i="0" dirty="0">
                <a:solidFill>
                  <a:schemeClr val="accent6"/>
                </a:solidFill>
                <a:effectLst/>
                <a:latin typeface="Google Sans"/>
              </a:rPr>
              <a:t>µ</a:t>
            </a:r>
            <a:r>
              <a:rPr lang="en-GB" sz="1600" b="0" i="0" baseline="-25000" dirty="0">
                <a:solidFill>
                  <a:schemeClr val="accent6"/>
                </a:solidFill>
                <a:effectLst/>
                <a:latin typeface="Google Sans"/>
              </a:rPr>
              <a:t>s</a:t>
            </a:r>
            <a:endParaRPr lang="en-US" sz="1600" baseline="-25000" dirty="0">
              <a:solidFill>
                <a:schemeClr val="accent6"/>
              </a:solidFill>
            </a:endParaRPr>
          </a:p>
        </p:txBody>
      </p:sp>
      <p:sp>
        <p:nvSpPr>
          <p:cNvPr id="18" name="TextBox 17">
            <a:extLst>
              <a:ext uri="{FF2B5EF4-FFF2-40B4-BE49-F238E27FC236}">
                <a16:creationId xmlns:a16="http://schemas.microsoft.com/office/drawing/2014/main" id="{884BC9D8-6DA9-30CF-1FAB-EE17ED69210F}"/>
              </a:ext>
            </a:extLst>
          </p:cNvPr>
          <p:cNvSpPr txBox="1"/>
          <p:nvPr/>
        </p:nvSpPr>
        <p:spPr>
          <a:xfrm>
            <a:off x="8218264" y="2794269"/>
            <a:ext cx="391144" cy="338554"/>
          </a:xfrm>
          <a:prstGeom prst="rect">
            <a:avLst/>
          </a:prstGeom>
          <a:noFill/>
        </p:spPr>
        <p:txBody>
          <a:bodyPr wrap="square" rtlCol="0">
            <a:spAutoFit/>
          </a:bodyPr>
          <a:lstStyle/>
          <a:p>
            <a:r>
              <a:rPr lang="en-GB" sz="1600" b="0" i="0" dirty="0">
                <a:solidFill>
                  <a:schemeClr val="accent6"/>
                </a:solidFill>
                <a:effectLst/>
                <a:latin typeface="Google Sans"/>
              </a:rPr>
              <a:t>µ</a:t>
            </a:r>
            <a:r>
              <a:rPr lang="en-GB" sz="1600" b="0" i="0" baseline="-25000" dirty="0">
                <a:solidFill>
                  <a:schemeClr val="accent6"/>
                </a:solidFill>
                <a:effectLst/>
                <a:latin typeface="Google Sans"/>
              </a:rPr>
              <a:t>l</a:t>
            </a:r>
            <a:endParaRPr lang="en-US" sz="1600" baseline="-25000" dirty="0">
              <a:solidFill>
                <a:schemeClr val="accent6"/>
              </a:solidFill>
            </a:endParaRPr>
          </a:p>
        </p:txBody>
      </p:sp>
      <p:sp>
        <p:nvSpPr>
          <p:cNvPr id="12" name="Slide Number Placeholder 2">
            <a:extLst>
              <a:ext uri="{FF2B5EF4-FFF2-40B4-BE49-F238E27FC236}">
                <a16:creationId xmlns:a16="http://schemas.microsoft.com/office/drawing/2014/main" id="{D79C5EA2-09DA-BA8F-E343-D1C627AF3939}"/>
              </a:ext>
            </a:extLst>
          </p:cNvPr>
          <p:cNvSpPr>
            <a:spLocks noGrp="1"/>
          </p:cNvSpPr>
          <p:nvPr>
            <p:ph type="sldNum" sz="quarter" idx="10"/>
          </p:nvPr>
        </p:nvSpPr>
        <p:spPr>
          <a:xfrm>
            <a:off x="11691143" y="6438899"/>
            <a:ext cx="269875" cy="257175"/>
          </a:xfrm>
        </p:spPr>
        <p:txBody>
          <a:bodyPr/>
          <a:lstStyle/>
          <a:p>
            <a:fld id="{7CC3F808-C7E8-4131-9EFE-B613B7BC3B90}" type="slidenum">
              <a:rPr lang="en-GB" smtClean="0"/>
              <a:pPr/>
              <a:t>67</a:t>
            </a:fld>
            <a:endParaRPr lang="en-GB"/>
          </a:p>
        </p:txBody>
      </p:sp>
      <p:sp>
        <p:nvSpPr>
          <p:cNvPr id="25" name="Title 1">
            <a:extLst>
              <a:ext uri="{FF2B5EF4-FFF2-40B4-BE49-F238E27FC236}">
                <a16:creationId xmlns:a16="http://schemas.microsoft.com/office/drawing/2014/main" id="{B5AF448F-0659-F1FA-F52D-B1E69551D8BA}"/>
              </a:ext>
            </a:extLst>
          </p:cNvPr>
          <p:cNvSpPr>
            <a:spLocks noGrp="1"/>
          </p:cNvSpPr>
          <p:nvPr>
            <p:ph type="title"/>
          </p:nvPr>
        </p:nvSpPr>
        <p:spPr>
          <a:xfrm>
            <a:off x="363062" y="320964"/>
            <a:ext cx="10596563" cy="701675"/>
          </a:xfrm>
        </p:spPr>
        <p:txBody>
          <a:bodyPr/>
          <a:lstStyle/>
          <a:p>
            <a:r>
              <a:rPr lang="en-GB" dirty="0" err="1"/>
              <a:t>serosolver</a:t>
            </a:r>
            <a:r>
              <a:rPr lang="en-GB" dirty="0"/>
              <a:t>: example using simulated longitudinal data</a:t>
            </a:r>
            <a:endParaRPr lang="en-GB" i="1" dirty="0"/>
          </a:p>
        </p:txBody>
      </p:sp>
    </p:spTree>
    <p:extLst>
      <p:ext uri="{BB962C8B-B14F-4D97-AF65-F5344CB8AC3E}">
        <p14:creationId xmlns:p14="http://schemas.microsoft.com/office/powerpoint/2010/main" val="143613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FC10860-0B35-606E-C283-8980A1241133}"/>
              </a:ext>
            </a:extLst>
          </p:cNvPr>
          <p:cNvSpPr txBox="1"/>
          <p:nvPr/>
        </p:nvSpPr>
        <p:spPr>
          <a:xfrm>
            <a:off x="7780867" y="6076059"/>
            <a:ext cx="4411133" cy="215444"/>
          </a:xfrm>
          <a:prstGeom prst="rect">
            <a:avLst/>
          </a:prstGeom>
          <a:noFill/>
        </p:spPr>
        <p:txBody>
          <a:bodyPr wrap="square" rtlCol="0">
            <a:spAutoFit/>
          </a:bodyPr>
          <a:lstStyle/>
          <a:p>
            <a:pPr algn="r"/>
            <a:r>
              <a:rPr lang="en-US" sz="800" i="1" dirty="0">
                <a:latin typeface="Helvetica" pitchFamily="2" charset="0"/>
                <a:cs typeface="Calibri" panose="020F0502020204030204" pitchFamily="34" charset="0"/>
              </a:rPr>
              <a:t>Hay et al. PLOS Comp Biol 2020 </a:t>
            </a:r>
            <a:r>
              <a:rPr lang="en-US" sz="800" i="1" dirty="0">
                <a:latin typeface="Helvetica" pitchFamily="2" charset="0"/>
                <a:cs typeface="Calibri" panose="020F0502020204030204" pitchFamily="34" charset="0"/>
                <a:hlinkClick r:id="rId2"/>
              </a:rPr>
              <a:t>https://doi.org/10.1371/journal.pcbi.1007840</a:t>
            </a:r>
            <a:endParaRPr lang="en-US" sz="800" i="1" dirty="0"/>
          </a:p>
        </p:txBody>
      </p:sp>
      <p:grpSp>
        <p:nvGrpSpPr>
          <p:cNvPr id="10" name="Group 9">
            <a:extLst>
              <a:ext uri="{FF2B5EF4-FFF2-40B4-BE49-F238E27FC236}">
                <a16:creationId xmlns:a16="http://schemas.microsoft.com/office/drawing/2014/main" id="{4F57AAE1-1496-2F73-66A5-E4A2B560C09C}"/>
              </a:ext>
            </a:extLst>
          </p:cNvPr>
          <p:cNvGrpSpPr/>
          <p:nvPr/>
        </p:nvGrpSpPr>
        <p:grpSpPr>
          <a:xfrm>
            <a:off x="5267713" y="941294"/>
            <a:ext cx="6792004" cy="5744477"/>
            <a:chOff x="5334948" y="1062317"/>
            <a:chExt cx="6633013" cy="5610007"/>
          </a:xfrm>
        </p:grpSpPr>
        <p:pic>
          <p:nvPicPr>
            <p:cNvPr id="13" name="Picture 12" descr="A close up of a map&#10;&#10;Description automatically generated">
              <a:extLst>
                <a:ext uri="{FF2B5EF4-FFF2-40B4-BE49-F238E27FC236}">
                  <a16:creationId xmlns:a16="http://schemas.microsoft.com/office/drawing/2014/main" id="{FC8F37AC-7D27-4B49-9379-F768BD7683B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462" t="50005"/>
            <a:stretch/>
          </p:blipFill>
          <p:spPr>
            <a:xfrm>
              <a:off x="5337347" y="1062317"/>
              <a:ext cx="3284695" cy="2805003"/>
            </a:xfrm>
            <a:prstGeom prst="rect">
              <a:avLst/>
            </a:prstGeom>
          </p:spPr>
        </p:pic>
        <p:pic>
          <p:nvPicPr>
            <p:cNvPr id="5" name="Picture 4" descr="A close up of a map&#10;&#10;Description automatically generated">
              <a:extLst>
                <a:ext uri="{FF2B5EF4-FFF2-40B4-BE49-F238E27FC236}">
                  <a16:creationId xmlns:a16="http://schemas.microsoft.com/office/drawing/2014/main" id="{A0E065CE-C973-C23B-D643-FE808B628B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0005"/>
            <a:stretch/>
          </p:blipFill>
          <p:spPr>
            <a:xfrm>
              <a:off x="5337347" y="3867321"/>
              <a:ext cx="6630614" cy="2805003"/>
            </a:xfrm>
            <a:prstGeom prst="rect">
              <a:avLst/>
            </a:prstGeom>
          </p:spPr>
        </p:pic>
        <p:pic>
          <p:nvPicPr>
            <p:cNvPr id="6" name="Picture 5" descr="A close up of a map&#10;&#10;Description automatically generated">
              <a:extLst>
                <a:ext uri="{FF2B5EF4-FFF2-40B4-BE49-F238E27FC236}">
                  <a16:creationId xmlns:a16="http://schemas.microsoft.com/office/drawing/2014/main" id="{D9A3C8D9-0535-E52C-EFF5-EED3B1B30F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005" r="50462"/>
            <a:stretch/>
          </p:blipFill>
          <p:spPr>
            <a:xfrm>
              <a:off x="8683266" y="1131650"/>
              <a:ext cx="3284695" cy="2805003"/>
            </a:xfrm>
            <a:prstGeom prst="rect">
              <a:avLst/>
            </a:prstGeom>
          </p:spPr>
        </p:pic>
        <p:sp>
          <p:nvSpPr>
            <p:cNvPr id="7" name="Rectangle 6">
              <a:extLst>
                <a:ext uri="{FF2B5EF4-FFF2-40B4-BE49-F238E27FC236}">
                  <a16:creationId xmlns:a16="http://schemas.microsoft.com/office/drawing/2014/main" id="{A1A2C5A1-3E6B-524A-3234-C932FE7141FA}"/>
                </a:ext>
              </a:extLst>
            </p:cNvPr>
            <p:cNvSpPr/>
            <p:nvPr/>
          </p:nvSpPr>
          <p:spPr>
            <a:xfrm>
              <a:off x="5337347" y="1062317"/>
              <a:ext cx="323865" cy="2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7B3AD4E-8EF5-B355-9D8E-C1053FD88545}"/>
                </a:ext>
              </a:extLst>
            </p:cNvPr>
            <p:cNvSpPr/>
            <p:nvPr/>
          </p:nvSpPr>
          <p:spPr>
            <a:xfrm>
              <a:off x="8723607" y="1142619"/>
              <a:ext cx="323865" cy="2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12655BC-ADF8-2B0E-2481-BA07A661374A}"/>
                </a:ext>
              </a:extLst>
            </p:cNvPr>
            <p:cNvSpPr/>
            <p:nvPr/>
          </p:nvSpPr>
          <p:spPr>
            <a:xfrm>
              <a:off x="5334948" y="3948832"/>
              <a:ext cx="323865" cy="28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Content Placeholder 2">
            <a:extLst>
              <a:ext uri="{FF2B5EF4-FFF2-40B4-BE49-F238E27FC236}">
                <a16:creationId xmlns:a16="http://schemas.microsoft.com/office/drawing/2014/main" id="{97025AA1-6916-4694-B80C-EC32FEAA244A}"/>
              </a:ext>
            </a:extLst>
          </p:cNvPr>
          <p:cNvSpPr txBox="1">
            <a:spLocks/>
          </p:cNvSpPr>
          <p:nvPr/>
        </p:nvSpPr>
        <p:spPr>
          <a:xfrm>
            <a:off x="36058" y="1436341"/>
            <a:ext cx="5116967" cy="5000624"/>
          </a:xfrm>
          <a:prstGeom prst="rect">
            <a:avLst/>
          </a:prstGeom>
        </p:spPr>
        <p:txBody>
          <a:bodyPr vert="horz" rtlCol="0"/>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fontAlgn="base">
              <a:spcBef>
                <a:spcPct val="20000"/>
              </a:spcBef>
              <a:spcAft>
                <a:spcPct val="0"/>
              </a:spcAft>
              <a:buChar char="»"/>
              <a:defRPr sz="2000">
                <a:solidFill>
                  <a:schemeClr val="tx1">
                    <a:alpha val="100000"/>
                  </a:schemeClr>
                </a:solidFill>
                <a:latin typeface="+mn-lt"/>
              </a:defRPr>
            </a:lvl6pPr>
            <a:lvl7pPr marL="2971800" indent="-228600" algn="l" fontAlgn="base">
              <a:spcBef>
                <a:spcPct val="20000"/>
              </a:spcBef>
              <a:spcAft>
                <a:spcPct val="0"/>
              </a:spcAft>
              <a:buChar char="»"/>
              <a:defRPr sz="2000">
                <a:solidFill>
                  <a:schemeClr val="tx1">
                    <a:alpha val="100000"/>
                  </a:schemeClr>
                </a:solidFill>
                <a:latin typeface="+mn-lt"/>
              </a:defRPr>
            </a:lvl7pPr>
            <a:lvl8pPr marL="3429000" indent="-228600" algn="l" fontAlgn="base">
              <a:spcBef>
                <a:spcPct val="20000"/>
              </a:spcBef>
              <a:spcAft>
                <a:spcPct val="0"/>
              </a:spcAft>
              <a:buChar char="»"/>
              <a:defRPr sz="2000">
                <a:solidFill>
                  <a:schemeClr val="tx1">
                    <a:alpha val="100000"/>
                  </a:schemeClr>
                </a:solidFill>
                <a:latin typeface="+mn-lt"/>
              </a:defRPr>
            </a:lvl8pPr>
            <a:lvl9pPr marL="3886200" indent="-228600" algn="l" fontAlgn="base">
              <a:spcBef>
                <a:spcPct val="20000"/>
              </a:spcBef>
              <a:spcAft>
                <a:spcPct val="0"/>
              </a:spcAft>
              <a:buChar char="»"/>
              <a:defRPr sz="2000">
                <a:solidFill>
                  <a:schemeClr val="tx1">
                    <a:alpha val="100000"/>
                  </a:schemeClr>
                </a:solidFill>
                <a:latin typeface="+mn-lt"/>
              </a:defRPr>
            </a:lvl9pPr>
          </a:lstStyle>
          <a:p>
            <a:pPr>
              <a:spcBef>
                <a:spcPts val="0"/>
              </a:spcBef>
              <a:spcAft>
                <a:spcPts val="1800"/>
              </a:spcAft>
            </a:pPr>
            <a:r>
              <a:rPr lang="en-GB" sz="1800" i="0" kern="0" dirty="0"/>
              <a:t>Assess model-predicted latent titres (</a:t>
            </a:r>
            <a:r>
              <a:rPr lang="en-GB" sz="1800" i="0" kern="0" dirty="0">
                <a:solidFill>
                  <a:schemeClr val="bg1"/>
                </a:solidFill>
                <a:highlight>
                  <a:srgbClr val="0000FF"/>
                </a:highlight>
              </a:rPr>
              <a:t>dark shaded</a:t>
            </a:r>
            <a:r>
              <a:rPr lang="en-GB" sz="1800" i="0" kern="0" dirty="0"/>
              <a:t>) and assay measurements (</a:t>
            </a:r>
            <a:r>
              <a:rPr lang="en-GB" sz="1800" i="0" kern="0" dirty="0">
                <a:highlight>
                  <a:srgbClr val="00FFFF"/>
                </a:highlight>
              </a:rPr>
              <a:t>light shaded</a:t>
            </a:r>
            <a:r>
              <a:rPr lang="en-GB" sz="1800" i="0" kern="0" dirty="0"/>
              <a:t>)</a:t>
            </a:r>
          </a:p>
          <a:p>
            <a:pPr>
              <a:spcBef>
                <a:spcPts val="0"/>
              </a:spcBef>
              <a:spcAft>
                <a:spcPts val="1800"/>
              </a:spcAft>
            </a:pPr>
            <a:r>
              <a:rPr lang="en-GB" sz="1800" i="0" kern="0" dirty="0"/>
              <a:t>Re-estimate known infection times (</a:t>
            </a:r>
            <a:r>
              <a:rPr lang="en-GB" sz="1800" i="0" kern="0" dirty="0">
                <a:solidFill>
                  <a:srgbClr val="FFC000"/>
                </a:solidFill>
              </a:rPr>
              <a:t>orange </a:t>
            </a:r>
            <a:r>
              <a:rPr lang="en-GB" sz="1800" i="0" kern="0" dirty="0"/>
              <a:t>vs. </a:t>
            </a:r>
            <a:r>
              <a:rPr lang="en-GB" sz="1800" b="1" i="0" kern="0" dirty="0"/>
              <a:t>black</a:t>
            </a:r>
            <a:r>
              <a:rPr lang="en-GB" sz="1800" i="0" kern="0" dirty="0"/>
              <a:t> line)</a:t>
            </a:r>
          </a:p>
          <a:p>
            <a:pPr>
              <a:spcBef>
                <a:spcPts val="0"/>
              </a:spcBef>
              <a:spcAft>
                <a:spcPts val="1800"/>
              </a:spcAft>
            </a:pPr>
            <a:r>
              <a:rPr lang="en-GB" sz="1800" i="0" kern="0" dirty="0"/>
              <a:t>Re-estimate known process parameters (</a:t>
            </a:r>
            <a:r>
              <a:rPr lang="en-GB" sz="1800" i="0" kern="0" dirty="0">
                <a:solidFill>
                  <a:schemeClr val="accent2"/>
                </a:solidFill>
              </a:rPr>
              <a:t>green line</a:t>
            </a:r>
            <a:r>
              <a:rPr lang="en-GB" sz="1800" i="0" kern="0" dirty="0"/>
              <a:t>)</a:t>
            </a:r>
          </a:p>
          <a:p>
            <a:pPr>
              <a:spcBef>
                <a:spcPts val="0"/>
              </a:spcBef>
              <a:spcAft>
                <a:spcPts val="1800"/>
              </a:spcAft>
            </a:pPr>
            <a:r>
              <a:rPr lang="en-GB" sz="1800" i="0" kern="0" dirty="0"/>
              <a:t>Inferred attack rate (</a:t>
            </a:r>
            <a:r>
              <a:rPr lang="en-GB" sz="1800" i="0" kern="0" dirty="0">
                <a:solidFill>
                  <a:schemeClr val="tx2">
                    <a:lumMod val="50000"/>
                    <a:lumOff val="50000"/>
                  </a:schemeClr>
                </a:solidFill>
              </a:rPr>
              <a:t>blue</a:t>
            </a:r>
            <a:r>
              <a:rPr lang="en-GB" sz="1800" i="0" kern="0" dirty="0"/>
              <a:t>) vs. known, simulated attack rate (</a:t>
            </a:r>
            <a:r>
              <a:rPr lang="en-GB" sz="1800" i="0" kern="0" dirty="0">
                <a:solidFill>
                  <a:schemeClr val="accent2"/>
                </a:solidFill>
              </a:rPr>
              <a:t>green</a:t>
            </a:r>
            <a:r>
              <a:rPr lang="en-GB" sz="1800" i="0" kern="0" dirty="0"/>
              <a:t>)</a:t>
            </a:r>
          </a:p>
          <a:p>
            <a:pPr marL="0" indent="0">
              <a:spcBef>
                <a:spcPts val="0"/>
              </a:spcBef>
              <a:spcAft>
                <a:spcPts val="1800"/>
              </a:spcAft>
              <a:buNone/>
            </a:pPr>
            <a:endParaRPr lang="en-GB" sz="1800" i="0" kern="0" dirty="0"/>
          </a:p>
        </p:txBody>
      </p:sp>
      <p:sp>
        <p:nvSpPr>
          <p:cNvPr id="3" name="TextBox 2">
            <a:extLst>
              <a:ext uri="{FF2B5EF4-FFF2-40B4-BE49-F238E27FC236}">
                <a16:creationId xmlns:a16="http://schemas.microsoft.com/office/drawing/2014/main" id="{B4344544-DF80-2124-38CB-C0940BC1BEE1}"/>
              </a:ext>
            </a:extLst>
          </p:cNvPr>
          <p:cNvSpPr txBox="1"/>
          <p:nvPr/>
        </p:nvSpPr>
        <p:spPr>
          <a:xfrm>
            <a:off x="0" y="6586707"/>
            <a:ext cx="7856507" cy="246221"/>
          </a:xfrm>
          <a:prstGeom prst="rect">
            <a:avLst/>
          </a:prstGeom>
          <a:noFill/>
        </p:spPr>
        <p:txBody>
          <a:bodyPr wrap="square">
            <a:spAutoFit/>
          </a:bodyPr>
          <a:lstStyle/>
          <a:p>
            <a:pPr rtl="0">
              <a:spcBef>
                <a:spcPts val="0"/>
              </a:spcBef>
              <a:spcAft>
                <a:spcPts val="0"/>
              </a:spcAft>
            </a:pPr>
            <a:r>
              <a:rPr lang="en-GB" sz="1000" b="0" i="1" u="none" strike="noStrike" dirty="0">
                <a:effectLst/>
                <a:latin typeface="Helvetica" pitchFamily="2" charset="0"/>
              </a:rPr>
              <a:t>Hay et al. PLOS Comp </a:t>
            </a:r>
            <a:r>
              <a:rPr lang="en-GB" sz="1000" b="0" i="1" u="none" strike="noStrike" dirty="0" err="1">
                <a:effectLst/>
                <a:latin typeface="Helvetica" pitchFamily="2" charset="0"/>
              </a:rPr>
              <a:t>Biol</a:t>
            </a:r>
            <a:r>
              <a:rPr lang="en-GB" sz="1000" b="0" i="1" u="none" strike="noStrike" dirty="0">
                <a:effectLst/>
                <a:latin typeface="Helvetica" pitchFamily="2" charset="0"/>
              </a:rPr>
              <a:t> 2020 https://</a:t>
            </a:r>
            <a:r>
              <a:rPr lang="en-GB" sz="1000" b="0" i="1" u="none" strike="noStrike" dirty="0" err="1">
                <a:effectLst/>
                <a:latin typeface="Helvetica" pitchFamily="2" charset="0"/>
              </a:rPr>
              <a:t>doi.org</a:t>
            </a:r>
            <a:r>
              <a:rPr lang="en-GB" sz="1000" b="0" i="1" u="none" strike="noStrike" dirty="0">
                <a:effectLst/>
                <a:latin typeface="Helvetica" pitchFamily="2" charset="0"/>
              </a:rPr>
              <a:t>/10.1371/journal.pcbi.1007840</a:t>
            </a:r>
            <a:endParaRPr lang="en-US" sz="1000" i="1" dirty="0">
              <a:latin typeface="Helvetica" pitchFamily="2" charset="0"/>
            </a:endParaRPr>
          </a:p>
        </p:txBody>
      </p:sp>
      <p:sp>
        <p:nvSpPr>
          <p:cNvPr id="11" name="Slide Number Placeholder 2">
            <a:extLst>
              <a:ext uri="{FF2B5EF4-FFF2-40B4-BE49-F238E27FC236}">
                <a16:creationId xmlns:a16="http://schemas.microsoft.com/office/drawing/2014/main" id="{D9DC5D56-0A2E-58D9-D0CF-83B8FCCA8E54}"/>
              </a:ext>
            </a:extLst>
          </p:cNvPr>
          <p:cNvSpPr>
            <a:spLocks noGrp="1"/>
          </p:cNvSpPr>
          <p:nvPr>
            <p:ph type="sldNum" sz="quarter" idx="10"/>
          </p:nvPr>
        </p:nvSpPr>
        <p:spPr>
          <a:xfrm>
            <a:off x="11691143" y="6438899"/>
            <a:ext cx="269875" cy="257175"/>
          </a:xfrm>
        </p:spPr>
        <p:txBody>
          <a:bodyPr/>
          <a:lstStyle/>
          <a:p>
            <a:fld id="{7CC3F808-C7E8-4131-9EFE-B613B7BC3B90}" type="slidenum">
              <a:rPr lang="en-GB" smtClean="0"/>
              <a:pPr/>
              <a:t>68</a:t>
            </a:fld>
            <a:endParaRPr lang="en-GB"/>
          </a:p>
        </p:txBody>
      </p:sp>
      <p:sp>
        <p:nvSpPr>
          <p:cNvPr id="12" name="Left Brace 11">
            <a:extLst>
              <a:ext uri="{FF2B5EF4-FFF2-40B4-BE49-F238E27FC236}">
                <a16:creationId xmlns:a16="http://schemas.microsoft.com/office/drawing/2014/main" id="{0E53B099-2867-D42B-AD87-8116CFCC3E3F}"/>
              </a:ext>
            </a:extLst>
          </p:cNvPr>
          <p:cNvSpPr/>
          <p:nvPr/>
        </p:nvSpPr>
        <p:spPr>
          <a:xfrm rot="10800000">
            <a:off x="8514550" y="2863515"/>
            <a:ext cx="150394" cy="228601"/>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e 13">
            <a:extLst>
              <a:ext uri="{FF2B5EF4-FFF2-40B4-BE49-F238E27FC236}">
                <a16:creationId xmlns:a16="http://schemas.microsoft.com/office/drawing/2014/main" id="{3BC778A7-E0B2-B344-9D53-9614640C8781}"/>
              </a:ext>
            </a:extLst>
          </p:cNvPr>
          <p:cNvSpPr/>
          <p:nvPr/>
        </p:nvSpPr>
        <p:spPr>
          <a:xfrm rot="10800000">
            <a:off x="8514550" y="2640931"/>
            <a:ext cx="150394" cy="139117"/>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6213FA71-9C84-30DE-3C52-B69831B9A255}"/>
              </a:ext>
            </a:extLst>
          </p:cNvPr>
          <p:cNvSpPr/>
          <p:nvPr/>
        </p:nvSpPr>
        <p:spPr>
          <a:xfrm rot="7591552">
            <a:off x="7667006" y="2622882"/>
            <a:ext cx="150394" cy="139117"/>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2EDE80DC-8A7C-651E-DC0F-47FDCBC79C67}"/>
              </a:ext>
            </a:extLst>
          </p:cNvPr>
          <p:cNvSpPr txBox="1"/>
          <p:nvPr/>
        </p:nvSpPr>
        <p:spPr>
          <a:xfrm>
            <a:off x="7709975" y="2377413"/>
            <a:ext cx="391144" cy="338554"/>
          </a:xfrm>
          <a:prstGeom prst="rect">
            <a:avLst/>
          </a:prstGeom>
          <a:noFill/>
        </p:spPr>
        <p:txBody>
          <a:bodyPr wrap="square" rtlCol="0">
            <a:spAutoFit/>
          </a:bodyPr>
          <a:lstStyle/>
          <a:p>
            <a:r>
              <a:rPr lang="el-GR" sz="1600" b="0" i="0" dirty="0">
                <a:solidFill>
                  <a:schemeClr val="accent6"/>
                </a:solidFill>
                <a:effectLst/>
                <a:latin typeface="Google Sans"/>
              </a:rPr>
              <a:t>ω</a:t>
            </a:r>
            <a:endParaRPr lang="en-US" sz="1600" dirty="0">
              <a:solidFill>
                <a:schemeClr val="accent6"/>
              </a:solidFill>
            </a:endParaRPr>
          </a:p>
        </p:txBody>
      </p:sp>
      <p:sp>
        <p:nvSpPr>
          <p:cNvPr id="18" name="TextBox 17">
            <a:extLst>
              <a:ext uri="{FF2B5EF4-FFF2-40B4-BE49-F238E27FC236}">
                <a16:creationId xmlns:a16="http://schemas.microsoft.com/office/drawing/2014/main" id="{A8BA14D4-93E5-2343-2187-F1F01A64ADCE}"/>
              </a:ext>
            </a:extLst>
          </p:cNvPr>
          <p:cNvSpPr txBox="1"/>
          <p:nvPr/>
        </p:nvSpPr>
        <p:spPr>
          <a:xfrm>
            <a:off x="8218264" y="2523163"/>
            <a:ext cx="391144" cy="338554"/>
          </a:xfrm>
          <a:prstGeom prst="rect">
            <a:avLst/>
          </a:prstGeom>
          <a:noFill/>
        </p:spPr>
        <p:txBody>
          <a:bodyPr wrap="square" rtlCol="0">
            <a:spAutoFit/>
          </a:bodyPr>
          <a:lstStyle/>
          <a:p>
            <a:r>
              <a:rPr lang="en-GB" sz="1600" b="0" i="0" dirty="0">
                <a:solidFill>
                  <a:schemeClr val="accent6"/>
                </a:solidFill>
                <a:effectLst/>
                <a:latin typeface="Google Sans"/>
              </a:rPr>
              <a:t>µ</a:t>
            </a:r>
            <a:r>
              <a:rPr lang="en-GB" sz="1600" b="0" i="0" baseline="-25000" dirty="0">
                <a:solidFill>
                  <a:schemeClr val="accent6"/>
                </a:solidFill>
                <a:effectLst/>
                <a:latin typeface="Google Sans"/>
              </a:rPr>
              <a:t>s</a:t>
            </a:r>
            <a:endParaRPr lang="en-US" sz="1600" baseline="-25000" dirty="0">
              <a:solidFill>
                <a:schemeClr val="accent6"/>
              </a:solidFill>
            </a:endParaRPr>
          </a:p>
        </p:txBody>
      </p:sp>
      <p:sp>
        <p:nvSpPr>
          <p:cNvPr id="19" name="TextBox 18">
            <a:extLst>
              <a:ext uri="{FF2B5EF4-FFF2-40B4-BE49-F238E27FC236}">
                <a16:creationId xmlns:a16="http://schemas.microsoft.com/office/drawing/2014/main" id="{D9B4D1D9-C723-C172-A83A-E4A5829B8D48}"/>
              </a:ext>
            </a:extLst>
          </p:cNvPr>
          <p:cNvSpPr txBox="1"/>
          <p:nvPr/>
        </p:nvSpPr>
        <p:spPr>
          <a:xfrm>
            <a:off x="8218264" y="2794269"/>
            <a:ext cx="391144" cy="338554"/>
          </a:xfrm>
          <a:prstGeom prst="rect">
            <a:avLst/>
          </a:prstGeom>
          <a:noFill/>
        </p:spPr>
        <p:txBody>
          <a:bodyPr wrap="square" rtlCol="0">
            <a:spAutoFit/>
          </a:bodyPr>
          <a:lstStyle/>
          <a:p>
            <a:r>
              <a:rPr lang="en-GB" sz="1600" b="0" i="0" dirty="0">
                <a:solidFill>
                  <a:schemeClr val="accent6"/>
                </a:solidFill>
                <a:effectLst/>
                <a:latin typeface="Google Sans"/>
              </a:rPr>
              <a:t>µ</a:t>
            </a:r>
            <a:r>
              <a:rPr lang="en-GB" sz="1600" b="0" i="0" baseline="-25000" dirty="0">
                <a:solidFill>
                  <a:schemeClr val="accent6"/>
                </a:solidFill>
                <a:effectLst/>
                <a:latin typeface="Google Sans"/>
              </a:rPr>
              <a:t>l</a:t>
            </a:r>
            <a:endParaRPr lang="en-US" sz="1600" baseline="-25000" dirty="0">
              <a:solidFill>
                <a:schemeClr val="accent6"/>
              </a:solidFill>
            </a:endParaRPr>
          </a:p>
        </p:txBody>
      </p:sp>
      <p:sp>
        <p:nvSpPr>
          <p:cNvPr id="26" name="Title 1">
            <a:extLst>
              <a:ext uri="{FF2B5EF4-FFF2-40B4-BE49-F238E27FC236}">
                <a16:creationId xmlns:a16="http://schemas.microsoft.com/office/drawing/2014/main" id="{318DD304-37CE-D282-DEB9-05F566BBCBF0}"/>
              </a:ext>
            </a:extLst>
          </p:cNvPr>
          <p:cNvSpPr>
            <a:spLocks noGrp="1"/>
          </p:cNvSpPr>
          <p:nvPr>
            <p:ph type="title"/>
          </p:nvPr>
        </p:nvSpPr>
        <p:spPr>
          <a:xfrm>
            <a:off x="363062" y="320964"/>
            <a:ext cx="10596563" cy="701675"/>
          </a:xfrm>
        </p:spPr>
        <p:txBody>
          <a:bodyPr/>
          <a:lstStyle/>
          <a:p>
            <a:r>
              <a:rPr lang="en-GB" dirty="0" err="1"/>
              <a:t>serosolver</a:t>
            </a:r>
            <a:r>
              <a:rPr lang="en-GB" dirty="0"/>
              <a:t>: example using simulated longitudinal data</a:t>
            </a:r>
            <a:endParaRPr lang="en-GB" i="1" dirty="0"/>
          </a:p>
        </p:txBody>
      </p:sp>
    </p:spTree>
    <p:extLst>
      <p:ext uri="{BB962C8B-B14F-4D97-AF65-F5344CB8AC3E}">
        <p14:creationId xmlns:p14="http://schemas.microsoft.com/office/powerpoint/2010/main" val="151406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CA1B-F9E4-8E3B-C785-36CCE11142D1}"/>
              </a:ext>
            </a:extLst>
          </p:cNvPr>
          <p:cNvSpPr>
            <a:spLocks noGrp="1"/>
          </p:cNvSpPr>
          <p:nvPr>
            <p:ph type="title"/>
          </p:nvPr>
        </p:nvSpPr>
        <p:spPr>
          <a:xfrm>
            <a:off x="838200" y="2582114"/>
            <a:ext cx="10515600" cy="1325563"/>
          </a:xfrm>
        </p:spPr>
        <p:txBody>
          <a:bodyPr/>
          <a:lstStyle/>
          <a:p>
            <a:pPr algn="ctr"/>
            <a:r>
              <a:rPr lang="en-US" dirty="0"/>
              <a:t>Re-estimating the exposure histories from our simulated data using </a:t>
            </a:r>
            <a:r>
              <a:rPr lang="en-US" i="1" dirty="0" err="1"/>
              <a:t>serosolver</a:t>
            </a:r>
            <a:endParaRPr lang="en-US" i="1" dirty="0"/>
          </a:p>
        </p:txBody>
      </p:sp>
      <p:sp>
        <p:nvSpPr>
          <p:cNvPr id="3" name="Slide Number Placeholder 2">
            <a:extLst>
              <a:ext uri="{FF2B5EF4-FFF2-40B4-BE49-F238E27FC236}">
                <a16:creationId xmlns:a16="http://schemas.microsoft.com/office/drawing/2014/main" id="{5C40EAA6-8AA4-DDEA-AB91-E4EA69CCB592}"/>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69</a:t>
            </a:fld>
            <a:endParaRPr lang="en-US"/>
          </a:p>
        </p:txBody>
      </p:sp>
    </p:spTree>
    <p:extLst>
      <p:ext uri="{BB962C8B-B14F-4D97-AF65-F5344CB8AC3E}">
        <p14:creationId xmlns:p14="http://schemas.microsoft.com/office/powerpoint/2010/main" val="87690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60841E6-EC37-4D7A-CBFC-68B14599B0A2}"/>
                  </a:ext>
                </a:extLst>
              </p:cNvPr>
              <p:cNvSpPr txBox="1"/>
              <p:nvPr/>
            </p:nvSpPr>
            <p:spPr>
              <a:xfrm>
                <a:off x="9430673" y="3227110"/>
                <a:ext cx="2506443" cy="505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𝑍</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=1</m:t>
                          </m:r>
                        </m:e>
                      </m:d>
                      <m:r>
                        <a:rPr lang="en-US" sz="1200" b="0" i="1" smtClean="0">
                          <a:latin typeface="Cambria Math" panose="02040503050406030204" pitchFamily="18" charset="0"/>
                        </a:rPr>
                        <m:t>= </m:t>
                      </m:r>
                      <m:nary>
                        <m:naryPr>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0</m:t>
                          </m:r>
                        </m:sub>
                        <m:sup>
                          <m:r>
                            <a:rPr lang="en-US" sz="1200" b="0" i="1" smtClean="0">
                              <a:latin typeface="Cambria Math" panose="02040503050406030204" pitchFamily="18" charset="0"/>
                            </a:rPr>
                            <m:t>𝑡</m:t>
                          </m:r>
                        </m:sup>
                        <m:e>
                          <m:r>
                            <a:rPr lang="en-US" sz="1200" b="0" i="1" smtClean="0">
                              <a:latin typeface="Cambria Math" panose="02040503050406030204" pitchFamily="18" charset="0"/>
                            </a:rPr>
                            <m:t>𝑓</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𝑢</m:t>
                              </m:r>
                            </m:e>
                          </m:d>
                          <m:r>
                            <a:rPr lang="en-US" sz="1200" b="0" i="1" smtClean="0">
                              <a:latin typeface="Cambria Math" panose="02040503050406030204" pitchFamily="18" charset="0"/>
                            </a:rPr>
                            <m:t>𝑔</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r>
                            <a:rPr lang="en-US" sz="1200" b="0" i="1" smtClean="0">
                              <a:latin typeface="Cambria Math" panose="02040503050406030204" pitchFamily="18" charset="0"/>
                            </a:rPr>
                            <m:t>𝑢</m:t>
                          </m:r>
                          <m:r>
                            <a:rPr lang="en-US" sz="1200" b="0" i="1" smtClean="0">
                              <a:latin typeface="Cambria Math" panose="02040503050406030204" pitchFamily="18" charset="0"/>
                            </a:rPr>
                            <m:t>)</m:t>
                          </m:r>
                          <m:r>
                            <a:rPr lang="en-US" sz="1200" b="0" i="1" smtClean="0">
                              <a:latin typeface="Cambria Math" panose="02040503050406030204" pitchFamily="18" charset="0"/>
                            </a:rPr>
                            <m:t>𝑑𝑢</m:t>
                          </m:r>
                        </m:e>
                      </m:nary>
                    </m:oMath>
                  </m:oMathPara>
                </a14:m>
                <a:endParaRPr lang="en-US" sz="1200" dirty="0"/>
              </a:p>
            </p:txBody>
          </p:sp>
        </mc:Choice>
        <mc:Fallback xmlns="">
          <p:sp>
            <p:nvSpPr>
              <p:cNvPr id="3" name="TextBox 2">
                <a:extLst>
                  <a:ext uri="{FF2B5EF4-FFF2-40B4-BE49-F238E27FC236}">
                    <a16:creationId xmlns:a16="http://schemas.microsoft.com/office/drawing/2014/main" id="{460841E6-EC37-4D7A-CBFC-68B14599B0A2}"/>
                  </a:ext>
                </a:extLst>
              </p:cNvPr>
              <p:cNvSpPr txBox="1">
                <a:spLocks noRot="1" noChangeAspect="1" noMove="1" noResize="1" noEditPoints="1" noAdjustHandles="1" noChangeArrowheads="1" noChangeShapeType="1" noTextEdit="1"/>
              </p:cNvSpPr>
              <p:nvPr/>
            </p:nvSpPr>
            <p:spPr>
              <a:xfrm>
                <a:off x="9430673" y="3227110"/>
                <a:ext cx="2506443" cy="505331"/>
              </a:xfrm>
              <a:prstGeom prst="rect">
                <a:avLst/>
              </a:prstGeom>
              <a:blipFill>
                <a:blip r:embed="rId2"/>
                <a:stretch>
                  <a:fillRect t="-136585" b="-20975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951B66B-7210-727D-94E1-39F6D9963481}"/>
              </a:ext>
            </a:extLst>
          </p:cNvPr>
          <p:cNvSpPr>
            <a:spLocks noGrp="1"/>
          </p:cNvSpPr>
          <p:nvPr>
            <p:ph type="sldNum" sz="quarter" idx="10"/>
          </p:nvPr>
        </p:nvSpPr>
        <p:spPr/>
        <p:txBody>
          <a:bodyPr/>
          <a:lstStyle/>
          <a:p>
            <a:fld id="{7CC3F808-C7E8-4131-9EFE-B613B7BC3B90}" type="slidenum">
              <a:rPr lang="en-GB" smtClean="0"/>
              <a:pPr/>
              <a:t>7</a:t>
            </a:fld>
            <a:endParaRPr lang="en-GB" dirty="0"/>
          </a:p>
        </p:txBody>
      </p:sp>
      <p:sp>
        <p:nvSpPr>
          <p:cNvPr id="6" name="Title 1">
            <a:extLst>
              <a:ext uri="{FF2B5EF4-FFF2-40B4-BE49-F238E27FC236}">
                <a16:creationId xmlns:a16="http://schemas.microsoft.com/office/drawing/2014/main" id="{713C6D51-40AC-D5CD-76B4-A64E0930C9C2}"/>
              </a:ext>
            </a:extLst>
          </p:cNvPr>
          <p:cNvSpPr>
            <a:spLocks noGrp="1"/>
          </p:cNvSpPr>
          <p:nvPr>
            <p:ph type="title"/>
          </p:nvPr>
        </p:nvSpPr>
        <p:spPr>
          <a:xfrm>
            <a:off x="363062" y="320964"/>
            <a:ext cx="10596563" cy="701675"/>
          </a:xfrm>
        </p:spPr>
        <p:txBody>
          <a:bodyPr/>
          <a:lstStyle/>
          <a:p>
            <a:pPr>
              <a:lnSpc>
                <a:spcPct val="100000"/>
              </a:lnSpc>
            </a:pPr>
            <a:r>
              <a:rPr lang="en-US" dirty="0"/>
              <a:t>Biomarker data reflect the convolution of incidence and within-host kinetics process</a:t>
            </a:r>
          </a:p>
        </p:txBody>
      </p:sp>
      <p:sp>
        <p:nvSpPr>
          <p:cNvPr id="8" name="TextBox 7">
            <a:extLst>
              <a:ext uri="{FF2B5EF4-FFF2-40B4-BE49-F238E27FC236}">
                <a16:creationId xmlns:a16="http://schemas.microsoft.com/office/drawing/2014/main" id="{F9D04C53-4393-1D64-849A-976C44747765}"/>
              </a:ext>
            </a:extLst>
          </p:cNvPr>
          <p:cNvSpPr txBox="1"/>
          <p:nvPr/>
        </p:nvSpPr>
        <p:spPr>
          <a:xfrm>
            <a:off x="0" y="6292810"/>
            <a:ext cx="3657601" cy="276999"/>
          </a:xfrm>
          <a:prstGeom prst="rect">
            <a:avLst/>
          </a:prstGeom>
          <a:noFill/>
        </p:spPr>
        <p:txBody>
          <a:bodyPr wrap="square" rtlCol="0">
            <a:spAutoFit/>
          </a:bodyPr>
          <a:lstStyle/>
          <a:p>
            <a:r>
              <a:rPr lang="en-US" sz="1200" i="1" dirty="0"/>
              <a:t>See also </a:t>
            </a:r>
            <a:r>
              <a:rPr lang="en-US" sz="1200" i="1" dirty="0" err="1"/>
              <a:t>Clapham</a:t>
            </a:r>
            <a:r>
              <a:rPr lang="en-US" sz="1200" i="1" dirty="0"/>
              <a:t> et al. </a:t>
            </a:r>
            <a:r>
              <a:rPr lang="en-US" sz="1200" i="1" dirty="0" err="1"/>
              <a:t>Emerg</a:t>
            </a:r>
            <a:r>
              <a:rPr lang="en-US" sz="1200" i="1" dirty="0"/>
              <a:t> Infect Dis 2020</a:t>
            </a:r>
          </a:p>
        </p:txBody>
      </p:sp>
      <p:grpSp>
        <p:nvGrpSpPr>
          <p:cNvPr id="15" name="Group 14">
            <a:extLst>
              <a:ext uri="{FF2B5EF4-FFF2-40B4-BE49-F238E27FC236}">
                <a16:creationId xmlns:a16="http://schemas.microsoft.com/office/drawing/2014/main" id="{BFAFDD4C-858B-9E0B-4776-ECD5B0A8BEAF}"/>
              </a:ext>
            </a:extLst>
          </p:cNvPr>
          <p:cNvGrpSpPr/>
          <p:nvPr/>
        </p:nvGrpSpPr>
        <p:grpSpPr>
          <a:xfrm>
            <a:off x="1334832" y="1412360"/>
            <a:ext cx="3858017" cy="4618610"/>
            <a:chOff x="914208" y="1412360"/>
            <a:chExt cx="3858017" cy="4618610"/>
          </a:xfrm>
        </p:grpSpPr>
        <p:grpSp>
          <p:nvGrpSpPr>
            <p:cNvPr id="13" name="Group 12">
              <a:extLst>
                <a:ext uri="{FF2B5EF4-FFF2-40B4-BE49-F238E27FC236}">
                  <a16:creationId xmlns:a16="http://schemas.microsoft.com/office/drawing/2014/main" id="{5E31910E-8669-4EB5-FB17-20C7A9115AE2}"/>
                </a:ext>
              </a:extLst>
            </p:cNvPr>
            <p:cNvGrpSpPr/>
            <p:nvPr/>
          </p:nvGrpSpPr>
          <p:grpSpPr>
            <a:xfrm>
              <a:off x="914208" y="1412360"/>
              <a:ext cx="3858017" cy="4618610"/>
              <a:chOff x="2530065" y="-4297646"/>
              <a:chExt cx="3858017" cy="4618610"/>
            </a:xfrm>
          </p:grpSpPr>
          <p:pic>
            <p:nvPicPr>
              <p:cNvPr id="10" name="Picture 9" descr="A group of graphs and diagrams&#10;&#10;Description automatically generated">
                <a:extLst>
                  <a:ext uri="{FF2B5EF4-FFF2-40B4-BE49-F238E27FC236}">
                    <a16:creationId xmlns:a16="http://schemas.microsoft.com/office/drawing/2014/main" id="{5BD41BE4-8B65-2B35-CCF4-B0682671E919}"/>
                  </a:ext>
                </a:extLst>
              </p:cNvPr>
              <p:cNvPicPr>
                <a:picLocks noChangeAspect="1"/>
              </p:cNvPicPr>
              <p:nvPr/>
            </p:nvPicPr>
            <p:blipFill rotWithShape="1">
              <a:blip r:embed="rId3">
                <a:extLst>
                  <a:ext uri="{28A0092B-C50C-407E-A947-70E740481C1C}">
                    <a14:useLocalDpi xmlns:a14="http://schemas.microsoft.com/office/drawing/2010/main" val="0"/>
                  </a:ext>
                </a:extLst>
              </a:blip>
              <a:srcRect t="32654" r="43744"/>
              <a:stretch/>
            </p:blipFill>
            <p:spPr>
              <a:xfrm>
                <a:off x="2530065" y="-4297646"/>
                <a:ext cx="3858017" cy="4618610"/>
              </a:xfrm>
              <a:prstGeom prst="rect">
                <a:avLst/>
              </a:prstGeom>
            </p:spPr>
          </p:pic>
          <p:sp>
            <p:nvSpPr>
              <p:cNvPr id="12" name="Rectangle 11">
                <a:extLst>
                  <a:ext uri="{FF2B5EF4-FFF2-40B4-BE49-F238E27FC236}">
                    <a16:creationId xmlns:a16="http://schemas.microsoft.com/office/drawing/2014/main" id="{B9E93973-F991-AE6E-1B4B-597811D2DEA1}"/>
                  </a:ext>
                </a:extLst>
              </p:cNvPr>
              <p:cNvSpPr/>
              <p:nvPr/>
            </p:nvSpPr>
            <p:spPr>
              <a:xfrm>
                <a:off x="3513552" y="-3300204"/>
                <a:ext cx="569934" cy="13982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17565A6-4354-1325-D0E4-23860A61BB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92" t="34740" r="78493" b="43155"/>
              <a:stretch/>
            </p:blipFill>
            <p:spPr bwMode="auto">
              <a:xfrm>
                <a:off x="3363239" y="-4057047"/>
                <a:ext cx="789140" cy="155322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3AF5FA0A-F991-A500-B97F-5A737D7FD171}"/>
                </a:ext>
              </a:extLst>
            </p:cNvPr>
            <p:cNvSpPr/>
            <p:nvPr/>
          </p:nvSpPr>
          <p:spPr>
            <a:xfrm>
              <a:off x="914208" y="1412360"/>
              <a:ext cx="347664" cy="325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687F02AD-46D4-E201-DA3C-404608C3D5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973" t="35780" r="19615" b="37949"/>
          <a:stretch/>
        </p:blipFill>
        <p:spPr bwMode="auto">
          <a:xfrm>
            <a:off x="7159823" y="1225296"/>
            <a:ext cx="1800091" cy="198089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D441E921-C9EF-BCEF-3967-A13EA0A716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042" t="69057"/>
          <a:stretch/>
        </p:blipFill>
        <p:spPr bwMode="auto">
          <a:xfrm>
            <a:off x="7352249" y="3740776"/>
            <a:ext cx="3242266" cy="229019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B1380C06-B943-3402-3C03-299AA2972BC1}"/>
              </a:ext>
            </a:extLst>
          </p:cNvPr>
          <p:cNvSpPr/>
          <p:nvPr/>
        </p:nvSpPr>
        <p:spPr>
          <a:xfrm>
            <a:off x="2724912" y="3530130"/>
            <a:ext cx="2240280" cy="2056854"/>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D1EF89C-CB89-C044-4502-EA45AB985792}"/>
              </a:ext>
            </a:extLst>
          </p:cNvPr>
          <p:cNvSpPr txBox="1"/>
          <p:nvPr/>
        </p:nvSpPr>
        <p:spPr>
          <a:xfrm>
            <a:off x="2979654" y="4376490"/>
            <a:ext cx="1730796" cy="307777"/>
          </a:xfrm>
          <a:prstGeom prst="rect">
            <a:avLst/>
          </a:prstGeom>
          <a:solidFill>
            <a:schemeClr val="bg1"/>
          </a:solidFill>
        </p:spPr>
        <p:txBody>
          <a:bodyPr wrap="square" rtlCol="0">
            <a:spAutoFit/>
          </a:bodyPr>
          <a:lstStyle/>
          <a:p>
            <a:r>
              <a:rPr lang="en-US" sz="1400" dirty="0">
                <a:solidFill>
                  <a:schemeClr val="accent2"/>
                </a:solidFill>
              </a:rPr>
              <a:t>Longitudinal cohort</a:t>
            </a:r>
          </a:p>
        </p:txBody>
      </p:sp>
      <p:sp>
        <p:nvSpPr>
          <p:cNvPr id="21" name="Right Arrow 20">
            <a:extLst>
              <a:ext uri="{FF2B5EF4-FFF2-40B4-BE49-F238E27FC236}">
                <a16:creationId xmlns:a16="http://schemas.microsoft.com/office/drawing/2014/main" id="{0D6FF9BA-E48D-8A63-9680-0F2E2915BA65}"/>
              </a:ext>
            </a:extLst>
          </p:cNvPr>
          <p:cNvSpPr/>
          <p:nvPr/>
        </p:nvSpPr>
        <p:spPr>
          <a:xfrm>
            <a:off x="5667869" y="4565439"/>
            <a:ext cx="1033272" cy="327316"/>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a:extLst>
              <a:ext uri="{FF2B5EF4-FFF2-40B4-BE49-F238E27FC236}">
                <a16:creationId xmlns:a16="http://schemas.microsoft.com/office/drawing/2014/main" id="{835DD4B0-FA3C-8E95-5BF9-8E54558259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160" t="31302" b="38099"/>
          <a:stretch/>
        </p:blipFill>
        <p:spPr bwMode="auto">
          <a:xfrm>
            <a:off x="9889203" y="1039051"/>
            <a:ext cx="1432838" cy="216713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E2F25F1B-CC26-75E8-3335-0C8D80D21CCD}"/>
              </a:ext>
            </a:extLst>
          </p:cNvPr>
          <p:cNvSpPr/>
          <p:nvPr/>
        </p:nvSpPr>
        <p:spPr>
          <a:xfrm>
            <a:off x="4867384" y="1499616"/>
            <a:ext cx="84682" cy="1971524"/>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9E56BE-BC97-A6AD-4C97-E9669E242E0B}"/>
              </a:ext>
            </a:extLst>
          </p:cNvPr>
          <p:cNvSpPr txBox="1"/>
          <p:nvPr/>
        </p:nvSpPr>
        <p:spPr>
          <a:xfrm>
            <a:off x="2834659" y="2281142"/>
            <a:ext cx="1988315" cy="307777"/>
          </a:xfrm>
          <a:prstGeom prst="rect">
            <a:avLst/>
          </a:prstGeom>
          <a:solidFill>
            <a:schemeClr val="bg1"/>
          </a:solidFill>
        </p:spPr>
        <p:txBody>
          <a:bodyPr wrap="square" rtlCol="0">
            <a:spAutoFit/>
          </a:bodyPr>
          <a:lstStyle/>
          <a:p>
            <a:r>
              <a:rPr lang="en-US" sz="1400" dirty="0">
                <a:solidFill>
                  <a:schemeClr val="accent2"/>
                </a:solidFill>
              </a:rPr>
              <a:t>Cross-sectional survey</a:t>
            </a:r>
          </a:p>
        </p:txBody>
      </p:sp>
      <p:sp>
        <p:nvSpPr>
          <p:cNvPr id="25" name="Right Arrow 24">
            <a:extLst>
              <a:ext uri="{FF2B5EF4-FFF2-40B4-BE49-F238E27FC236}">
                <a16:creationId xmlns:a16="http://schemas.microsoft.com/office/drawing/2014/main" id="{2E0B1592-55F0-C467-D3EB-22C0FB1F3A1D}"/>
              </a:ext>
            </a:extLst>
          </p:cNvPr>
          <p:cNvSpPr/>
          <p:nvPr/>
        </p:nvSpPr>
        <p:spPr>
          <a:xfrm>
            <a:off x="5659700" y="2220123"/>
            <a:ext cx="1033272" cy="327316"/>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B8ABD52-1227-6374-C526-3006138F274D}"/>
              </a:ext>
            </a:extLst>
          </p:cNvPr>
          <p:cNvSpPr/>
          <p:nvPr/>
        </p:nvSpPr>
        <p:spPr>
          <a:xfrm>
            <a:off x="8284464" y="1901952"/>
            <a:ext cx="675450" cy="3791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0D2669F9-13D6-DC22-66F3-A4CDD3848E29}"/>
              </a:ext>
            </a:extLst>
          </p:cNvPr>
          <p:cNvSpPr/>
          <p:nvPr/>
        </p:nvSpPr>
        <p:spPr>
          <a:xfrm>
            <a:off x="9081436" y="2241047"/>
            <a:ext cx="551810" cy="327316"/>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0A6F62C-F71A-F203-A1E6-6B65EC881844}"/>
              </a:ext>
            </a:extLst>
          </p:cNvPr>
          <p:cNvSpPr txBox="1"/>
          <p:nvPr/>
        </p:nvSpPr>
        <p:spPr>
          <a:xfrm>
            <a:off x="8934459" y="1912346"/>
            <a:ext cx="826765" cy="307777"/>
          </a:xfrm>
          <a:prstGeom prst="rect">
            <a:avLst/>
          </a:prstGeom>
          <a:solidFill>
            <a:schemeClr val="bg1"/>
          </a:solidFill>
        </p:spPr>
        <p:txBody>
          <a:bodyPr wrap="square" rtlCol="0">
            <a:spAutoFit/>
          </a:bodyPr>
          <a:lstStyle/>
          <a:p>
            <a:pPr algn="ctr"/>
            <a:r>
              <a:rPr lang="en-US" sz="1400" dirty="0">
                <a:solidFill>
                  <a:schemeClr val="accent2"/>
                </a:solidFill>
              </a:rPr>
              <a:t>Binarize</a:t>
            </a:r>
          </a:p>
        </p:txBody>
      </p:sp>
      <p:grpSp>
        <p:nvGrpSpPr>
          <p:cNvPr id="41" name="Group 40">
            <a:extLst>
              <a:ext uri="{FF2B5EF4-FFF2-40B4-BE49-F238E27FC236}">
                <a16:creationId xmlns:a16="http://schemas.microsoft.com/office/drawing/2014/main" id="{95DE9F95-EA3B-7A2F-074C-64FE09707677}"/>
              </a:ext>
            </a:extLst>
          </p:cNvPr>
          <p:cNvGrpSpPr/>
          <p:nvPr/>
        </p:nvGrpSpPr>
        <p:grpSpPr>
          <a:xfrm>
            <a:off x="147357" y="1394608"/>
            <a:ext cx="1506720" cy="869543"/>
            <a:chOff x="424543" y="1611964"/>
            <a:chExt cx="5930537" cy="3422572"/>
          </a:xfrm>
        </p:grpSpPr>
        <p:pic>
          <p:nvPicPr>
            <p:cNvPr id="42" name="Picture 41">
              <a:extLst>
                <a:ext uri="{FF2B5EF4-FFF2-40B4-BE49-F238E27FC236}">
                  <a16:creationId xmlns:a16="http://schemas.microsoft.com/office/drawing/2014/main" id="{C1CA42DD-E0D2-E351-57CE-1FC3F60A926F}"/>
                </a:ext>
              </a:extLst>
            </p:cNvPr>
            <p:cNvPicPr>
              <a:picLocks noChangeAspect="1"/>
            </p:cNvPicPr>
            <p:nvPr/>
          </p:nvPicPr>
          <p:blipFill rotWithShape="1">
            <a:blip r:embed="rId5">
              <a:extLst>
                <a:ext uri="{28A0092B-C50C-407E-A947-70E740481C1C}">
                  <a14:useLocalDpi xmlns:a14="http://schemas.microsoft.com/office/drawing/2010/main" val="0"/>
                </a:ext>
              </a:extLst>
            </a:blip>
            <a:srcRect l="3241" t="1455" r="44648" b="67973"/>
            <a:stretch/>
          </p:blipFill>
          <p:spPr>
            <a:xfrm>
              <a:off x="470264" y="1611964"/>
              <a:ext cx="5884816" cy="3422572"/>
            </a:xfrm>
            <a:prstGeom prst="rect">
              <a:avLst/>
            </a:prstGeom>
          </p:spPr>
        </p:pic>
        <p:sp>
          <p:nvSpPr>
            <p:cNvPr id="43" name="Rectangle 42">
              <a:extLst>
                <a:ext uri="{FF2B5EF4-FFF2-40B4-BE49-F238E27FC236}">
                  <a16:creationId xmlns:a16="http://schemas.microsoft.com/office/drawing/2014/main" id="{05620D26-D21D-0DCC-12A4-C9B214114CBF}"/>
                </a:ext>
              </a:extLst>
            </p:cNvPr>
            <p:cNvSpPr/>
            <p:nvPr/>
          </p:nvSpPr>
          <p:spPr>
            <a:xfrm>
              <a:off x="424543" y="1704703"/>
              <a:ext cx="163286" cy="2612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90264B21-E91D-C16F-BC25-4A492F7ECBDC}"/>
              </a:ext>
            </a:extLst>
          </p:cNvPr>
          <p:cNvGrpSpPr/>
          <p:nvPr/>
        </p:nvGrpSpPr>
        <p:grpSpPr>
          <a:xfrm>
            <a:off x="255037" y="2187166"/>
            <a:ext cx="1251452" cy="869543"/>
            <a:chOff x="6795951" y="1611964"/>
            <a:chExt cx="4925785" cy="3422572"/>
          </a:xfrm>
        </p:grpSpPr>
        <p:pic>
          <p:nvPicPr>
            <p:cNvPr id="45" name="Picture 44">
              <a:extLst>
                <a:ext uri="{FF2B5EF4-FFF2-40B4-BE49-F238E27FC236}">
                  <a16:creationId xmlns:a16="http://schemas.microsoft.com/office/drawing/2014/main" id="{55213A2A-A8CE-0593-FB5F-F34BD64179DF}"/>
                </a:ext>
              </a:extLst>
            </p:cNvPr>
            <p:cNvPicPr>
              <a:picLocks noChangeAspect="1"/>
            </p:cNvPicPr>
            <p:nvPr/>
          </p:nvPicPr>
          <p:blipFill rotWithShape="1">
            <a:blip r:embed="rId5">
              <a:extLst>
                <a:ext uri="{28A0092B-C50C-407E-A947-70E740481C1C}">
                  <a14:useLocalDpi xmlns:a14="http://schemas.microsoft.com/office/drawing/2010/main" val="0"/>
                </a:ext>
              </a:extLst>
            </a:blip>
            <a:srcRect l="57104" t="1455" b="67973"/>
            <a:stretch/>
          </p:blipFill>
          <p:spPr>
            <a:xfrm>
              <a:off x="6877594" y="1611964"/>
              <a:ext cx="4844142" cy="3422572"/>
            </a:xfrm>
            <a:prstGeom prst="rect">
              <a:avLst/>
            </a:prstGeom>
          </p:spPr>
        </p:pic>
        <p:sp>
          <p:nvSpPr>
            <p:cNvPr id="46" name="Rectangle 45">
              <a:extLst>
                <a:ext uri="{FF2B5EF4-FFF2-40B4-BE49-F238E27FC236}">
                  <a16:creationId xmlns:a16="http://schemas.microsoft.com/office/drawing/2014/main" id="{16C1BE82-0ED4-8F33-91FC-BC1DD281A7F4}"/>
                </a:ext>
              </a:extLst>
            </p:cNvPr>
            <p:cNvSpPr/>
            <p:nvPr/>
          </p:nvSpPr>
          <p:spPr>
            <a:xfrm>
              <a:off x="6795951" y="1704703"/>
              <a:ext cx="163286" cy="2612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38032041-5030-ECC2-B05D-601D67B86E78}"/>
              </a:ext>
            </a:extLst>
          </p:cNvPr>
          <p:cNvSpPr txBox="1"/>
          <p:nvPr/>
        </p:nvSpPr>
        <p:spPr>
          <a:xfrm>
            <a:off x="-891263" y="6526203"/>
            <a:ext cx="4613031" cy="261610"/>
          </a:xfrm>
          <a:prstGeom prst="rect">
            <a:avLst/>
          </a:prstGeom>
          <a:noFill/>
        </p:spPr>
        <p:txBody>
          <a:bodyPr wrap="square" rtlCol="0">
            <a:spAutoFit/>
          </a:bodyPr>
          <a:lstStyle/>
          <a:p>
            <a:pPr algn="r"/>
            <a:r>
              <a:rPr lang="en-GB" sz="1100" b="0" i="1" dirty="0">
                <a:solidFill>
                  <a:srgbClr val="333333"/>
                </a:solidFill>
                <a:effectLst/>
              </a:rPr>
              <a:t>Hay, J., Routledge, I., &amp; Takahashi, S. 2023. </a:t>
            </a:r>
            <a:r>
              <a:rPr lang="en-GB" sz="1100" b="0" i="1" dirty="0" err="1">
                <a:solidFill>
                  <a:srgbClr val="333333"/>
                </a:solidFill>
                <a:effectLst/>
              </a:rPr>
              <a:t>osf.io</a:t>
            </a:r>
            <a:r>
              <a:rPr lang="en-GB" sz="1100" b="0" i="1" dirty="0">
                <a:solidFill>
                  <a:srgbClr val="333333"/>
                </a:solidFill>
                <a:effectLst/>
              </a:rPr>
              <a:t>/</a:t>
            </a:r>
            <a:r>
              <a:rPr lang="en-GB" sz="1100" b="0" i="1" dirty="0" err="1">
                <a:solidFill>
                  <a:srgbClr val="333333"/>
                </a:solidFill>
                <a:effectLst/>
              </a:rPr>
              <a:t>kqdsn</a:t>
            </a:r>
            <a:endParaRPr lang="en-US" sz="1100" i="1"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FB42024-FF74-0D95-DA62-9D2CB95F8F2E}"/>
                  </a:ext>
                </a:extLst>
              </p:cNvPr>
              <p:cNvSpPr txBox="1"/>
              <p:nvPr/>
            </p:nvSpPr>
            <p:spPr>
              <a:xfrm>
                <a:off x="6806646" y="3221198"/>
                <a:ext cx="2506443" cy="505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r>
                            <a:rPr lang="en-US" sz="1200" b="0" i="1" smtClean="0">
                              <a:latin typeface="Cambria Math" panose="02040503050406030204" pitchFamily="18" charset="0"/>
                            </a:rPr>
                            <m:t>𝑥</m:t>
                          </m:r>
                        </m:e>
                      </m:d>
                      <m:r>
                        <a:rPr lang="en-US" sz="1200" b="0" i="1" smtClean="0">
                          <a:latin typeface="Cambria Math" panose="02040503050406030204" pitchFamily="18" charset="0"/>
                        </a:rPr>
                        <m:t>= </m:t>
                      </m:r>
                      <m:nary>
                        <m:naryPr>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0</m:t>
                          </m:r>
                        </m:sub>
                        <m:sup>
                          <m:r>
                            <a:rPr lang="en-US" sz="1200" b="0" i="1" smtClean="0">
                              <a:latin typeface="Cambria Math" panose="02040503050406030204" pitchFamily="18" charset="0"/>
                            </a:rPr>
                            <m:t>𝑡</m:t>
                          </m:r>
                        </m:sup>
                        <m:e>
                          <m:r>
                            <a:rPr lang="en-US" sz="1200" b="0" i="1" smtClean="0">
                              <a:latin typeface="Cambria Math" panose="02040503050406030204" pitchFamily="18" charset="0"/>
                            </a:rPr>
                            <m:t>𝑓</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𝑢</m:t>
                              </m:r>
                            </m:e>
                          </m:d>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𝑔</m:t>
                              </m:r>
                            </m:e>
                            <m:sup>
                              <m:r>
                                <a:rPr lang="en-US" sz="1200" b="0" i="1" smtClean="0">
                                  <a:latin typeface="Cambria Math" panose="02040503050406030204" pitchFamily="18" charset="0"/>
                                </a:rPr>
                                <m:t>′</m:t>
                              </m:r>
                            </m:sup>
                          </m:sSup>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e>
                            <m:e>
                              <m:r>
                                <a:rPr lang="en-US" sz="1200" b="0" i="1" smtClean="0">
                                  <a:latin typeface="Cambria Math" panose="02040503050406030204" pitchFamily="18" charset="0"/>
                                </a:rPr>
                                <m:t>𝑡</m:t>
                              </m:r>
                              <m:r>
                                <a:rPr lang="en-US" sz="1200" b="0" i="1" smtClean="0">
                                  <a:latin typeface="Cambria Math" panose="02040503050406030204" pitchFamily="18" charset="0"/>
                                </a:rPr>
                                <m:t>−</m:t>
                              </m:r>
                              <m:r>
                                <a:rPr lang="en-US" sz="1200" b="0" i="1" smtClean="0">
                                  <a:latin typeface="Cambria Math" panose="02040503050406030204" pitchFamily="18" charset="0"/>
                                </a:rPr>
                                <m:t>𝑢</m:t>
                              </m:r>
                            </m:e>
                          </m:d>
                          <m:r>
                            <a:rPr lang="en-US" sz="1200" b="0" i="1" smtClean="0">
                              <a:latin typeface="Cambria Math" panose="02040503050406030204" pitchFamily="18" charset="0"/>
                            </a:rPr>
                            <m:t>𝑑𝑢</m:t>
                          </m:r>
                        </m:e>
                      </m:nary>
                    </m:oMath>
                  </m:oMathPara>
                </a14:m>
                <a:endParaRPr lang="en-US" sz="1200" dirty="0"/>
              </a:p>
            </p:txBody>
          </p:sp>
        </mc:Choice>
        <mc:Fallback xmlns="">
          <p:sp>
            <p:nvSpPr>
              <p:cNvPr id="2" name="TextBox 1">
                <a:extLst>
                  <a:ext uri="{FF2B5EF4-FFF2-40B4-BE49-F238E27FC236}">
                    <a16:creationId xmlns:a16="http://schemas.microsoft.com/office/drawing/2014/main" id="{CFB42024-FF74-0D95-DA62-9D2CB95F8F2E}"/>
                  </a:ext>
                </a:extLst>
              </p:cNvPr>
              <p:cNvSpPr txBox="1">
                <a:spLocks noRot="1" noChangeAspect="1" noMove="1" noResize="1" noEditPoints="1" noAdjustHandles="1" noChangeArrowheads="1" noChangeShapeType="1" noTextEdit="1"/>
              </p:cNvSpPr>
              <p:nvPr/>
            </p:nvSpPr>
            <p:spPr>
              <a:xfrm>
                <a:off x="6806646" y="3221198"/>
                <a:ext cx="2506443" cy="505331"/>
              </a:xfrm>
              <a:prstGeom prst="rect">
                <a:avLst/>
              </a:prstGeom>
              <a:blipFill>
                <a:blip r:embed="rId6"/>
                <a:stretch>
                  <a:fillRect t="-139024" b="-20975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92C4078-2C19-6D5D-F77D-EE2ED29EE527}"/>
              </a:ext>
            </a:extLst>
          </p:cNvPr>
          <p:cNvSpPr txBox="1"/>
          <p:nvPr/>
        </p:nvSpPr>
        <p:spPr>
          <a:xfrm>
            <a:off x="9588483" y="3753365"/>
            <a:ext cx="2302797" cy="523220"/>
          </a:xfrm>
          <a:prstGeom prst="rect">
            <a:avLst/>
          </a:prstGeom>
          <a:noFill/>
        </p:spPr>
        <p:txBody>
          <a:bodyPr wrap="square" rtlCol="0">
            <a:spAutoFit/>
          </a:bodyPr>
          <a:lstStyle/>
          <a:p>
            <a:pPr algn="ctr"/>
            <a:r>
              <a:rPr lang="en-US" sz="1400" dirty="0" err="1">
                <a:solidFill>
                  <a:schemeClr val="accent2"/>
                </a:solidFill>
              </a:rPr>
              <a:t>Serocatalytic</a:t>
            </a:r>
            <a:r>
              <a:rPr lang="en-US" sz="1400" dirty="0">
                <a:solidFill>
                  <a:schemeClr val="accent2"/>
                </a:solidFill>
              </a:rPr>
              <a:t> model is a special case</a:t>
            </a:r>
          </a:p>
        </p:txBody>
      </p:sp>
      <p:sp>
        <p:nvSpPr>
          <p:cNvPr id="7" name="Rectangle 6">
            <a:extLst>
              <a:ext uri="{FF2B5EF4-FFF2-40B4-BE49-F238E27FC236}">
                <a16:creationId xmlns:a16="http://schemas.microsoft.com/office/drawing/2014/main" id="{786C127D-AD50-6ED6-CE73-758BA33D0FDB}"/>
              </a:ext>
            </a:extLst>
          </p:cNvPr>
          <p:cNvSpPr/>
          <p:nvPr/>
        </p:nvSpPr>
        <p:spPr>
          <a:xfrm>
            <a:off x="9588483" y="3221198"/>
            <a:ext cx="2237597" cy="500467"/>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922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animBg="1"/>
      <p:bldP spid="20" grpId="0" animBg="1"/>
      <p:bldP spid="21" grpId="0" animBg="1"/>
      <p:bldP spid="23" grpId="0" animBg="1"/>
      <p:bldP spid="24" grpId="0" animBg="1"/>
      <p:bldP spid="25" grpId="0" animBg="1"/>
      <p:bldP spid="27" grpId="0" animBg="1"/>
      <p:bldP spid="28" grpId="0" animBg="1"/>
      <p:bldP spid="2" grpId="0"/>
      <p:bldP spid="5" grpId="0"/>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A906381A-4765-75BB-6018-C14B16A49ADD}"/>
              </a:ext>
            </a:extLst>
          </p:cNvPr>
          <p:cNvGrpSpPr/>
          <p:nvPr/>
        </p:nvGrpSpPr>
        <p:grpSpPr>
          <a:xfrm>
            <a:off x="1311198" y="1696098"/>
            <a:ext cx="9747188" cy="3465803"/>
            <a:chOff x="2301226" y="1848717"/>
            <a:chExt cx="8356169" cy="2971199"/>
          </a:xfrm>
        </p:grpSpPr>
        <p:grpSp>
          <p:nvGrpSpPr>
            <p:cNvPr id="36" name="Group 35">
              <a:extLst>
                <a:ext uri="{FF2B5EF4-FFF2-40B4-BE49-F238E27FC236}">
                  <a16:creationId xmlns:a16="http://schemas.microsoft.com/office/drawing/2014/main" id="{A8321869-1BBF-E331-1122-0A79924FB590}"/>
                </a:ext>
              </a:extLst>
            </p:cNvPr>
            <p:cNvGrpSpPr/>
            <p:nvPr/>
          </p:nvGrpSpPr>
          <p:grpSpPr>
            <a:xfrm>
              <a:off x="2301226" y="1848717"/>
              <a:ext cx="1935892" cy="1061407"/>
              <a:chOff x="749643" y="1519085"/>
              <a:chExt cx="1935892" cy="1061407"/>
            </a:xfrm>
          </p:grpSpPr>
          <p:sp>
            <p:nvSpPr>
              <p:cNvPr id="23" name="Rectangle 22">
                <a:extLst>
                  <a:ext uri="{FF2B5EF4-FFF2-40B4-BE49-F238E27FC236}">
                    <a16:creationId xmlns:a16="http://schemas.microsoft.com/office/drawing/2014/main" id="{271DB3E5-362D-C247-7E4E-893B4CF44E9E}"/>
                  </a:ext>
                </a:extLst>
              </p:cNvPr>
              <p:cNvSpPr/>
              <p:nvPr/>
            </p:nvSpPr>
            <p:spPr>
              <a:xfrm>
                <a:off x="749643" y="1519085"/>
                <a:ext cx="1935892" cy="106140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7D85F4-C292-7519-C60F-C65214FC4D6A}"/>
                  </a:ext>
                </a:extLst>
              </p:cNvPr>
              <p:cNvSpPr txBox="1"/>
              <p:nvPr/>
            </p:nvSpPr>
            <p:spPr>
              <a:xfrm>
                <a:off x="852616" y="1843814"/>
                <a:ext cx="1692000" cy="276999"/>
              </a:xfrm>
              <a:prstGeom prst="rect">
                <a:avLst/>
              </a:prstGeom>
              <a:solidFill>
                <a:schemeClr val="bg2"/>
              </a:solidFill>
              <a:ln w="12700">
                <a:solidFill>
                  <a:schemeClr val="tx1"/>
                </a:solidFill>
                <a:prstDash val="dash"/>
              </a:ln>
            </p:spPr>
            <p:txBody>
              <a:bodyPr wrap="square" rtlCol="0" anchor="ctr" anchorCtr="0">
                <a:spAutoFit/>
              </a:bodyPr>
              <a:lstStyle/>
              <a:p>
                <a:pPr algn="ctr"/>
                <a:r>
                  <a:rPr lang="en-US" sz="1200" dirty="0">
                    <a:latin typeface="Arial" panose="020B0604020202020204" pitchFamily="34" charset="0"/>
                    <a:cs typeface="Arial" panose="020B0604020202020204" pitchFamily="34" charset="0"/>
                  </a:rPr>
                  <a:t>a) Serological data</a:t>
                </a:r>
              </a:p>
            </p:txBody>
          </p:sp>
          <p:sp>
            <p:nvSpPr>
              <p:cNvPr id="16" name="TextBox 15">
                <a:extLst>
                  <a:ext uri="{FF2B5EF4-FFF2-40B4-BE49-F238E27FC236}">
                    <a16:creationId xmlns:a16="http://schemas.microsoft.com/office/drawing/2014/main" id="{8224CC62-E213-52FE-92D7-6C485A3BF0B9}"/>
                  </a:ext>
                </a:extLst>
              </p:cNvPr>
              <p:cNvSpPr txBox="1"/>
              <p:nvPr/>
            </p:nvSpPr>
            <p:spPr>
              <a:xfrm>
                <a:off x="852616" y="2214163"/>
                <a:ext cx="1692000" cy="276999"/>
              </a:xfrm>
              <a:prstGeom prst="rect">
                <a:avLst/>
              </a:prstGeom>
              <a:solidFill>
                <a:schemeClr val="bg2"/>
              </a:solidFill>
              <a:ln w="12700">
                <a:solidFill>
                  <a:schemeClr val="tx1"/>
                </a:solidFill>
                <a:prstDash val="dash"/>
              </a:ln>
            </p:spPr>
            <p:txBody>
              <a:bodyPr wrap="square" rtlCol="0" anchor="ctr" anchorCtr="0">
                <a:spAutoFit/>
              </a:bodyPr>
              <a:lstStyle/>
              <a:p>
                <a:pPr algn="ctr"/>
                <a:r>
                  <a:rPr lang="en-US" sz="1200" dirty="0">
                    <a:latin typeface="Arial" panose="020B0604020202020204" pitchFamily="34" charset="0"/>
                    <a:cs typeface="Arial" panose="020B0604020202020204" pitchFamily="34" charset="0"/>
                  </a:rPr>
                  <a:t>b) Covariates</a:t>
                </a:r>
              </a:p>
            </p:txBody>
          </p:sp>
          <p:sp>
            <p:nvSpPr>
              <p:cNvPr id="30" name="TextBox 29">
                <a:extLst>
                  <a:ext uri="{FF2B5EF4-FFF2-40B4-BE49-F238E27FC236}">
                    <a16:creationId xmlns:a16="http://schemas.microsoft.com/office/drawing/2014/main" id="{5DF48926-6EA8-8648-A293-E7EC240FC9EC}"/>
                  </a:ext>
                </a:extLst>
              </p:cNvPr>
              <p:cNvSpPr txBox="1"/>
              <p:nvPr/>
            </p:nvSpPr>
            <p:spPr>
              <a:xfrm>
                <a:off x="749643" y="1519085"/>
                <a:ext cx="1692000" cy="276999"/>
              </a:xfrm>
              <a:prstGeom prst="rect">
                <a:avLst/>
              </a:prstGeom>
              <a:noFill/>
              <a:ln w="12700">
                <a:noFill/>
                <a:prstDash val="dash"/>
              </a:ln>
            </p:spPr>
            <p:txBody>
              <a:bodyPr wrap="square" rtlCol="0" anchor="ctr" anchorCtr="0">
                <a:spAutoFit/>
              </a:bodyPr>
              <a:lstStyle/>
              <a:p>
                <a:r>
                  <a:rPr lang="en-US" sz="1200" b="1" dirty="0">
                    <a:latin typeface="Arial" panose="020B0604020202020204" pitchFamily="34" charset="0"/>
                    <a:cs typeface="Arial" panose="020B0604020202020204" pitchFamily="34" charset="0"/>
                  </a:rPr>
                  <a:t>1. Input data</a:t>
                </a:r>
              </a:p>
            </p:txBody>
          </p:sp>
        </p:grpSp>
        <p:grpSp>
          <p:nvGrpSpPr>
            <p:cNvPr id="37" name="Group 36">
              <a:extLst>
                <a:ext uri="{FF2B5EF4-FFF2-40B4-BE49-F238E27FC236}">
                  <a16:creationId xmlns:a16="http://schemas.microsoft.com/office/drawing/2014/main" id="{A038F0BB-271A-6CC1-94C4-D1052A9ACB4B}"/>
                </a:ext>
              </a:extLst>
            </p:cNvPr>
            <p:cNvGrpSpPr/>
            <p:nvPr/>
          </p:nvGrpSpPr>
          <p:grpSpPr>
            <a:xfrm>
              <a:off x="2301226" y="3109415"/>
              <a:ext cx="1935892" cy="1710501"/>
              <a:chOff x="749643" y="3501626"/>
              <a:chExt cx="1935892" cy="1710501"/>
            </a:xfrm>
          </p:grpSpPr>
          <p:sp>
            <p:nvSpPr>
              <p:cNvPr id="8" name="TextBox 7">
                <a:extLst>
                  <a:ext uri="{FF2B5EF4-FFF2-40B4-BE49-F238E27FC236}">
                    <a16:creationId xmlns:a16="http://schemas.microsoft.com/office/drawing/2014/main" id="{1485D358-17C1-223C-4DAE-C1851EC0ACFF}"/>
                  </a:ext>
                </a:extLst>
              </p:cNvPr>
              <p:cNvSpPr txBox="1"/>
              <p:nvPr/>
            </p:nvSpPr>
            <p:spPr>
              <a:xfrm>
                <a:off x="852616" y="3796853"/>
                <a:ext cx="1692000" cy="461665"/>
              </a:xfrm>
              <a:prstGeom prst="rect">
                <a:avLst/>
              </a:prstGeom>
              <a:solidFill>
                <a:schemeClr val="accent4">
                  <a:lumMod val="20000"/>
                  <a:lumOff val="80000"/>
                </a:schemeClr>
              </a:solidFill>
              <a:ln w="12700">
                <a:solidFill>
                  <a:schemeClr val="accent4"/>
                </a:solidFill>
                <a:prstDash val="dash"/>
              </a:ln>
            </p:spPr>
            <p:txBody>
              <a:bodyPr wrap="square" rtlCol="0" anchor="ctr" anchorCtr="0">
                <a:spAutoFit/>
              </a:bodyPr>
              <a:lstStyle/>
              <a:p>
                <a:pPr algn="ctr"/>
                <a:r>
                  <a:rPr lang="en-US" sz="1200" dirty="0">
                    <a:latin typeface="Arial" panose="020B0604020202020204" pitchFamily="34" charset="0"/>
                    <a:cs typeface="Arial" panose="020B0604020202020204" pitchFamily="34" charset="0"/>
                  </a:rPr>
                  <a:t>a) Infection history model and prior</a:t>
                </a:r>
              </a:p>
            </p:txBody>
          </p:sp>
          <p:sp>
            <p:nvSpPr>
              <p:cNvPr id="9" name="TextBox 8">
                <a:extLst>
                  <a:ext uri="{FF2B5EF4-FFF2-40B4-BE49-F238E27FC236}">
                    <a16:creationId xmlns:a16="http://schemas.microsoft.com/office/drawing/2014/main" id="{24D4A803-7B5A-22FE-1CC7-8218F41AB8D8}"/>
                  </a:ext>
                </a:extLst>
              </p:cNvPr>
              <p:cNvSpPr txBox="1"/>
              <p:nvPr/>
            </p:nvSpPr>
            <p:spPr>
              <a:xfrm>
                <a:off x="852616" y="4324084"/>
                <a:ext cx="1692000" cy="461665"/>
              </a:xfrm>
              <a:prstGeom prst="rect">
                <a:avLst/>
              </a:prstGeom>
              <a:solidFill>
                <a:schemeClr val="accent6">
                  <a:lumMod val="20000"/>
                  <a:lumOff val="80000"/>
                </a:schemeClr>
              </a:solidFill>
              <a:ln w="12700">
                <a:solidFill>
                  <a:schemeClr val="accent6"/>
                </a:solidFill>
                <a:prstDash val="dash"/>
              </a:ln>
            </p:spPr>
            <p:txBody>
              <a:bodyPr wrap="square" rtlCol="0" anchor="ctr" anchorCtr="0">
                <a:spAutoFit/>
              </a:bodyPr>
              <a:lstStyle/>
              <a:p>
                <a:pPr algn="ctr"/>
                <a:r>
                  <a:rPr lang="en-US" sz="1200" dirty="0">
                    <a:latin typeface="Arial" panose="020B0604020202020204" pitchFamily="34" charset="0"/>
                    <a:cs typeface="Arial" panose="020B0604020202020204" pitchFamily="34" charset="0"/>
                  </a:rPr>
                  <a:t>b) Antibody kinetics model priors</a:t>
                </a:r>
              </a:p>
            </p:txBody>
          </p:sp>
          <p:sp>
            <p:nvSpPr>
              <p:cNvPr id="10" name="TextBox 9">
                <a:extLst>
                  <a:ext uri="{FF2B5EF4-FFF2-40B4-BE49-F238E27FC236}">
                    <a16:creationId xmlns:a16="http://schemas.microsoft.com/office/drawing/2014/main" id="{68C869D4-E7B2-90BD-86ED-84527283D838}"/>
                  </a:ext>
                </a:extLst>
              </p:cNvPr>
              <p:cNvSpPr txBox="1"/>
              <p:nvPr/>
            </p:nvSpPr>
            <p:spPr>
              <a:xfrm>
                <a:off x="852616" y="4847936"/>
                <a:ext cx="1692000" cy="276999"/>
              </a:xfrm>
              <a:prstGeom prst="rect">
                <a:avLst/>
              </a:prstGeom>
              <a:solidFill>
                <a:schemeClr val="accent5">
                  <a:lumMod val="20000"/>
                  <a:lumOff val="80000"/>
                </a:schemeClr>
              </a:solidFill>
              <a:ln w="12700">
                <a:solidFill>
                  <a:schemeClr val="accent5"/>
                </a:solidFill>
                <a:prstDash val="dash"/>
              </a:ln>
            </p:spPr>
            <p:txBody>
              <a:bodyPr wrap="square" rtlCol="0" anchor="ctr" anchorCtr="0">
                <a:spAutoFit/>
              </a:bodyPr>
              <a:lstStyle/>
              <a:p>
                <a:pPr algn="ctr"/>
                <a:r>
                  <a:rPr lang="en-US" sz="1200" dirty="0">
                    <a:latin typeface="Arial" panose="020B0604020202020204" pitchFamily="34" charset="0"/>
                    <a:cs typeface="Arial" panose="020B0604020202020204" pitchFamily="34" charset="0"/>
                  </a:rPr>
                  <a:t>c) Observation model</a:t>
                </a:r>
              </a:p>
            </p:txBody>
          </p:sp>
          <p:sp>
            <p:nvSpPr>
              <p:cNvPr id="24" name="Rectangle 23">
                <a:extLst>
                  <a:ext uri="{FF2B5EF4-FFF2-40B4-BE49-F238E27FC236}">
                    <a16:creationId xmlns:a16="http://schemas.microsoft.com/office/drawing/2014/main" id="{DCBB962D-9CA0-2CE3-88D4-29FC11DEAA75}"/>
                  </a:ext>
                </a:extLst>
              </p:cNvPr>
              <p:cNvSpPr/>
              <p:nvPr/>
            </p:nvSpPr>
            <p:spPr>
              <a:xfrm>
                <a:off x="749643" y="3501979"/>
                <a:ext cx="1935892" cy="171014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F7E3829-3F3D-0A00-6BE5-BE9C380ED3A0}"/>
                  </a:ext>
                </a:extLst>
              </p:cNvPr>
              <p:cNvSpPr txBox="1"/>
              <p:nvPr/>
            </p:nvSpPr>
            <p:spPr>
              <a:xfrm>
                <a:off x="749643" y="3501626"/>
                <a:ext cx="1692000" cy="276999"/>
              </a:xfrm>
              <a:prstGeom prst="rect">
                <a:avLst/>
              </a:prstGeom>
              <a:noFill/>
              <a:ln w="12700">
                <a:noFill/>
                <a:prstDash val="dash"/>
              </a:ln>
            </p:spPr>
            <p:txBody>
              <a:bodyPr wrap="square" rtlCol="0" anchor="ctr" anchorCtr="0">
                <a:spAutoFit/>
              </a:bodyPr>
              <a:lstStyle/>
              <a:p>
                <a:r>
                  <a:rPr lang="en-US" sz="1200" b="1" dirty="0">
                    <a:latin typeface="Arial" panose="020B0604020202020204" pitchFamily="34" charset="0"/>
                    <a:cs typeface="Arial" panose="020B0604020202020204" pitchFamily="34" charset="0"/>
                  </a:rPr>
                  <a:t>2. Model decisions</a:t>
                </a:r>
              </a:p>
            </p:txBody>
          </p:sp>
        </p:grpSp>
        <p:grpSp>
          <p:nvGrpSpPr>
            <p:cNvPr id="39" name="Group 38">
              <a:extLst>
                <a:ext uri="{FF2B5EF4-FFF2-40B4-BE49-F238E27FC236}">
                  <a16:creationId xmlns:a16="http://schemas.microsoft.com/office/drawing/2014/main" id="{452BEBCD-98E4-E23C-3A9F-8DD15158091A}"/>
                </a:ext>
              </a:extLst>
            </p:cNvPr>
            <p:cNvGrpSpPr/>
            <p:nvPr/>
          </p:nvGrpSpPr>
          <p:grpSpPr>
            <a:xfrm>
              <a:off x="6310314" y="2285362"/>
              <a:ext cx="1947000" cy="1645827"/>
              <a:chOff x="5364081" y="2120814"/>
              <a:chExt cx="1947000" cy="1645827"/>
            </a:xfrm>
          </p:grpSpPr>
          <p:sp>
            <p:nvSpPr>
              <p:cNvPr id="12" name="TextBox 11">
                <a:extLst>
                  <a:ext uri="{FF2B5EF4-FFF2-40B4-BE49-F238E27FC236}">
                    <a16:creationId xmlns:a16="http://schemas.microsoft.com/office/drawing/2014/main" id="{54CC141D-286D-D8B5-CDEE-3A544ED6E765}"/>
                  </a:ext>
                </a:extLst>
              </p:cNvPr>
              <p:cNvSpPr txBox="1"/>
              <p:nvPr/>
            </p:nvSpPr>
            <p:spPr>
              <a:xfrm>
                <a:off x="5497135" y="2435625"/>
                <a:ext cx="1692000" cy="276999"/>
              </a:xfrm>
              <a:prstGeom prst="rect">
                <a:avLst/>
              </a:prstGeom>
              <a:solidFill>
                <a:schemeClr val="accent4">
                  <a:lumMod val="20000"/>
                  <a:lumOff val="80000"/>
                </a:schemeClr>
              </a:solidFill>
              <a:ln w="12700">
                <a:solidFill>
                  <a:schemeClr val="accent4"/>
                </a:solidFill>
                <a:prstDash val="dash"/>
              </a:ln>
            </p:spPr>
            <p:txBody>
              <a:bodyPr wrap="square" rtlCol="0" anchor="ctr" anchorCtr="0">
                <a:spAutoFit/>
              </a:bodyPr>
              <a:lstStyle/>
              <a:p>
                <a:pPr algn="ctr"/>
                <a:r>
                  <a:rPr lang="en-US" sz="1200" dirty="0">
                    <a:latin typeface="Arial" panose="020B0604020202020204" pitchFamily="34" charset="0"/>
                    <a:cs typeface="Arial" panose="020B0604020202020204" pitchFamily="34" charset="0"/>
                  </a:rPr>
                  <a:t>a) Infection histories</a:t>
                </a:r>
              </a:p>
            </p:txBody>
          </p:sp>
          <p:sp>
            <p:nvSpPr>
              <p:cNvPr id="13" name="TextBox 12">
                <a:extLst>
                  <a:ext uri="{FF2B5EF4-FFF2-40B4-BE49-F238E27FC236}">
                    <a16:creationId xmlns:a16="http://schemas.microsoft.com/office/drawing/2014/main" id="{D02D748A-8849-BBE0-5E45-44D0747A2B6F}"/>
                  </a:ext>
                </a:extLst>
              </p:cNvPr>
              <p:cNvSpPr txBox="1"/>
              <p:nvPr/>
            </p:nvSpPr>
            <p:spPr>
              <a:xfrm>
                <a:off x="5497135" y="2821041"/>
                <a:ext cx="1692000" cy="461665"/>
              </a:xfrm>
              <a:prstGeom prst="rect">
                <a:avLst/>
              </a:prstGeom>
              <a:solidFill>
                <a:schemeClr val="accent6">
                  <a:lumMod val="20000"/>
                  <a:lumOff val="80000"/>
                </a:schemeClr>
              </a:solidFill>
              <a:ln w="12700">
                <a:solidFill>
                  <a:schemeClr val="accent6"/>
                </a:solidFill>
                <a:prstDash val="dash"/>
              </a:ln>
            </p:spPr>
            <p:txBody>
              <a:bodyPr wrap="square" rtlCol="0" anchor="ctr" anchorCtr="0">
                <a:spAutoFit/>
              </a:bodyPr>
              <a:lstStyle/>
              <a:p>
                <a:pPr algn="ctr"/>
                <a:r>
                  <a:rPr lang="en-US" sz="1200" dirty="0">
                    <a:latin typeface="Arial" panose="020B0604020202020204" pitchFamily="34" charset="0"/>
                    <a:cs typeface="Arial" panose="020B0604020202020204" pitchFamily="34" charset="0"/>
                  </a:rPr>
                  <a:t>b) Antibody kinetics parameters</a:t>
                </a:r>
              </a:p>
            </p:txBody>
          </p:sp>
          <p:sp>
            <p:nvSpPr>
              <p:cNvPr id="14" name="TextBox 13">
                <a:extLst>
                  <a:ext uri="{FF2B5EF4-FFF2-40B4-BE49-F238E27FC236}">
                    <a16:creationId xmlns:a16="http://schemas.microsoft.com/office/drawing/2014/main" id="{4161611A-36D8-9A3C-75E3-1F0459E01DB8}"/>
                  </a:ext>
                </a:extLst>
              </p:cNvPr>
              <p:cNvSpPr txBox="1"/>
              <p:nvPr/>
            </p:nvSpPr>
            <p:spPr>
              <a:xfrm>
                <a:off x="5497135" y="3357429"/>
                <a:ext cx="1692000" cy="276999"/>
              </a:xfrm>
              <a:prstGeom prst="rect">
                <a:avLst/>
              </a:prstGeom>
              <a:solidFill>
                <a:srgbClr val="FFF2CC"/>
              </a:solidFill>
              <a:ln w="12700">
                <a:solidFill>
                  <a:schemeClr val="accent4"/>
                </a:solidFill>
                <a:prstDash val="dash"/>
              </a:ln>
            </p:spPr>
            <p:txBody>
              <a:bodyPr wrap="square" rtlCol="0" anchor="ctr" anchorCtr="0">
                <a:spAutoFit/>
              </a:bodyPr>
              <a:lstStyle/>
              <a:p>
                <a:pPr algn="ctr"/>
                <a:r>
                  <a:rPr lang="en-US" sz="1200" dirty="0">
                    <a:latin typeface="Arial" panose="020B0604020202020204" pitchFamily="34" charset="0"/>
                    <a:cs typeface="Arial" panose="020B0604020202020204" pitchFamily="34" charset="0"/>
                  </a:rPr>
                  <a:t>c) Attack rates</a:t>
                </a:r>
              </a:p>
            </p:txBody>
          </p:sp>
          <p:sp>
            <p:nvSpPr>
              <p:cNvPr id="26" name="Rectangle 25">
                <a:extLst>
                  <a:ext uri="{FF2B5EF4-FFF2-40B4-BE49-F238E27FC236}">
                    <a16:creationId xmlns:a16="http://schemas.microsoft.com/office/drawing/2014/main" id="{F276DDAC-06B6-5411-6A41-28A98581A009}"/>
                  </a:ext>
                </a:extLst>
              </p:cNvPr>
              <p:cNvSpPr/>
              <p:nvPr/>
            </p:nvSpPr>
            <p:spPr>
              <a:xfrm>
                <a:off x="5375189" y="2120814"/>
                <a:ext cx="1935892" cy="164582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B920AF9-56A1-D9BC-AFAB-14018F1AEC9D}"/>
                  </a:ext>
                </a:extLst>
              </p:cNvPr>
              <p:cNvSpPr txBox="1"/>
              <p:nvPr/>
            </p:nvSpPr>
            <p:spPr>
              <a:xfrm>
                <a:off x="5364081" y="2133600"/>
                <a:ext cx="1842033" cy="276999"/>
              </a:xfrm>
              <a:prstGeom prst="rect">
                <a:avLst/>
              </a:prstGeom>
              <a:noFill/>
              <a:ln w="12700">
                <a:noFill/>
                <a:prstDash val="dash"/>
              </a:ln>
            </p:spPr>
            <p:txBody>
              <a:bodyPr wrap="square" rtlCol="0" anchor="ctr" anchorCtr="0">
                <a:spAutoFit/>
              </a:bodyPr>
              <a:lstStyle/>
              <a:p>
                <a:r>
                  <a:rPr lang="en-US" sz="1200" b="1" dirty="0">
                    <a:latin typeface="Arial" panose="020B0604020202020204" pitchFamily="34" charset="0"/>
                    <a:cs typeface="Arial" panose="020B0604020202020204" pitchFamily="34" charset="0"/>
                  </a:rPr>
                  <a:t>4. Output posteriors</a:t>
                </a:r>
              </a:p>
            </p:txBody>
          </p:sp>
        </p:grpSp>
        <p:grpSp>
          <p:nvGrpSpPr>
            <p:cNvPr id="40" name="Group 39">
              <a:extLst>
                <a:ext uri="{FF2B5EF4-FFF2-40B4-BE49-F238E27FC236}">
                  <a16:creationId xmlns:a16="http://schemas.microsoft.com/office/drawing/2014/main" id="{44328D6A-BA78-EC8F-8657-879586D9DA12}"/>
                </a:ext>
              </a:extLst>
            </p:cNvPr>
            <p:cNvGrpSpPr/>
            <p:nvPr/>
          </p:nvGrpSpPr>
          <p:grpSpPr>
            <a:xfrm>
              <a:off x="8721503" y="1873434"/>
              <a:ext cx="1935892" cy="1212800"/>
              <a:chOff x="7563211" y="1631092"/>
              <a:chExt cx="1935892" cy="1212800"/>
            </a:xfrm>
          </p:grpSpPr>
          <p:sp>
            <p:nvSpPr>
              <p:cNvPr id="15" name="TextBox 14">
                <a:extLst>
                  <a:ext uri="{FF2B5EF4-FFF2-40B4-BE49-F238E27FC236}">
                    <a16:creationId xmlns:a16="http://schemas.microsoft.com/office/drawing/2014/main" id="{8E8EA71A-B544-6159-B6B4-AFBCCDF7D585}"/>
                  </a:ext>
                </a:extLst>
              </p:cNvPr>
              <p:cNvSpPr txBox="1"/>
              <p:nvPr/>
            </p:nvSpPr>
            <p:spPr>
              <a:xfrm>
                <a:off x="7707373" y="1936014"/>
                <a:ext cx="1692000" cy="461665"/>
              </a:xfrm>
              <a:prstGeom prst="rect">
                <a:avLst/>
              </a:prstGeom>
              <a:solidFill>
                <a:srgbClr val="7030A0">
                  <a:alpha val="9804"/>
                </a:srgbClr>
              </a:solidFill>
              <a:ln w="12700">
                <a:solidFill>
                  <a:srgbClr val="7030A0"/>
                </a:solidFill>
                <a:prstDash val="dash"/>
              </a:ln>
            </p:spPr>
            <p:txBody>
              <a:bodyPr wrap="square" rtlCol="0" anchor="ctr" anchorCtr="0">
                <a:spAutoFit/>
              </a:bodyPr>
              <a:lstStyle/>
              <a:p>
                <a:pPr algn="ctr"/>
                <a:r>
                  <a:rPr lang="en-US" sz="1200" dirty="0">
                    <a:latin typeface="Arial" panose="020B0604020202020204" pitchFamily="34" charset="0"/>
                    <a:cs typeface="Arial" panose="020B0604020202020204" pitchFamily="34" charset="0"/>
                  </a:rPr>
                  <a:t>a) MCMC convergence</a:t>
                </a:r>
              </a:p>
            </p:txBody>
          </p:sp>
          <p:sp>
            <p:nvSpPr>
              <p:cNvPr id="17" name="TextBox 16">
                <a:extLst>
                  <a:ext uri="{FF2B5EF4-FFF2-40B4-BE49-F238E27FC236}">
                    <a16:creationId xmlns:a16="http://schemas.microsoft.com/office/drawing/2014/main" id="{D744AD0C-5460-1824-3311-2A01552FE4FC}"/>
                  </a:ext>
                </a:extLst>
              </p:cNvPr>
              <p:cNvSpPr txBox="1"/>
              <p:nvPr/>
            </p:nvSpPr>
            <p:spPr>
              <a:xfrm>
                <a:off x="7707373" y="2479705"/>
                <a:ext cx="1692000" cy="276999"/>
              </a:xfrm>
              <a:prstGeom prst="rect">
                <a:avLst/>
              </a:prstGeom>
              <a:solidFill>
                <a:srgbClr val="7030A0">
                  <a:alpha val="9804"/>
                </a:srgbClr>
              </a:solidFill>
              <a:ln w="12700">
                <a:solidFill>
                  <a:srgbClr val="7030A0"/>
                </a:solidFill>
                <a:prstDash val="dash"/>
              </a:ln>
            </p:spPr>
            <p:txBody>
              <a:bodyPr wrap="square" rtlCol="0" anchor="ctr" anchorCtr="0">
                <a:spAutoFit/>
              </a:bodyPr>
              <a:lstStyle/>
              <a:p>
                <a:pPr algn="ctr"/>
                <a:r>
                  <a:rPr lang="en-US" sz="1200" dirty="0">
                    <a:latin typeface="Arial" panose="020B0604020202020204" pitchFamily="34" charset="0"/>
                    <a:cs typeface="Arial" panose="020B0604020202020204" pitchFamily="34" charset="0"/>
                  </a:rPr>
                  <a:t>b) Model fits</a:t>
                </a:r>
              </a:p>
            </p:txBody>
          </p:sp>
          <p:sp>
            <p:nvSpPr>
              <p:cNvPr id="27" name="Rectangle 26">
                <a:extLst>
                  <a:ext uri="{FF2B5EF4-FFF2-40B4-BE49-F238E27FC236}">
                    <a16:creationId xmlns:a16="http://schemas.microsoft.com/office/drawing/2014/main" id="{6A57B2DC-E6AE-DC6F-FDFF-D10233AB2523}"/>
                  </a:ext>
                </a:extLst>
              </p:cNvPr>
              <p:cNvSpPr/>
              <p:nvPr/>
            </p:nvSpPr>
            <p:spPr>
              <a:xfrm>
                <a:off x="7563211" y="1631092"/>
                <a:ext cx="1935892" cy="12128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3F20F19-5991-196B-214A-827C32624D43}"/>
                  </a:ext>
                </a:extLst>
              </p:cNvPr>
              <p:cNvSpPr txBox="1"/>
              <p:nvPr/>
            </p:nvSpPr>
            <p:spPr>
              <a:xfrm>
                <a:off x="7563211" y="1631092"/>
                <a:ext cx="1842033" cy="276999"/>
              </a:xfrm>
              <a:prstGeom prst="rect">
                <a:avLst/>
              </a:prstGeom>
              <a:noFill/>
              <a:ln w="12700">
                <a:noFill/>
                <a:prstDash val="dash"/>
              </a:ln>
            </p:spPr>
            <p:txBody>
              <a:bodyPr wrap="square" rtlCol="0" anchor="ctr" anchorCtr="0">
                <a:spAutoFit/>
              </a:bodyPr>
              <a:lstStyle/>
              <a:p>
                <a:r>
                  <a:rPr lang="en-US" sz="1200" b="1" dirty="0">
                    <a:latin typeface="Arial" panose="020B0604020202020204" pitchFamily="34" charset="0"/>
                    <a:cs typeface="Arial" panose="020B0604020202020204" pitchFamily="34" charset="0"/>
                  </a:rPr>
                  <a:t>5. Output diagnostics</a:t>
                </a:r>
              </a:p>
            </p:txBody>
          </p:sp>
        </p:grpSp>
        <p:grpSp>
          <p:nvGrpSpPr>
            <p:cNvPr id="41" name="Group 40">
              <a:extLst>
                <a:ext uri="{FF2B5EF4-FFF2-40B4-BE49-F238E27FC236}">
                  <a16:creationId xmlns:a16="http://schemas.microsoft.com/office/drawing/2014/main" id="{D1517C1E-BBF0-E1E9-D60D-E14A091FFF3D}"/>
                </a:ext>
              </a:extLst>
            </p:cNvPr>
            <p:cNvGrpSpPr/>
            <p:nvPr/>
          </p:nvGrpSpPr>
          <p:grpSpPr>
            <a:xfrm>
              <a:off x="8721503" y="3322332"/>
              <a:ext cx="1935892" cy="1449426"/>
              <a:chOff x="7584681" y="3336324"/>
              <a:chExt cx="1935892" cy="1449426"/>
            </a:xfrm>
          </p:grpSpPr>
          <p:sp>
            <p:nvSpPr>
              <p:cNvPr id="18" name="TextBox 17">
                <a:extLst>
                  <a:ext uri="{FF2B5EF4-FFF2-40B4-BE49-F238E27FC236}">
                    <a16:creationId xmlns:a16="http://schemas.microsoft.com/office/drawing/2014/main" id="{A1080304-8216-8416-B76E-C65776B44CEE}"/>
                  </a:ext>
                </a:extLst>
              </p:cNvPr>
              <p:cNvSpPr txBox="1"/>
              <p:nvPr/>
            </p:nvSpPr>
            <p:spPr>
              <a:xfrm>
                <a:off x="7707373" y="3649581"/>
                <a:ext cx="1692000" cy="461665"/>
              </a:xfrm>
              <a:prstGeom prst="rect">
                <a:avLst/>
              </a:prstGeom>
              <a:solidFill>
                <a:schemeClr val="accent4">
                  <a:lumMod val="20000"/>
                  <a:lumOff val="80000"/>
                </a:schemeClr>
              </a:solidFill>
              <a:ln w="12700">
                <a:solidFill>
                  <a:schemeClr val="accent4"/>
                </a:solidFill>
                <a:prstDash val="dash"/>
              </a:ln>
            </p:spPr>
            <p:txBody>
              <a:bodyPr wrap="square" rtlCol="0" anchor="ctr" anchorCtr="0">
                <a:spAutoFit/>
              </a:bodyPr>
              <a:lstStyle/>
              <a:p>
                <a:pPr algn="ctr"/>
                <a:r>
                  <a:rPr lang="en-US" sz="1200" dirty="0">
                    <a:latin typeface="Arial" panose="020B0604020202020204" pitchFamily="34" charset="0"/>
                    <a:cs typeface="Arial" panose="020B0604020202020204" pitchFamily="34" charset="0"/>
                  </a:rPr>
                  <a:t>a) Epidemiological dynamics</a:t>
                </a:r>
              </a:p>
            </p:txBody>
          </p:sp>
          <p:sp>
            <p:nvSpPr>
              <p:cNvPr id="19" name="TextBox 18">
                <a:extLst>
                  <a:ext uri="{FF2B5EF4-FFF2-40B4-BE49-F238E27FC236}">
                    <a16:creationId xmlns:a16="http://schemas.microsoft.com/office/drawing/2014/main" id="{02E54497-CD2D-C60F-44E6-2D2C1C79271D}"/>
                  </a:ext>
                </a:extLst>
              </p:cNvPr>
              <p:cNvSpPr txBox="1"/>
              <p:nvPr/>
            </p:nvSpPr>
            <p:spPr>
              <a:xfrm>
                <a:off x="7707373" y="4204421"/>
                <a:ext cx="1692000" cy="461665"/>
              </a:xfrm>
              <a:prstGeom prst="rect">
                <a:avLst/>
              </a:prstGeom>
              <a:solidFill>
                <a:schemeClr val="accent6">
                  <a:lumMod val="20000"/>
                  <a:lumOff val="80000"/>
                </a:schemeClr>
              </a:solidFill>
              <a:ln w="12700">
                <a:solidFill>
                  <a:schemeClr val="accent6"/>
                </a:solidFill>
                <a:prstDash val="dash"/>
              </a:ln>
            </p:spPr>
            <p:txBody>
              <a:bodyPr wrap="square" rtlCol="0" anchor="ctr" anchorCtr="0">
                <a:spAutoFit/>
              </a:bodyPr>
              <a:lstStyle/>
              <a:p>
                <a:pPr algn="ctr"/>
                <a:r>
                  <a:rPr lang="en-US" sz="1200" dirty="0">
                    <a:latin typeface="Arial" panose="020B0604020202020204" pitchFamily="34" charset="0"/>
                    <a:cs typeface="Arial" panose="020B0604020202020204" pitchFamily="34" charset="0"/>
                  </a:rPr>
                  <a:t>b) Immunological processes</a:t>
                </a:r>
              </a:p>
            </p:txBody>
          </p:sp>
          <p:sp>
            <p:nvSpPr>
              <p:cNvPr id="28" name="Rectangle 27">
                <a:extLst>
                  <a:ext uri="{FF2B5EF4-FFF2-40B4-BE49-F238E27FC236}">
                    <a16:creationId xmlns:a16="http://schemas.microsoft.com/office/drawing/2014/main" id="{F3E5A3CF-CDDE-9402-0D11-54A55CAFB9A1}"/>
                  </a:ext>
                </a:extLst>
              </p:cNvPr>
              <p:cNvSpPr/>
              <p:nvPr/>
            </p:nvSpPr>
            <p:spPr>
              <a:xfrm>
                <a:off x="7584681" y="3336324"/>
                <a:ext cx="1935892" cy="144942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0510159-4C8C-CEEC-5541-C37277C3E06B}"/>
                  </a:ext>
                </a:extLst>
              </p:cNvPr>
              <p:cNvSpPr txBox="1"/>
              <p:nvPr/>
            </p:nvSpPr>
            <p:spPr>
              <a:xfrm>
                <a:off x="7584681" y="3337169"/>
                <a:ext cx="1842033" cy="276999"/>
              </a:xfrm>
              <a:prstGeom prst="rect">
                <a:avLst/>
              </a:prstGeom>
              <a:noFill/>
              <a:ln w="12700">
                <a:noFill/>
                <a:prstDash val="dash"/>
              </a:ln>
            </p:spPr>
            <p:txBody>
              <a:bodyPr wrap="square" rtlCol="0" anchor="ctr" anchorCtr="0">
                <a:spAutoFit/>
              </a:bodyPr>
              <a:lstStyle/>
              <a:p>
                <a:r>
                  <a:rPr lang="en-US" sz="1200" b="1" dirty="0">
                    <a:latin typeface="Arial" panose="020B0604020202020204" pitchFamily="34" charset="0"/>
                    <a:cs typeface="Arial" panose="020B0604020202020204" pitchFamily="34" charset="0"/>
                  </a:rPr>
                  <a:t>6. Output estimates</a:t>
                </a:r>
              </a:p>
            </p:txBody>
          </p:sp>
        </p:grpSp>
        <p:cxnSp>
          <p:nvCxnSpPr>
            <p:cNvPr id="43" name="Straight Arrow Connector 42">
              <a:extLst>
                <a:ext uri="{FF2B5EF4-FFF2-40B4-BE49-F238E27FC236}">
                  <a16:creationId xmlns:a16="http://schemas.microsoft.com/office/drawing/2014/main" id="{24CE9220-4092-9326-525F-91B60D32173C}"/>
                </a:ext>
              </a:extLst>
            </p:cNvPr>
            <p:cNvCxnSpPr>
              <a:cxnSpLocks/>
            </p:cNvCxnSpPr>
            <p:nvPr/>
          </p:nvCxnSpPr>
          <p:spPr>
            <a:xfrm>
              <a:off x="4234378" y="2479920"/>
              <a:ext cx="379181" cy="3825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F21244B-C51D-DDFB-3400-A98C5F8836EE}"/>
                </a:ext>
              </a:extLst>
            </p:cNvPr>
            <p:cNvCxnSpPr>
              <a:cxnSpLocks/>
            </p:cNvCxnSpPr>
            <p:nvPr/>
          </p:nvCxnSpPr>
          <p:spPr>
            <a:xfrm flipV="1">
              <a:off x="4234378" y="3216438"/>
              <a:ext cx="379181" cy="3693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F5AE7E8-373E-C386-4A80-0AD0C41F32FE}"/>
                </a:ext>
              </a:extLst>
            </p:cNvPr>
            <p:cNvCxnSpPr>
              <a:cxnSpLocks/>
            </p:cNvCxnSpPr>
            <p:nvPr/>
          </p:nvCxnSpPr>
          <p:spPr>
            <a:xfrm flipV="1">
              <a:off x="8265683" y="2562214"/>
              <a:ext cx="4640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5D2B971-71ED-83A1-6ABB-4350943DF77D}"/>
                </a:ext>
              </a:extLst>
            </p:cNvPr>
            <p:cNvCxnSpPr>
              <a:cxnSpLocks/>
            </p:cNvCxnSpPr>
            <p:nvPr/>
          </p:nvCxnSpPr>
          <p:spPr>
            <a:xfrm flipV="1">
              <a:off x="8257314" y="3585723"/>
              <a:ext cx="4640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7B1E1C-70AE-981C-3379-6FA8974B5DC1}"/>
                </a:ext>
              </a:extLst>
            </p:cNvPr>
            <p:cNvSpPr txBox="1"/>
            <p:nvPr/>
          </p:nvSpPr>
          <p:spPr>
            <a:xfrm>
              <a:off x="4613559" y="2877884"/>
              <a:ext cx="1395573" cy="338554"/>
            </a:xfrm>
            <a:prstGeom prst="rect">
              <a:avLst/>
            </a:prstGeom>
            <a:solidFill>
              <a:schemeClr val="accent1">
                <a:alpha val="9804"/>
              </a:schemeClr>
            </a:solidFill>
            <a:ln w="12700">
              <a:solidFill>
                <a:schemeClr val="accent1"/>
              </a:solidFill>
              <a:prstDash val="sysDash"/>
            </a:ln>
          </p:spPr>
          <p:txBody>
            <a:bodyPr wrap="square" rtlCol="0" anchor="ctr" anchorCtr="0">
              <a:spAutoFit/>
            </a:bodyPr>
            <a:lstStyle/>
            <a:p>
              <a:pPr algn="ctr"/>
              <a:r>
                <a:rPr lang="en-US" sz="1600" i="1" dirty="0">
                  <a:latin typeface="Arial" panose="020B0604020202020204" pitchFamily="34" charset="0"/>
                  <a:cs typeface="Arial" panose="020B0604020202020204" pitchFamily="34" charset="0"/>
                </a:rPr>
                <a:t>3. </a:t>
              </a:r>
              <a:r>
                <a:rPr lang="en-US" sz="1600" i="1" dirty="0" err="1">
                  <a:latin typeface="Arial" panose="020B0604020202020204" pitchFamily="34" charset="0"/>
                  <a:cs typeface="Arial" panose="020B0604020202020204" pitchFamily="34" charset="0"/>
                </a:rPr>
                <a:t>serosolver</a:t>
              </a:r>
              <a:endParaRPr lang="en-US" sz="1600" i="1" dirty="0">
                <a:latin typeface="Arial" panose="020B0604020202020204" pitchFamily="34" charset="0"/>
                <a:cs typeface="Arial" panose="020B0604020202020204" pitchFamily="34" charset="0"/>
              </a:endParaRPr>
            </a:p>
          </p:txBody>
        </p:sp>
        <p:cxnSp>
          <p:nvCxnSpPr>
            <p:cNvPr id="44" name="Straight Arrow Connector 43">
              <a:extLst>
                <a:ext uri="{FF2B5EF4-FFF2-40B4-BE49-F238E27FC236}">
                  <a16:creationId xmlns:a16="http://schemas.microsoft.com/office/drawing/2014/main" id="{4284C085-C5CD-79E8-A69D-8522F038BE32}"/>
                </a:ext>
              </a:extLst>
            </p:cNvPr>
            <p:cNvCxnSpPr>
              <a:cxnSpLocks/>
            </p:cNvCxnSpPr>
            <p:nvPr/>
          </p:nvCxnSpPr>
          <p:spPr>
            <a:xfrm>
              <a:off x="6009132" y="3047161"/>
              <a:ext cx="3010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146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59873-3823-4CA0-F29A-31C93CC34A1B}"/>
              </a:ext>
            </a:extLst>
          </p:cNvPr>
          <p:cNvSpPr>
            <a:spLocks noGrp="1"/>
          </p:cNvSpPr>
          <p:nvPr>
            <p:ph type="title"/>
          </p:nvPr>
        </p:nvSpPr>
        <p:spPr/>
        <p:txBody>
          <a:bodyPr/>
          <a:lstStyle/>
          <a:p>
            <a:r>
              <a:rPr lang="en-US" dirty="0"/>
              <a:t>Model fitting</a:t>
            </a:r>
          </a:p>
        </p:txBody>
      </p:sp>
      <p:sp>
        <p:nvSpPr>
          <p:cNvPr id="3" name="Content Placeholder 2">
            <a:extLst>
              <a:ext uri="{FF2B5EF4-FFF2-40B4-BE49-F238E27FC236}">
                <a16:creationId xmlns:a16="http://schemas.microsoft.com/office/drawing/2014/main" id="{C2A32B47-21B2-8712-B29D-A314FD91FE6D}"/>
              </a:ext>
            </a:extLst>
          </p:cNvPr>
          <p:cNvSpPr>
            <a:spLocks noGrp="1"/>
          </p:cNvSpPr>
          <p:nvPr>
            <p:ph idx="1"/>
          </p:nvPr>
        </p:nvSpPr>
        <p:spPr>
          <a:xfrm>
            <a:off x="914515" y="1557096"/>
            <a:ext cx="11442660" cy="5310698"/>
          </a:xfrm>
        </p:spPr>
        <p:txBody>
          <a:bodyPr>
            <a:normAutofit/>
          </a:bodyPr>
          <a:lstStyle/>
          <a:p>
            <a:pPr marL="342900" indent="-342900">
              <a:buFont typeface="Arial" panose="020B0604020202020204" pitchFamily="34" charset="0"/>
              <a:buChar char="•"/>
            </a:pPr>
            <a:r>
              <a:rPr lang="en-US" sz="1800" dirty="0"/>
              <a:t>All models are mis-specified, of course…</a:t>
            </a:r>
          </a:p>
          <a:p>
            <a:pPr marL="342900" indent="-342900">
              <a:buFont typeface="Arial" panose="020B0604020202020204" pitchFamily="34" charset="0"/>
              <a:buChar char="•"/>
            </a:pPr>
            <a:r>
              <a:rPr lang="en-US" sz="1800" dirty="0"/>
              <a:t>We want to do a better job than seroconversion in calling unobserved exposures</a:t>
            </a:r>
          </a:p>
          <a:p>
            <a:pPr marL="342900" indent="-342900">
              <a:buFont typeface="Arial" panose="020B0604020202020204" pitchFamily="34" charset="0"/>
              <a:buChar char="•"/>
            </a:pPr>
            <a:r>
              <a:rPr lang="en-US" sz="1800" dirty="0"/>
              <a:t>We fit a latent-state model accounting for antibody kinetics to the simulated data</a:t>
            </a:r>
          </a:p>
          <a:p>
            <a:pPr marL="342900" indent="-342900">
              <a:buFont typeface="Arial" panose="020B0604020202020204" pitchFamily="34" charset="0"/>
              <a:buChar char="•"/>
            </a:pPr>
            <a:r>
              <a:rPr lang="en-US" sz="1800" dirty="0"/>
              <a:t>We get antibody kinetics parameter estimates and augmented infection states for each individual</a:t>
            </a:r>
          </a:p>
          <a:p>
            <a:pPr marL="342900" indent="-342900">
              <a:buFont typeface="Arial" panose="020B0604020202020204" pitchFamily="34" charset="0"/>
              <a:buChar char="•"/>
            </a:pPr>
            <a:endParaRPr lang="en-US" sz="1800" dirty="0"/>
          </a:p>
          <a:p>
            <a:r>
              <a:rPr lang="en-US" sz="1800" dirty="0"/>
              <a:t>… HOWEVER</a:t>
            </a:r>
          </a:p>
        </p:txBody>
      </p:sp>
      <p:sp>
        <p:nvSpPr>
          <p:cNvPr id="4" name="Slide Number Placeholder 3">
            <a:extLst>
              <a:ext uri="{FF2B5EF4-FFF2-40B4-BE49-F238E27FC236}">
                <a16:creationId xmlns:a16="http://schemas.microsoft.com/office/drawing/2014/main" id="{065953FE-F964-1803-C8A9-7D134DB8B7AB}"/>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71</a:t>
            </a:fld>
            <a:endParaRPr lang="en-US"/>
          </a:p>
        </p:txBody>
      </p:sp>
    </p:spTree>
    <p:extLst>
      <p:ext uri="{BB962C8B-B14F-4D97-AF65-F5344CB8AC3E}">
        <p14:creationId xmlns:p14="http://schemas.microsoft.com/office/powerpoint/2010/main" val="323881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59873-3823-4CA0-F29A-31C93CC34A1B}"/>
              </a:ext>
            </a:extLst>
          </p:cNvPr>
          <p:cNvSpPr>
            <a:spLocks noGrp="1"/>
          </p:cNvSpPr>
          <p:nvPr>
            <p:ph type="title"/>
          </p:nvPr>
        </p:nvSpPr>
        <p:spPr/>
        <p:txBody>
          <a:bodyPr/>
          <a:lstStyle/>
          <a:p>
            <a:r>
              <a:rPr lang="en-US" dirty="0"/>
              <a:t>Model fitting</a:t>
            </a:r>
          </a:p>
        </p:txBody>
      </p:sp>
      <p:sp>
        <p:nvSpPr>
          <p:cNvPr id="4" name="Slide Number Placeholder 3">
            <a:extLst>
              <a:ext uri="{FF2B5EF4-FFF2-40B4-BE49-F238E27FC236}">
                <a16:creationId xmlns:a16="http://schemas.microsoft.com/office/drawing/2014/main" id="{065953FE-F964-1803-C8A9-7D134DB8B7AB}"/>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72</a:t>
            </a:fld>
            <a:endParaRPr lang="en-US"/>
          </a:p>
        </p:txBody>
      </p:sp>
      <p:sp>
        <p:nvSpPr>
          <p:cNvPr id="5" name="Content Placeholder 2">
            <a:extLst>
              <a:ext uri="{FF2B5EF4-FFF2-40B4-BE49-F238E27FC236}">
                <a16:creationId xmlns:a16="http://schemas.microsoft.com/office/drawing/2014/main" id="{9EFDCF9D-F60C-B437-37C1-ECD5855303FD}"/>
              </a:ext>
            </a:extLst>
          </p:cNvPr>
          <p:cNvSpPr txBox="1">
            <a:spLocks/>
          </p:cNvSpPr>
          <p:nvPr/>
        </p:nvSpPr>
        <p:spPr>
          <a:xfrm>
            <a:off x="914515" y="1557096"/>
            <a:ext cx="11442660" cy="5310698"/>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2"/>
                </a:solidFill>
                <a:latin typeface="+mn-lt"/>
                <a:ea typeface="+mn-ea"/>
                <a:cs typeface="+mn-cs"/>
              </a:defRPr>
            </a:lvl1pPr>
            <a:lvl2pPr marL="374650" indent="-37465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628650" indent="-24765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mn-lt"/>
                <a:ea typeface="+mn-ea"/>
                <a:cs typeface="+mn-cs"/>
              </a:defRPr>
            </a:lvl3pPr>
            <a:lvl4pPr marL="898525" indent="-269875" algn="l" defTabSz="914400" rtl="0" eaLnBrk="1" latinLnBrk="0" hangingPunct="1">
              <a:lnSpc>
                <a:spcPct val="100000"/>
              </a:lnSpc>
              <a:spcBef>
                <a:spcPts val="500"/>
              </a:spcBef>
              <a:buFont typeface="Arial" panose="020B0604020202020204" pitchFamily="34" charset="0"/>
              <a:buChar char="•"/>
              <a:defRPr sz="1600" kern="1200">
                <a:solidFill>
                  <a:schemeClr val="tx2"/>
                </a:solidFill>
                <a:latin typeface="+mn-lt"/>
                <a:ea typeface="+mn-ea"/>
                <a:cs typeface="+mn-cs"/>
              </a:defRPr>
            </a:lvl4pPr>
            <a:lvl5pPr marL="1165225" indent="-254000" algn="l" defTabSz="914400" rtl="0" eaLnBrk="1" latinLnBrk="0" hangingPunct="1">
              <a:lnSpc>
                <a:spcPct val="100000"/>
              </a:lnSpc>
              <a:spcBef>
                <a:spcPts val="500"/>
              </a:spcBef>
              <a:buFont typeface="Arial" panose="020B0604020202020204" pitchFamily="34" charset="0"/>
              <a:buChar char="•"/>
              <a:tabLst/>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a:t>All models are mis-specified, of course…</a:t>
            </a:r>
          </a:p>
          <a:p>
            <a:pPr marL="342900" indent="-342900">
              <a:buFont typeface="Arial" panose="020B0604020202020204" pitchFamily="34" charset="0"/>
              <a:buChar char="•"/>
            </a:pPr>
            <a:r>
              <a:rPr lang="en-US" sz="1800" dirty="0"/>
              <a:t>We want to do a better job than seroconversion in calling unobserved exposures</a:t>
            </a:r>
          </a:p>
          <a:p>
            <a:pPr marL="342900" indent="-342900">
              <a:buFont typeface="Arial" panose="020B0604020202020204" pitchFamily="34" charset="0"/>
              <a:buChar char="•"/>
            </a:pPr>
            <a:r>
              <a:rPr lang="en-US" sz="1800" dirty="0"/>
              <a:t>We fit a latent-state model accounting for antibody kinetics to the simulated data</a:t>
            </a:r>
          </a:p>
          <a:p>
            <a:pPr marL="342900" indent="-342900">
              <a:buFont typeface="Arial" panose="020B0604020202020204" pitchFamily="34" charset="0"/>
              <a:buChar char="•"/>
            </a:pPr>
            <a:r>
              <a:rPr lang="en-US" sz="1800" dirty="0"/>
              <a:t>We get antibody kinetics parameter estimates and augmented infection states for each individual</a:t>
            </a:r>
          </a:p>
          <a:p>
            <a:pPr marL="342900" indent="-342900">
              <a:buFont typeface="Arial" panose="020B0604020202020204" pitchFamily="34" charset="0"/>
              <a:buChar char="•"/>
            </a:pPr>
            <a:endParaRPr lang="en-US" sz="1800" dirty="0"/>
          </a:p>
          <a:p>
            <a:r>
              <a:rPr lang="en-US" sz="1800" dirty="0"/>
              <a:t>… HOWEVER</a:t>
            </a:r>
          </a:p>
          <a:p>
            <a:endParaRPr lang="en-US" sz="1800" dirty="0"/>
          </a:p>
          <a:p>
            <a:pPr marL="285750" indent="-285750">
              <a:buFont typeface="Arial" panose="020B0604020202020204" pitchFamily="34" charset="0"/>
              <a:buChar char="•"/>
            </a:pPr>
            <a:r>
              <a:rPr lang="en-US" sz="1800" dirty="0"/>
              <a:t>The time-resolution of the model is coarser than the data-generating-process (12 time periods)</a:t>
            </a:r>
          </a:p>
          <a:p>
            <a:pPr marL="285750" indent="-285750">
              <a:buFont typeface="Arial" panose="020B0604020202020204" pitchFamily="34" charset="0"/>
              <a:buChar char="•"/>
            </a:pPr>
            <a:r>
              <a:rPr lang="en-US" sz="1800" dirty="0"/>
              <a:t>We just call “exposures”, not vaccination or infection</a:t>
            </a:r>
          </a:p>
          <a:p>
            <a:pPr marL="285750" indent="-285750">
              <a:buFont typeface="Arial" panose="020B0604020202020204" pitchFamily="34" charset="0"/>
              <a:buChar char="•"/>
            </a:pPr>
            <a:r>
              <a:rPr lang="en-US" sz="1800" dirty="0"/>
              <a:t>We estimate exposures without considering the immunity model</a:t>
            </a:r>
          </a:p>
          <a:p>
            <a:pPr marL="285750" indent="-285750">
              <a:buFont typeface="Arial" panose="020B0604020202020204" pitchFamily="34" charset="0"/>
              <a:buChar char="•"/>
            </a:pPr>
            <a:r>
              <a:rPr lang="en-US" sz="1800" dirty="0"/>
              <a:t>No random effects on the antibody kinetics</a:t>
            </a:r>
          </a:p>
          <a:p>
            <a:pPr marL="285750" indent="-285750">
              <a:buFont typeface="Arial" panose="020B0604020202020204" pitchFamily="34" charset="0"/>
              <a:buChar char="•"/>
            </a:pPr>
            <a:r>
              <a:rPr lang="en-US" sz="1800" dirty="0"/>
              <a:t>We have pretty incomplete observations</a:t>
            </a:r>
          </a:p>
          <a:p>
            <a:endParaRPr lang="en-US" sz="1800" dirty="0"/>
          </a:p>
        </p:txBody>
      </p:sp>
    </p:spTree>
    <p:extLst>
      <p:ext uri="{BB962C8B-B14F-4D97-AF65-F5344CB8AC3E}">
        <p14:creationId xmlns:p14="http://schemas.microsoft.com/office/powerpoint/2010/main" val="5189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A7312-C033-CDBE-9E02-2D57473D085D}"/>
              </a:ext>
            </a:extLst>
          </p:cNvPr>
          <p:cNvSpPr>
            <a:spLocks noGrp="1"/>
          </p:cNvSpPr>
          <p:nvPr>
            <p:ph type="title"/>
          </p:nvPr>
        </p:nvSpPr>
        <p:spPr/>
        <p:txBody>
          <a:bodyPr/>
          <a:lstStyle/>
          <a:p>
            <a:r>
              <a:rPr lang="en-US" dirty="0"/>
              <a:t>RStudio demonstration</a:t>
            </a:r>
          </a:p>
        </p:txBody>
      </p:sp>
      <p:sp>
        <p:nvSpPr>
          <p:cNvPr id="3" name="Content Placeholder 2">
            <a:extLst>
              <a:ext uri="{FF2B5EF4-FFF2-40B4-BE49-F238E27FC236}">
                <a16:creationId xmlns:a16="http://schemas.microsoft.com/office/drawing/2014/main" id="{BAE6B700-C831-1BBE-A053-79CBAE00951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BD8DADD-08C8-7B06-6252-1F1924D9BBE3}"/>
              </a:ext>
            </a:extLst>
          </p:cNvPr>
          <p:cNvSpPr>
            <a:spLocks noGrp="1"/>
          </p:cNvSpPr>
          <p:nvPr>
            <p:ph type="sldNum" sz="quarter" idx="10"/>
          </p:nvPr>
        </p:nvSpPr>
        <p:spPr/>
        <p:txBody>
          <a:bodyPr/>
          <a:lstStyle/>
          <a:p>
            <a:fld id="{7CC3F808-C7E8-4131-9EFE-B613B7BC3B90}" type="slidenum">
              <a:rPr lang="en-GB" smtClean="0"/>
              <a:pPr/>
              <a:t>73</a:t>
            </a:fld>
            <a:endParaRPr lang="en-GB" dirty="0"/>
          </a:p>
        </p:txBody>
      </p:sp>
    </p:spTree>
    <p:extLst>
      <p:ext uri="{BB962C8B-B14F-4D97-AF65-F5344CB8AC3E}">
        <p14:creationId xmlns:p14="http://schemas.microsoft.com/office/powerpoint/2010/main" val="309643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C23EA-F20A-CDFA-58D1-CA4CDD698232}"/>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1F9AAD33-8C34-B060-B7A6-2C0B4F72CD68}"/>
              </a:ext>
            </a:extLst>
          </p:cNvPr>
          <p:cNvSpPr>
            <a:spLocks noGrp="1"/>
          </p:cNvSpPr>
          <p:nvPr>
            <p:ph idx="1"/>
          </p:nvPr>
        </p:nvSpPr>
        <p:spPr/>
        <p:txBody>
          <a:bodyPr/>
          <a:lstStyle/>
          <a:p>
            <a:r>
              <a:rPr lang="en-US" dirty="0"/>
              <a:t>How accurately did we pick up and time the past exposures?</a:t>
            </a:r>
          </a:p>
          <a:p>
            <a:r>
              <a:rPr lang="en-US" dirty="0"/>
              <a:t>How should we interpret out antibody kinetics parameter estimates?</a:t>
            </a:r>
          </a:p>
          <a:p>
            <a:r>
              <a:rPr lang="en-US" dirty="0"/>
              <a:t>How accurate are our population-level estimates?</a:t>
            </a:r>
          </a:p>
          <a:p>
            <a:r>
              <a:rPr lang="en-US" dirty="0"/>
              <a:t>How well did our model explain/fit to the data?</a:t>
            </a:r>
          </a:p>
        </p:txBody>
      </p:sp>
      <p:sp>
        <p:nvSpPr>
          <p:cNvPr id="4" name="Slide Number Placeholder 3">
            <a:extLst>
              <a:ext uri="{FF2B5EF4-FFF2-40B4-BE49-F238E27FC236}">
                <a16:creationId xmlns:a16="http://schemas.microsoft.com/office/drawing/2014/main" id="{8F271B71-ECC4-BCFB-7937-CB08730C196D}"/>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74</a:t>
            </a:fld>
            <a:endParaRPr lang="en-US"/>
          </a:p>
        </p:txBody>
      </p:sp>
    </p:spTree>
    <p:extLst>
      <p:ext uri="{BB962C8B-B14F-4D97-AF65-F5344CB8AC3E}">
        <p14:creationId xmlns:p14="http://schemas.microsoft.com/office/powerpoint/2010/main" val="147358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719E0-1E41-F22E-7961-9A4714064E6B}"/>
              </a:ext>
            </a:extLst>
          </p:cNvPr>
          <p:cNvSpPr>
            <a:spLocks noGrp="1"/>
          </p:cNvSpPr>
          <p:nvPr>
            <p:ph type="title"/>
          </p:nvPr>
        </p:nvSpPr>
        <p:spPr/>
        <p:txBody>
          <a:bodyPr/>
          <a:lstStyle/>
          <a:p>
            <a:r>
              <a:rPr lang="en-US" i="1" dirty="0" err="1"/>
              <a:t>serosolver</a:t>
            </a:r>
            <a:r>
              <a:rPr lang="en-US" dirty="0"/>
              <a:t> features</a:t>
            </a:r>
          </a:p>
        </p:txBody>
      </p:sp>
      <p:sp>
        <p:nvSpPr>
          <p:cNvPr id="3" name="Content Placeholder 2">
            <a:extLst>
              <a:ext uri="{FF2B5EF4-FFF2-40B4-BE49-F238E27FC236}">
                <a16:creationId xmlns:a16="http://schemas.microsoft.com/office/drawing/2014/main" id="{642096B0-91C3-D817-4003-B95927ADFBFB}"/>
              </a:ext>
            </a:extLst>
          </p:cNvPr>
          <p:cNvSpPr>
            <a:spLocks noGrp="1"/>
          </p:cNvSpPr>
          <p:nvPr>
            <p:ph idx="1"/>
          </p:nvPr>
        </p:nvSpPr>
        <p:spPr>
          <a:xfrm>
            <a:off x="790574" y="1759636"/>
            <a:ext cx="10596563" cy="4874920"/>
          </a:xfrm>
        </p:spPr>
        <p:txBody>
          <a:bodyPr/>
          <a:lstStyle/>
          <a:p>
            <a:pPr marL="342900" indent="-342900">
              <a:buFont typeface="Arial" panose="020B0604020202020204" pitchFamily="34" charset="0"/>
              <a:buChar char="•"/>
            </a:pPr>
            <a:r>
              <a:rPr lang="en-US" dirty="0"/>
              <a:t>Different infection history prior versions</a:t>
            </a:r>
          </a:p>
          <a:p>
            <a:pPr marL="342900" indent="-342900">
              <a:buFont typeface="Arial" panose="020B0604020202020204" pitchFamily="34" charset="0"/>
              <a:buChar char="•"/>
            </a:pPr>
            <a:r>
              <a:rPr lang="en-US" dirty="0"/>
              <a:t>Additional antibody kinetics parameters</a:t>
            </a:r>
          </a:p>
          <a:p>
            <a:pPr marL="342900" indent="-342900">
              <a:buFont typeface="Arial" panose="020B0604020202020204" pitchFamily="34" charset="0"/>
              <a:buChar char="•"/>
            </a:pPr>
            <a:r>
              <a:rPr lang="en-US" dirty="0"/>
              <a:t>Biomarker-specific measurement offsets</a:t>
            </a:r>
          </a:p>
          <a:p>
            <a:pPr marL="342900" indent="-342900">
              <a:buFont typeface="Arial" panose="020B0604020202020204" pitchFamily="34" charset="0"/>
              <a:buChar char="•"/>
            </a:pPr>
            <a:r>
              <a:rPr lang="en-US" dirty="0"/>
              <a:t>Support for multiple biomarker types (e.g., antibody titers and avidities)</a:t>
            </a:r>
          </a:p>
          <a:p>
            <a:pPr marL="342900" indent="-342900">
              <a:buFont typeface="Arial" panose="020B0604020202020204" pitchFamily="34" charset="0"/>
              <a:buChar char="•"/>
            </a:pPr>
            <a:endParaRPr lang="en-US" dirty="0"/>
          </a:p>
          <a:p>
            <a:r>
              <a:rPr lang="en-US" b="1" dirty="0"/>
              <a:t>Features in the works</a:t>
            </a:r>
          </a:p>
          <a:p>
            <a:pPr marL="342900" indent="-342900">
              <a:buFont typeface="Arial" panose="020B0604020202020204" pitchFamily="34" charset="0"/>
              <a:buChar char="•"/>
            </a:pPr>
            <a:r>
              <a:rPr lang="en-US" dirty="0"/>
              <a:t>Immunity model</a:t>
            </a:r>
          </a:p>
          <a:p>
            <a:pPr marL="342900" indent="-342900">
              <a:buFont typeface="Arial" panose="020B0604020202020204" pitchFamily="34" charset="0"/>
              <a:buChar char="•"/>
            </a:pPr>
            <a:r>
              <a:rPr lang="en-US" dirty="0"/>
              <a:t>Group-level antibody kinetics and attack rates</a:t>
            </a:r>
          </a:p>
          <a:p>
            <a:pPr marL="342900" indent="-342900">
              <a:buFont typeface="Arial" panose="020B0604020202020204" pitchFamily="34" charset="0"/>
              <a:buChar char="•"/>
            </a:pPr>
            <a:r>
              <a:rPr lang="en-US" dirty="0"/>
              <a:t>More flexible force-of-infection model</a:t>
            </a:r>
          </a:p>
          <a:p>
            <a:pPr marL="342900" indent="-342900">
              <a:buFont typeface="Arial" panose="020B0604020202020204" pitchFamily="34" charset="0"/>
              <a:buChar char="•"/>
            </a:pPr>
            <a:r>
              <a:rPr lang="en-US" dirty="0"/>
              <a:t>Fix known biomarker states</a:t>
            </a:r>
          </a:p>
          <a:p>
            <a:pPr marL="342900" indent="-342900">
              <a:buFont typeface="Arial" panose="020B0604020202020204" pitchFamily="34" charset="0"/>
              <a:buChar char="•"/>
            </a:pPr>
            <a:r>
              <a:rPr lang="en-US" dirty="0"/>
              <a:t>Account for non-zero starting titers</a:t>
            </a:r>
          </a:p>
        </p:txBody>
      </p:sp>
      <p:sp>
        <p:nvSpPr>
          <p:cNvPr id="4" name="Slide Number Placeholder 3">
            <a:extLst>
              <a:ext uri="{FF2B5EF4-FFF2-40B4-BE49-F238E27FC236}">
                <a16:creationId xmlns:a16="http://schemas.microsoft.com/office/drawing/2014/main" id="{8E0375C7-AC8A-119E-351F-B2624B3471BA}"/>
              </a:ext>
            </a:extLst>
          </p:cNvPr>
          <p:cNvSpPr>
            <a:spLocks noGrp="1"/>
          </p:cNvSpPr>
          <p:nvPr>
            <p:ph type="sldNum" sz="quarter" idx="10"/>
          </p:nvPr>
        </p:nvSpPr>
        <p:spPr/>
        <p:txBody>
          <a:bodyPr/>
          <a:lstStyle/>
          <a:p>
            <a:fld id="{7CC3F808-C7E8-4131-9EFE-B613B7BC3B90}" type="slidenum">
              <a:rPr lang="en-GB" smtClean="0"/>
              <a:pPr/>
              <a:t>75</a:t>
            </a:fld>
            <a:endParaRPr lang="en-GB" dirty="0"/>
          </a:p>
        </p:txBody>
      </p:sp>
    </p:spTree>
    <p:extLst>
      <p:ext uri="{BB962C8B-B14F-4D97-AF65-F5344CB8AC3E}">
        <p14:creationId xmlns:p14="http://schemas.microsoft.com/office/powerpoint/2010/main" val="134957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1030" name="Picture 6">
            <a:extLst>
              <a:ext uri="{FF2B5EF4-FFF2-40B4-BE49-F238E27FC236}">
                <a16:creationId xmlns:a16="http://schemas.microsoft.com/office/drawing/2014/main" id="{0F45BACD-DD44-E8EC-7CBC-020326953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2969" y="2069562"/>
            <a:ext cx="4033391" cy="2261715"/>
          </a:xfrm>
          <a:prstGeom prst="rect">
            <a:avLst/>
          </a:prstGeom>
          <a:noFill/>
          <a:extLst>
            <a:ext uri="{909E8E84-426E-40DD-AFC4-6F175D3DCCD1}">
              <a14:hiddenFill xmlns:a14="http://schemas.microsoft.com/office/drawing/2010/main">
                <a:solidFill>
                  <a:srgbClr val="FFFFFF"/>
                </a:solidFill>
              </a14:hiddenFill>
            </a:ext>
          </a:extLst>
        </p:spPr>
      </p:pic>
      <p:sp>
        <p:nvSpPr>
          <p:cNvPr id="323" name="Google Shape;323;p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600" dirty="0"/>
              <a:t>Acknowledgements</a:t>
            </a:r>
            <a:endParaRPr sz="3600" dirty="0"/>
          </a:p>
        </p:txBody>
      </p:sp>
      <p:sp>
        <p:nvSpPr>
          <p:cNvPr id="3" name="TextBox 2">
            <a:extLst>
              <a:ext uri="{FF2B5EF4-FFF2-40B4-BE49-F238E27FC236}">
                <a16:creationId xmlns:a16="http://schemas.microsoft.com/office/drawing/2014/main" id="{77FE7DA5-AC1E-D268-286A-1EBD9F18EE6E}"/>
              </a:ext>
            </a:extLst>
          </p:cNvPr>
          <p:cNvSpPr txBox="1"/>
          <p:nvPr/>
        </p:nvSpPr>
        <p:spPr>
          <a:xfrm>
            <a:off x="1161511" y="2432928"/>
            <a:ext cx="2687128" cy="2939266"/>
          </a:xfrm>
          <a:prstGeom prst="rect">
            <a:avLst/>
          </a:prstGeom>
        </p:spPr>
        <p:txBody>
          <a:bodyPr wrap="square">
            <a:spAutoFit/>
          </a:bodyPr>
          <a:lstStyle/>
          <a:p>
            <a:pPr marL="285750" indent="-285750">
              <a:lnSpc>
                <a:spcPct val="100000"/>
              </a:lnSpc>
              <a:spcBef>
                <a:spcPts val="0"/>
              </a:spcBef>
              <a:spcAft>
                <a:spcPts val="600"/>
              </a:spcAft>
              <a:buSzPts val="1800"/>
              <a:buFont typeface="Arial" panose="020B0604020202020204" pitchFamily="34" charset="0"/>
              <a:buChar char="•"/>
            </a:pPr>
            <a:r>
              <a:rPr lang="en-US" sz="1400" dirty="0">
                <a:latin typeface="Helvetica" pitchFamily="2" charset="0"/>
              </a:rPr>
              <a:t>Steven Riley</a:t>
            </a:r>
          </a:p>
          <a:p>
            <a:pPr marL="285750" indent="-285750">
              <a:lnSpc>
                <a:spcPct val="100000"/>
              </a:lnSpc>
              <a:spcBef>
                <a:spcPts val="0"/>
              </a:spcBef>
              <a:spcAft>
                <a:spcPts val="600"/>
              </a:spcAft>
              <a:buSzPts val="1800"/>
              <a:buFont typeface="Arial" panose="020B0604020202020204" pitchFamily="34" charset="0"/>
              <a:buChar char="•"/>
            </a:pPr>
            <a:r>
              <a:rPr lang="en-US" sz="1400" dirty="0">
                <a:latin typeface="Helvetica" pitchFamily="2" charset="0"/>
              </a:rPr>
              <a:t>Adam Kucharski</a:t>
            </a:r>
          </a:p>
          <a:p>
            <a:pPr marL="285750" indent="-285750">
              <a:lnSpc>
                <a:spcPct val="100000"/>
              </a:lnSpc>
              <a:spcBef>
                <a:spcPts val="0"/>
              </a:spcBef>
              <a:spcAft>
                <a:spcPts val="600"/>
              </a:spcAft>
              <a:buSzPts val="1800"/>
              <a:buFont typeface="Arial" panose="020B0604020202020204" pitchFamily="34" charset="0"/>
              <a:buChar char="•"/>
            </a:pPr>
            <a:r>
              <a:rPr lang="en-US" sz="1400" dirty="0">
                <a:latin typeface="Helvetica" pitchFamily="2" charset="0"/>
              </a:rPr>
              <a:t>Justin </a:t>
            </a:r>
            <a:r>
              <a:rPr lang="en-US" sz="1400" dirty="0" err="1">
                <a:latin typeface="Helvetica" pitchFamily="2" charset="0"/>
              </a:rPr>
              <a:t>Lessler</a:t>
            </a:r>
            <a:endParaRPr lang="en-US" sz="1400" dirty="0">
              <a:latin typeface="Helvetica" pitchFamily="2" charset="0"/>
            </a:endParaRPr>
          </a:p>
          <a:p>
            <a:pPr marL="285750" indent="-285750">
              <a:lnSpc>
                <a:spcPct val="100000"/>
              </a:lnSpc>
              <a:spcBef>
                <a:spcPts val="0"/>
              </a:spcBef>
              <a:spcAft>
                <a:spcPts val="600"/>
              </a:spcAft>
              <a:buSzPts val="1800"/>
              <a:buFont typeface="Arial" panose="020B0604020202020204" pitchFamily="34" charset="0"/>
              <a:buChar char="•"/>
            </a:pPr>
            <a:r>
              <a:rPr lang="en-US" sz="1400" dirty="0">
                <a:latin typeface="Helvetica" pitchFamily="2" charset="0"/>
              </a:rPr>
              <a:t>Derek Cummings</a:t>
            </a:r>
          </a:p>
          <a:p>
            <a:pPr marL="285750" indent="-285750">
              <a:lnSpc>
                <a:spcPct val="100000"/>
              </a:lnSpc>
              <a:spcBef>
                <a:spcPts val="0"/>
              </a:spcBef>
              <a:spcAft>
                <a:spcPts val="600"/>
              </a:spcAft>
              <a:buSzPts val="1800"/>
              <a:buFont typeface="Arial" panose="020B0604020202020204" pitchFamily="34" charset="0"/>
              <a:buChar char="•"/>
            </a:pPr>
            <a:r>
              <a:rPr lang="en-US" sz="1400" dirty="0" err="1">
                <a:latin typeface="Helvetica" pitchFamily="2" charset="0"/>
              </a:rPr>
              <a:t>Bingyi</a:t>
            </a:r>
            <a:r>
              <a:rPr lang="en-US" sz="1400" dirty="0">
                <a:latin typeface="Helvetica" pitchFamily="2" charset="0"/>
              </a:rPr>
              <a:t> Yang</a:t>
            </a:r>
          </a:p>
          <a:p>
            <a:pPr marL="285750" indent="-285750">
              <a:lnSpc>
                <a:spcPct val="100000"/>
              </a:lnSpc>
              <a:spcBef>
                <a:spcPts val="0"/>
              </a:spcBef>
              <a:spcAft>
                <a:spcPts val="600"/>
              </a:spcAft>
              <a:buSzPts val="1800"/>
              <a:buFont typeface="Arial" panose="020B0604020202020204" pitchFamily="34" charset="0"/>
              <a:buChar char="•"/>
            </a:pPr>
            <a:r>
              <a:rPr lang="en-US" sz="1400" dirty="0">
                <a:latin typeface="Helvetica" pitchFamily="2" charset="0"/>
              </a:rPr>
              <a:t>Kin On Kwok</a:t>
            </a:r>
          </a:p>
          <a:p>
            <a:pPr marL="285750" indent="-285750">
              <a:lnSpc>
                <a:spcPct val="100000"/>
              </a:lnSpc>
              <a:spcBef>
                <a:spcPts val="0"/>
              </a:spcBef>
              <a:spcAft>
                <a:spcPts val="600"/>
              </a:spcAft>
              <a:buSzPts val="1800"/>
              <a:buFont typeface="Arial" panose="020B0604020202020204" pitchFamily="34" charset="0"/>
              <a:buChar char="•"/>
            </a:pPr>
            <a:r>
              <a:rPr lang="en-US" sz="1400" dirty="0" err="1">
                <a:latin typeface="Helvetica" pitchFamily="2" charset="0"/>
              </a:rPr>
              <a:t>Huachen</a:t>
            </a:r>
            <a:r>
              <a:rPr lang="en-US" sz="1400" dirty="0">
                <a:latin typeface="Helvetica" pitchFamily="2" charset="0"/>
              </a:rPr>
              <a:t> Zhu</a:t>
            </a:r>
          </a:p>
          <a:p>
            <a:pPr marL="285750" indent="-285750">
              <a:lnSpc>
                <a:spcPct val="100000"/>
              </a:lnSpc>
              <a:spcBef>
                <a:spcPts val="0"/>
              </a:spcBef>
              <a:spcAft>
                <a:spcPts val="600"/>
              </a:spcAft>
              <a:buSzPts val="1800"/>
              <a:buFont typeface="Arial" panose="020B0604020202020204" pitchFamily="34" charset="0"/>
              <a:buChar char="•"/>
            </a:pPr>
            <a:r>
              <a:rPr lang="en-US" sz="1400" dirty="0">
                <a:latin typeface="Helvetica" pitchFamily="2" charset="0"/>
              </a:rPr>
              <a:t>Chao </a:t>
            </a:r>
            <a:r>
              <a:rPr lang="en-US" sz="1400" dirty="0" err="1">
                <a:latin typeface="Helvetica" pitchFamily="2" charset="0"/>
              </a:rPr>
              <a:t>Qiang</a:t>
            </a:r>
            <a:r>
              <a:rPr lang="en-US" sz="1400" dirty="0">
                <a:latin typeface="Helvetica" pitchFamily="2" charset="0"/>
              </a:rPr>
              <a:t> Jiang</a:t>
            </a:r>
          </a:p>
          <a:p>
            <a:pPr marL="285750" indent="-285750">
              <a:lnSpc>
                <a:spcPct val="100000"/>
              </a:lnSpc>
              <a:spcBef>
                <a:spcPts val="0"/>
              </a:spcBef>
              <a:spcAft>
                <a:spcPts val="600"/>
              </a:spcAft>
              <a:buSzPts val="1800"/>
              <a:buFont typeface="Arial" panose="020B0604020202020204" pitchFamily="34" charset="0"/>
              <a:buChar char="•"/>
            </a:pPr>
            <a:r>
              <a:rPr lang="en-US" sz="1400" dirty="0">
                <a:latin typeface="Helvetica" pitchFamily="2" charset="0"/>
              </a:rPr>
              <a:t>Yi Guan</a:t>
            </a:r>
          </a:p>
          <a:p>
            <a:pPr marL="285750" indent="-285750">
              <a:lnSpc>
                <a:spcPct val="100000"/>
              </a:lnSpc>
              <a:spcBef>
                <a:spcPts val="0"/>
              </a:spcBef>
              <a:spcAft>
                <a:spcPts val="600"/>
              </a:spcAft>
              <a:buSzPts val="1800"/>
              <a:buFont typeface="Arial" panose="020B0604020202020204" pitchFamily="34" charset="0"/>
              <a:buChar char="•"/>
            </a:pPr>
            <a:r>
              <a:rPr lang="en-US" sz="1400" dirty="0">
                <a:latin typeface="Helvetica" pitchFamily="2" charset="0"/>
              </a:rPr>
              <a:t>Jonathan Read</a:t>
            </a:r>
          </a:p>
        </p:txBody>
      </p:sp>
      <p:sp>
        <p:nvSpPr>
          <p:cNvPr id="4" name="TextBox 3">
            <a:extLst>
              <a:ext uri="{FF2B5EF4-FFF2-40B4-BE49-F238E27FC236}">
                <a16:creationId xmlns:a16="http://schemas.microsoft.com/office/drawing/2014/main" id="{F443D5C7-5503-4506-BE04-B93FA06F4A6D}"/>
              </a:ext>
            </a:extLst>
          </p:cNvPr>
          <p:cNvSpPr txBox="1"/>
          <p:nvPr/>
        </p:nvSpPr>
        <p:spPr>
          <a:xfrm>
            <a:off x="4936237" y="2432928"/>
            <a:ext cx="1952445" cy="1477328"/>
          </a:xfrm>
          <a:prstGeom prst="rect">
            <a:avLst/>
          </a:prstGeom>
        </p:spPr>
        <p:txBody>
          <a:bodyPr wrap="square">
            <a:spAutoFit/>
          </a:bodyPr>
          <a:lstStyle/>
          <a:p>
            <a:pPr marL="285750" indent="-285750">
              <a:lnSpc>
                <a:spcPct val="100000"/>
              </a:lnSpc>
              <a:spcBef>
                <a:spcPts val="0"/>
              </a:spcBef>
              <a:spcAft>
                <a:spcPts val="600"/>
              </a:spcAft>
              <a:buSzPts val="1800"/>
              <a:buFont typeface="Arial" panose="020B0604020202020204" pitchFamily="34" charset="0"/>
              <a:buChar char="•"/>
            </a:pPr>
            <a:r>
              <a:rPr lang="en-US" sz="1400" dirty="0">
                <a:latin typeface="Helvetica" pitchFamily="2" charset="0"/>
              </a:rPr>
              <a:t>Arthur Menezes</a:t>
            </a:r>
          </a:p>
          <a:p>
            <a:pPr marL="285750" indent="-285750">
              <a:lnSpc>
                <a:spcPct val="100000"/>
              </a:lnSpc>
              <a:spcBef>
                <a:spcPts val="0"/>
              </a:spcBef>
              <a:spcAft>
                <a:spcPts val="600"/>
              </a:spcAft>
              <a:buSzPts val="1800"/>
              <a:buFont typeface="Arial" panose="020B0604020202020204" pitchFamily="34" charset="0"/>
              <a:buChar char="•"/>
            </a:pPr>
            <a:r>
              <a:rPr lang="en-US" sz="1400" dirty="0">
                <a:latin typeface="Helvetica" pitchFamily="2" charset="0"/>
              </a:rPr>
              <a:t>Isobel Routledge</a:t>
            </a:r>
          </a:p>
          <a:p>
            <a:pPr marL="285750" indent="-285750">
              <a:lnSpc>
                <a:spcPct val="100000"/>
              </a:lnSpc>
              <a:spcBef>
                <a:spcPts val="0"/>
              </a:spcBef>
              <a:spcAft>
                <a:spcPts val="600"/>
              </a:spcAft>
              <a:buSzPts val="1800"/>
              <a:buFont typeface="Arial" panose="020B0604020202020204" pitchFamily="34" charset="0"/>
              <a:buChar char="•"/>
            </a:pPr>
            <a:r>
              <a:rPr lang="en-US" sz="1400" dirty="0">
                <a:latin typeface="Helvetica" pitchFamily="2" charset="0"/>
              </a:rPr>
              <a:t>Saki Takahashi</a:t>
            </a:r>
          </a:p>
          <a:p>
            <a:pPr marL="285750" indent="-285750">
              <a:lnSpc>
                <a:spcPct val="100000"/>
              </a:lnSpc>
              <a:spcBef>
                <a:spcPts val="0"/>
              </a:spcBef>
              <a:spcAft>
                <a:spcPts val="600"/>
              </a:spcAft>
              <a:buSzPts val="1800"/>
              <a:buFont typeface="Arial" panose="020B0604020202020204" pitchFamily="34" charset="0"/>
              <a:buChar char="•"/>
            </a:pPr>
            <a:r>
              <a:rPr lang="en-US" sz="1400" dirty="0">
                <a:latin typeface="Helvetica" pitchFamily="2" charset="0"/>
              </a:rPr>
              <a:t>Jess Metcalf</a:t>
            </a:r>
          </a:p>
          <a:p>
            <a:pPr marL="285750" indent="-285750">
              <a:lnSpc>
                <a:spcPct val="100000"/>
              </a:lnSpc>
              <a:spcBef>
                <a:spcPts val="0"/>
              </a:spcBef>
              <a:spcAft>
                <a:spcPts val="600"/>
              </a:spcAft>
              <a:buSzPts val="1800"/>
              <a:buFont typeface="Arial" panose="020B0604020202020204" pitchFamily="34" charset="0"/>
              <a:buChar char="•"/>
            </a:pPr>
            <a:r>
              <a:rPr lang="en-US" sz="1400" dirty="0">
                <a:latin typeface="Helvetica" pitchFamily="2" charset="0"/>
              </a:rPr>
              <a:t>Andrea Graham</a:t>
            </a:r>
          </a:p>
        </p:txBody>
      </p:sp>
      <p:pic>
        <p:nvPicPr>
          <p:cNvPr id="1026" name="Picture 2">
            <a:extLst>
              <a:ext uri="{FF2B5EF4-FFF2-40B4-BE49-F238E27FC236}">
                <a16:creationId xmlns:a16="http://schemas.microsoft.com/office/drawing/2014/main" id="{065E2CDF-08B0-7D53-9A1D-29E128A225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860012"/>
            <a:ext cx="3333750" cy="419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schematic&#10;&#10;Description automatically generated">
            <a:extLst>
              <a:ext uri="{FF2B5EF4-FFF2-40B4-BE49-F238E27FC236}">
                <a16:creationId xmlns:a16="http://schemas.microsoft.com/office/drawing/2014/main" id="{0D49C1C5-F4C7-F1AB-77BA-70FC9813C839}"/>
              </a:ext>
            </a:extLst>
          </p:cNvPr>
          <p:cNvPicPr>
            <a:picLocks noChangeAspect="1"/>
          </p:cNvPicPr>
          <p:nvPr/>
        </p:nvPicPr>
        <p:blipFill>
          <a:blip r:embed="rId5"/>
          <a:stretch>
            <a:fillRect/>
          </a:stretch>
        </p:blipFill>
        <p:spPr>
          <a:xfrm>
            <a:off x="4870690" y="1719519"/>
            <a:ext cx="2083539" cy="620356"/>
          </a:xfrm>
          <a:prstGeom prst="rect">
            <a:avLst/>
          </a:prstGeom>
        </p:spPr>
      </p:pic>
      <p:sp>
        <p:nvSpPr>
          <p:cNvPr id="2" name="Slide Number Placeholder 1">
            <a:extLst>
              <a:ext uri="{FF2B5EF4-FFF2-40B4-BE49-F238E27FC236}">
                <a16:creationId xmlns:a16="http://schemas.microsoft.com/office/drawing/2014/main" id="{818E04A9-C435-7654-1615-BC88437C4214}"/>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76</a:t>
            </a:fld>
            <a:endParaRPr lang="en-US"/>
          </a:p>
        </p:txBody>
      </p:sp>
    </p:spTree>
    <p:extLst>
      <p:ext uri="{BB962C8B-B14F-4D97-AF65-F5344CB8AC3E}">
        <p14:creationId xmlns:p14="http://schemas.microsoft.com/office/powerpoint/2010/main" val="177546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CA1B-F9E4-8E3B-C785-36CCE11142D1}"/>
              </a:ext>
            </a:extLst>
          </p:cNvPr>
          <p:cNvSpPr>
            <a:spLocks noGrp="1"/>
          </p:cNvSpPr>
          <p:nvPr>
            <p:ph type="title"/>
          </p:nvPr>
        </p:nvSpPr>
        <p:spPr>
          <a:xfrm>
            <a:off x="838200" y="2582114"/>
            <a:ext cx="10515600" cy="1325563"/>
          </a:xfrm>
        </p:spPr>
        <p:txBody>
          <a:bodyPr/>
          <a:lstStyle/>
          <a:p>
            <a:pPr algn="ctr"/>
            <a:r>
              <a:rPr lang="en-US" dirty="0"/>
              <a:t>Thank you!</a:t>
            </a:r>
            <a:endParaRPr lang="en-US" i="1" dirty="0"/>
          </a:p>
        </p:txBody>
      </p:sp>
      <p:sp>
        <p:nvSpPr>
          <p:cNvPr id="3" name="Slide Number Placeholder 2">
            <a:extLst>
              <a:ext uri="{FF2B5EF4-FFF2-40B4-BE49-F238E27FC236}">
                <a16:creationId xmlns:a16="http://schemas.microsoft.com/office/drawing/2014/main" id="{47E76A39-5BCE-1545-558A-465E73C4C8E5}"/>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77</a:t>
            </a:fld>
            <a:endParaRPr lang="en-US"/>
          </a:p>
        </p:txBody>
      </p:sp>
    </p:spTree>
    <p:extLst>
      <p:ext uri="{BB962C8B-B14F-4D97-AF65-F5344CB8AC3E}">
        <p14:creationId xmlns:p14="http://schemas.microsoft.com/office/powerpoint/2010/main" val="38634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5156E-B237-B1A5-585A-D629E4752FFB}"/>
              </a:ext>
            </a:extLst>
          </p:cNvPr>
          <p:cNvSpPr>
            <a:spLocks noGrp="1"/>
          </p:cNvSpPr>
          <p:nvPr>
            <p:ph idx="1"/>
          </p:nvPr>
        </p:nvSpPr>
        <p:spPr>
          <a:xfrm>
            <a:off x="249477" y="1554858"/>
            <a:ext cx="4650722" cy="4389120"/>
          </a:xfrm>
        </p:spPr>
        <p:txBody>
          <a:bodyPr>
            <a:normAutofit/>
          </a:bodyPr>
          <a:lstStyle/>
          <a:p>
            <a:r>
              <a:rPr lang="en-US" sz="1800" dirty="0"/>
              <a:t>Measure prevalence of biomarkers of infection or vaccination to estimate:</a:t>
            </a:r>
          </a:p>
          <a:p>
            <a:pPr lvl="1"/>
            <a:r>
              <a:rPr lang="en-US" sz="1600" dirty="0"/>
              <a:t>Burdens of disease</a:t>
            </a:r>
          </a:p>
          <a:p>
            <a:pPr lvl="1"/>
            <a:r>
              <a:rPr lang="en-US" sz="1600" dirty="0"/>
              <a:t>Theoretical herd immunity/vaccination coverage</a:t>
            </a:r>
          </a:p>
          <a:p>
            <a:pPr lvl="1"/>
            <a:r>
              <a:rPr lang="en-US" sz="1600" dirty="0"/>
              <a:t>Identify populations for supplemental vaccination campaigns</a:t>
            </a:r>
          </a:p>
          <a:p>
            <a:pPr lvl="1"/>
            <a:r>
              <a:rPr lang="en-US" sz="1600" dirty="0"/>
              <a:t>Duration of immunity</a:t>
            </a:r>
          </a:p>
          <a:p>
            <a:pPr lvl="1"/>
            <a:r>
              <a:rPr lang="en-US" sz="1600" dirty="0"/>
              <a:t>Elimination targets</a:t>
            </a:r>
          </a:p>
          <a:p>
            <a:pPr lvl="1"/>
            <a:endParaRPr lang="en-US" dirty="0"/>
          </a:p>
          <a:p>
            <a:endParaRPr lang="en-US" sz="1800" dirty="0"/>
          </a:p>
        </p:txBody>
      </p:sp>
      <p:pic>
        <p:nvPicPr>
          <p:cNvPr id="4098" name="Picture 2">
            <a:extLst>
              <a:ext uri="{FF2B5EF4-FFF2-40B4-BE49-F238E27FC236}">
                <a16:creationId xmlns:a16="http://schemas.microsoft.com/office/drawing/2014/main" id="{260AF4EE-3280-34C0-E160-2708212BF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5533" y="1194235"/>
            <a:ext cx="6973367" cy="479818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3C940027-EEDB-5F65-CD3F-D1176FFDB8FD}"/>
              </a:ext>
            </a:extLst>
          </p:cNvPr>
          <p:cNvSpPr>
            <a:spLocks noGrp="1"/>
          </p:cNvSpPr>
          <p:nvPr>
            <p:ph type="title"/>
          </p:nvPr>
        </p:nvSpPr>
        <p:spPr/>
        <p:txBody>
          <a:bodyPr/>
          <a:lstStyle/>
          <a:p>
            <a:r>
              <a:rPr lang="en-US" dirty="0"/>
              <a:t>Seroepidemiology</a:t>
            </a:r>
          </a:p>
        </p:txBody>
      </p:sp>
      <p:sp>
        <p:nvSpPr>
          <p:cNvPr id="12" name="TextBox 11">
            <a:extLst>
              <a:ext uri="{FF2B5EF4-FFF2-40B4-BE49-F238E27FC236}">
                <a16:creationId xmlns:a16="http://schemas.microsoft.com/office/drawing/2014/main" id="{CD189E9E-D46D-FCE8-2893-2C0AA05464F3}"/>
              </a:ext>
            </a:extLst>
          </p:cNvPr>
          <p:cNvSpPr txBox="1"/>
          <p:nvPr/>
        </p:nvSpPr>
        <p:spPr>
          <a:xfrm>
            <a:off x="0" y="6453127"/>
            <a:ext cx="7873139" cy="400110"/>
          </a:xfrm>
          <a:prstGeom prst="rect">
            <a:avLst/>
          </a:prstGeom>
          <a:noFill/>
        </p:spPr>
        <p:txBody>
          <a:bodyPr wrap="square" rtlCol="0">
            <a:spAutoFit/>
          </a:bodyPr>
          <a:lstStyle/>
          <a:p>
            <a:r>
              <a:rPr lang="en-US" sz="1000" i="1" dirty="0"/>
              <a:t>Image from: Benefits and Challenges in Using Seroprevalence Data to Inform Models for Measles and Rubella Elimination</a:t>
            </a:r>
          </a:p>
          <a:p>
            <a:r>
              <a:rPr lang="en-US" sz="1000" i="1" dirty="0"/>
              <a:t>Winter et al. 2018 J Infect Dis DOI: 10.1093/</a:t>
            </a:r>
            <a:r>
              <a:rPr lang="en-US" sz="1000" i="1" dirty="0" err="1"/>
              <a:t>infdis</a:t>
            </a:r>
            <a:r>
              <a:rPr lang="en-US" sz="1000" i="1" dirty="0"/>
              <a:t>/jiy137 </a:t>
            </a:r>
          </a:p>
        </p:txBody>
      </p:sp>
      <p:sp>
        <p:nvSpPr>
          <p:cNvPr id="2" name="Slide Number Placeholder 1">
            <a:extLst>
              <a:ext uri="{FF2B5EF4-FFF2-40B4-BE49-F238E27FC236}">
                <a16:creationId xmlns:a16="http://schemas.microsoft.com/office/drawing/2014/main" id="{3A1BF51C-5B74-924C-F4BF-DC9279E7007C}"/>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78</a:t>
            </a:fld>
            <a:endParaRPr lang="en-US"/>
          </a:p>
        </p:txBody>
      </p:sp>
    </p:spTree>
    <p:extLst>
      <p:ext uri="{BB962C8B-B14F-4D97-AF65-F5344CB8AC3E}">
        <p14:creationId xmlns:p14="http://schemas.microsoft.com/office/powerpoint/2010/main" val="2611876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5156E-B237-B1A5-585A-D629E4752FFB}"/>
              </a:ext>
            </a:extLst>
          </p:cNvPr>
          <p:cNvSpPr>
            <a:spLocks noGrp="1"/>
          </p:cNvSpPr>
          <p:nvPr>
            <p:ph idx="1"/>
          </p:nvPr>
        </p:nvSpPr>
        <p:spPr>
          <a:xfrm>
            <a:off x="249477" y="1554858"/>
            <a:ext cx="4650722" cy="4389120"/>
          </a:xfrm>
        </p:spPr>
        <p:txBody>
          <a:bodyPr>
            <a:normAutofit/>
          </a:bodyPr>
          <a:lstStyle/>
          <a:p>
            <a:r>
              <a:rPr lang="en-US" sz="1800" dirty="0"/>
              <a:t>Measure prevalence of biomarkers of infection or vaccination to estimate:</a:t>
            </a:r>
          </a:p>
          <a:p>
            <a:pPr lvl="1"/>
            <a:r>
              <a:rPr lang="en-US" sz="1600" dirty="0"/>
              <a:t>Burdens of disease</a:t>
            </a:r>
          </a:p>
          <a:p>
            <a:pPr lvl="1"/>
            <a:r>
              <a:rPr lang="en-US" sz="1600" dirty="0"/>
              <a:t>Theoretical herd immunity/vaccination coverage</a:t>
            </a:r>
          </a:p>
          <a:p>
            <a:pPr lvl="1"/>
            <a:r>
              <a:rPr lang="en-US" sz="1600" dirty="0"/>
              <a:t>Identify populations for supplemental vaccination campaigns</a:t>
            </a:r>
          </a:p>
          <a:p>
            <a:pPr lvl="1"/>
            <a:r>
              <a:rPr lang="en-US" sz="1600" dirty="0"/>
              <a:t>Duration of immunity</a:t>
            </a:r>
          </a:p>
          <a:p>
            <a:pPr lvl="1"/>
            <a:r>
              <a:rPr lang="en-US" sz="1600" dirty="0"/>
              <a:t>Elimination targets</a:t>
            </a:r>
          </a:p>
          <a:p>
            <a:r>
              <a:rPr lang="en-US" sz="1800" dirty="0"/>
              <a:t>See:</a:t>
            </a:r>
          </a:p>
          <a:p>
            <a:pPr lvl="1"/>
            <a:endParaRPr lang="en-US" dirty="0"/>
          </a:p>
          <a:p>
            <a:endParaRPr lang="en-US" sz="1800" dirty="0"/>
          </a:p>
        </p:txBody>
      </p:sp>
      <p:pic>
        <p:nvPicPr>
          <p:cNvPr id="4" name="Picture 3">
            <a:extLst>
              <a:ext uri="{FF2B5EF4-FFF2-40B4-BE49-F238E27FC236}">
                <a16:creationId xmlns:a16="http://schemas.microsoft.com/office/drawing/2014/main" id="{6AD80AF9-4620-743F-E10A-B7E3BABC393B}"/>
              </a:ext>
            </a:extLst>
          </p:cNvPr>
          <p:cNvPicPr>
            <a:picLocks noChangeAspect="1"/>
          </p:cNvPicPr>
          <p:nvPr/>
        </p:nvPicPr>
        <p:blipFill rotWithShape="1">
          <a:blip r:embed="rId3"/>
          <a:srcRect t="39956"/>
          <a:stretch/>
        </p:blipFill>
        <p:spPr>
          <a:xfrm>
            <a:off x="438540" y="4484950"/>
            <a:ext cx="4369485" cy="1186525"/>
          </a:xfrm>
          <a:prstGeom prst="rect">
            <a:avLst/>
          </a:prstGeom>
        </p:spPr>
      </p:pic>
      <p:pic>
        <p:nvPicPr>
          <p:cNvPr id="4098" name="Picture 2">
            <a:extLst>
              <a:ext uri="{FF2B5EF4-FFF2-40B4-BE49-F238E27FC236}">
                <a16:creationId xmlns:a16="http://schemas.microsoft.com/office/drawing/2014/main" id="{260AF4EE-3280-34C0-E160-2708212BFE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5533" y="1194235"/>
            <a:ext cx="6973367" cy="479818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3C940027-EEDB-5F65-CD3F-D1176FFDB8FD}"/>
              </a:ext>
            </a:extLst>
          </p:cNvPr>
          <p:cNvSpPr>
            <a:spLocks noGrp="1"/>
          </p:cNvSpPr>
          <p:nvPr>
            <p:ph type="title"/>
          </p:nvPr>
        </p:nvSpPr>
        <p:spPr/>
        <p:txBody>
          <a:bodyPr/>
          <a:lstStyle/>
          <a:p>
            <a:r>
              <a:rPr lang="en-US" dirty="0"/>
              <a:t>Seroepidemiology</a:t>
            </a:r>
          </a:p>
        </p:txBody>
      </p:sp>
      <p:sp>
        <p:nvSpPr>
          <p:cNvPr id="2" name="TextBox 1">
            <a:extLst>
              <a:ext uri="{FF2B5EF4-FFF2-40B4-BE49-F238E27FC236}">
                <a16:creationId xmlns:a16="http://schemas.microsoft.com/office/drawing/2014/main" id="{334E5E95-04CB-1B8F-B889-17FAC01E5084}"/>
              </a:ext>
            </a:extLst>
          </p:cNvPr>
          <p:cNvSpPr txBox="1"/>
          <p:nvPr/>
        </p:nvSpPr>
        <p:spPr>
          <a:xfrm>
            <a:off x="0" y="6453127"/>
            <a:ext cx="7873139" cy="400110"/>
          </a:xfrm>
          <a:prstGeom prst="rect">
            <a:avLst/>
          </a:prstGeom>
          <a:noFill/>
        </p:spPr>
        <p:txBody>
          <a:bodyPr wrap="square" rtlCol="0">
            <a:spAutoFit/>
          </a:bodyPr>
          <a:lstStyle/>
          <a:p>
            <a:r>
              <a:rPr lang="en-US" sz="1000" i="1" dirty="0"/>
              <a:t>Image from: Benefits and Challenges in Using Seroprevalence Data to Inform Models for Measles and Rubella Elimination</a:t>
            </a:r>
          </a:p>
          <a:p>
            <a:r>
              <a:rPr lang="en-US" sz="1000" i="1" dirty="0"/>
              <a:t>Winter et al. 2018 J Infect Dis DOI: 10.1093/</a:t>
            </a:r>
            <a:r>
              <a:rPr lang="en-US" sz="1000" i="1" dirty="0" err="1"/>
              <a:t>infdis</a:t>
            </a:r>
            <a:r>
              <a:rPr lang="en-US" sz="1000" i="1" dirty="0"/>
              <a:t>/jiy137 </a:t>
            </a:r>
          </a:p>
        </p:txBody>
      </p:sp>
      <p:sp>
        <p:nvSpPr>
          <p:cNvPr id="5" name="Slide Number Placeholder 4">
            <a:extLst>
              <a:ext uri="{FF2B5EF4-FFF2-40B4-BE49-F238E27FC236}">
                <a16:creationId xmlns:a16="http://schemas.microsoft.com/office/drawing/2014/main" id="{EB051007-0FCE-153A-B652-4C4C850B1202}"/>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79</a:t>
            </a:fld>
            <a:endParaRPr lang="en-US"/>
          </a:p>
        </p:txBody>
      </p:sp>
    </p:spTree>
    <p:extLst>
      <p:ext uri="{BB962C8B-B14F-4D97-AF65-F5344CB8AC3E}">
        <p14:creationId xmlns:p14="http://schemas.microsoft.com/office/powerpoint/2010/main" val="278666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86B55D-3AF9-B8DC-4CC3-39E7B5C02BE6}"/>
              </a:ext>
            </a:extLst>
          </p:cNvPr>
          <p:cNvSpPr>
            <a:spLocks noGrp="1"/>
          </p:cNvSpPr>
          <p:nvPr>
            <p:ph type="sldNum" sz="quarter" idx="10"/>
          </p:nvPr>
        </p:nvSpPr>
        <p:spPr/>
        <p:txBody>
          <a:bodyPr/>
          <a:lstStyle/>
          <a:p>
            <a:fld id="{7CC3F808-C7E8-4131-9EFE-B613B7BC3B90}" type="slidenum">
              <a:rPr lang="en-GB" smtClean="0"/>
              <a:pPr/>
              <a:t>8</a:t>
            </a:fld>
            <a:endParaRPr lang="en-GB" dirty="0"/>
          </a:p>
        </p:txBody>
      </p:sp>
      <p:sp>
        <p:nvSpPr>
          <p:cNvPr id="5" name="Left-right Arrow 4">
            <a:extLst>
              <a:ext uri="{FF2B5EF4-FFF2-40B4-BE49-F238E27FC236}">
                <a16:creationId xmlns:a16="http://schemas.microsoft.com/office/drawing/2014/main" id="{882BA083-C51F-0F33-2516-E3B5463FC5CF}"/>
              </a:ext>
            </a:extLst>
          </p:cNvPr>
          <p:cNvSpPr/>
          <p:nvPr/>
        </p:nvSpPr>
        <p:spPr>
          <a:xfrm>
            <a:off x="1238356" y="4892512"/>
            <a:ext cx="9715287" cy="716437"/>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Complexity</a:t>
            </a:r>
          </a:p>
        </p:txBody>
      </p:sp>
      <p:sp>
        <p:nvSpPr>
          <p:cNvPr id="6" name="TextBox 5">
            <a:extLst>
              <a:ext uri="{FF2B5EF4-FFF2-40B4-BE49-F238E27FC236}">
                <a16:creationId xmlns:a16="http://schemas.microsoft.com/office/drawing/2014/main" id="{728F5C49-8A5F-E63F-90CB-8D0F2DA7212E}"/>
              </a:ext>
            </a:extLst>
          </p:cNvPr>
          <p:cNvSpPr txBox="1"/>
          <p:nvPr/>
        </p:nvSpPr>
        <p:spPr>
          <a:xfrm>
            <a:off x="282805" y="5656081"/>
            <a:ext cx="1932494" cy="369332"/>
          </a:xfrm>
          <a:prstGeom prst="rect">
            <a:avLst/>
          </a:prstGeom>
          <a:noFill/>
        </p:spPr>
        <p:txBody>
          <a:bodyPr wrap="square" rtlCol="0">
            <a:spAutoFit/>
          </a:bodyPr>
          <a:lstStyle/>
          <a:p>
            <a:r>
              <a:rPr lang="en-US" b="1" dirty="0">
                <a:solidFill>
                  <a:schemeClr val="accent6"/>
                </a:solidFill>
              </a:rPr>
              <a:t>Less complex</a:t>
            </a:r>
          </a:p>
        </p:txBody>
      </p:sp>
      <p:sp>
        <p:nvSpPr>
          <p:cNvPr id="7" name="TextBox 6">
            <a:extLst>
              <a:ext uri="{FF2B5EF4-FFF2-40B4-BE49-F238E27FC236}">
                <a16:creationId xmlns:a16="http://schemas.microsoft.com/office/drawing/2014/main" id="{12512197-84FA-F555-7EA1-C1EDDE88839C}"/>
              </a:ext>
            </a:extLst>
          </p:cNvPr>
          <p:cNvSpPr txBox="1"/>
          <p:nvPr/>
        </p:nvSpPr>
        <p:spPr>
          <a:xfrm>
            <a:off x="10069734" y="5656081"/>
            <a:ext cx="1932494" cy="369332"/>
          </a:xfrm>
          <a:prstGeom prst="rect">
            <a:avLst/>
          </a:prstGeom>
          <a:noFill/>
        </p:spPr>
        <p:txBody>
          <a:bodyPr wrap="square" rtlCol="0">
            <a:spAutoFit/>
          </a:bodyPr>
          <a:lstStyle/>
          <a:p>
            <a:r>
              <a:rPr lang="en-US" b="1" dirty="0">
                <a:solidFill>
                  <a:schemeClr val="accent6"/>
                </a:solidFill>
              </a:rPr>
              <a:t>More complex</a:t>
            </a:r>
          </a:p>
        </p:txBody>
      </p:sp>
      <p:sp>
        <p:nvSpPr>
          <p:cNvPr id="8" name="TextBox 7">
            <a:extLst>
              <a:ext uri="{FF2B5EF4-FFF2-40B4-BE49-F238E27FC236}">
                <a16:creationId xmlns:a16="http://schemas.microsoft.com/office/drawing/2014/main" id="{FB69F4EE-9CB7-80B6-EBA5-83B54FBDA2EE}"/>
              </a:ext>
            </a:extLst>
          </p:cNvPr>
          <p:cNvSpPr txBox="1"/>
          <p:nvPr/>
        </p:nvSpPr>
        <p:spPr>
          <a:xfrm>
            <a:off x="363062" y="3621926"/>
            <a:ext cx="2300141" cy="646331"/>
          </a:xfrm>
          <a:prstGeom prst="rect">
            <a:avLst/>
          </a:prstGeom>
          <a:noFill/>
        </p:spPr>
        <p:txBody>
          <a:bodyPr wrap="square" rtlCol="0">
            <a:spAutoFit/>
          </a:bodyPr>
          <a:lstStyle/>
          <a:p>
            <a:pPr algn="ctr"/>
            <a:r>
              <a:rPr lang="en-US" dirty="0"/>
              <a:t>Serocatalytic </a:t>
            </a:r>
          </a:p>
          <a:p>
            <a:pPr algn="ctr"/>
            <a:r>
              <a:rPr lang="en-US" dirty="0"/>
              <a:t>models</a:t>
            </a:r>
          </a:p>
        </p:txBody>
      </p:sp>
      <p:sp>
        <p:nvSpPr>
          <p:cNvPr id="9" name="TextBox 8">
            <a:extLst>
              <a:ext uri="{FF2B5EF4-FFF2-40B4-BE49-F238E27FC236}">
                <a16:creationId xmlns:a16="http://schemas.microsoft.com/office/drawing/2014/main" id="{5FEA85CB-8841-567F-2CDB-13F0B8A43FC4}"/>
              </a:ext>
            </a:extLst>
          </p:cNvPr>
          <p:cNvSpPr txBox="1"/>
          <p:nvPr/>
        </p:nvSpPr>
        <p:spPr>
          <a:xfrm>
            <a:off x="1579537" y="4257496"/>
            <a:ext cx="3063712" cy="646331"/>
          </a:xfrm>
          <a:prstGeom prst="rect">
            <a:avLst/>
          </a:prstGeom>
          <a:noFill/>
        </p:spPr>
        <p:txBody>
          <a:bodyPr wrap="square" rtlCol="0">
            <a:spAutoFit/>
          </a:bodyPr>
          <a:lstStyle/>
          <a:p>
            <a:pPr algn="ctr"/>
            <a:r>
              <a:rPr lang="en-US" dirty="0"/>
              <a:t>Mixture/latent class </a:t>
            </a:r>
          </a:p>
          <a:p>
            <a:pPr algn="ctr"/>
            <a:r>
              <a:rPr lang="en-US" dirty="0"/>
              <a:t>models</a:t>
            </a:r>
          </a:p>
        </p:txBody>
      </p:sp>
      <p:sp>
        <p:nvSpPr>
          <p:cNvPr id="10" name="TextBox 9">
            <a:extLst>
              <a:ext uri="{FF2B5EF4-FFF2-40B4-BE49-F238E27FC236}">
                <a16:creationId xmlns:a16="http://schemas.microsoft.com/office/drawing/2014/main" id="{315235D4-24B6-EA2A-6992-3D75C6DDE998}"/>
              </a:ext>
            </a:extLst>
          </p:cNvPr>
          <p:cNvSpPr txBox="1"/>
          <p:nvPr/>
        </p:nvSpPr>
        <p:spPr>
          <a:xfrm>
            <a:off x="3342957" y="3621926"/>
            <a:ext cx="3063712" cy="646331"/>
          </a:xfrm>
          <a:prstGeom prst="rect">
            <a:avLst/>
          </a:prstGeom>
          <a:noFill/>
        </p:spPr>
        <p:txBody>
          <a:bodyPr wrap="square" rtlCol="0">
            <a:spAutoFit/>
          </a:bodyPr>
          <a:lstStyle/>
          <a:p>
            <a:pPr algn="ctr"/>
            <a:r>
              <a:rPr lang="en-US" dirty="0"/>
              <a:t>Antibody acquisition </a:t>
            </a:r>
          </a:p>
          <a:p>
            <a:pPr algn="ctr"/>
            <a:r>
              <a:rPr lang="en-US" dirty="0"/>
              <a:t>models</a:t>
            </a:r>
          </a:p>
        </p:txBody>
      </p:sp>
      <p:sp>
        <p:nvSpPr>
          <p:cNvPr id="11" name="TextBox 10">
            <a:extLst>
              <a:ext uri="{FF2B5EF4-FFF2-40B4-BE49-F238E27FC236}">
                <a16:creationId xmlns:a16="http://schemas.microsoft.com/office/drawing/2014/main" id="{D577E121-2F42-1B19-A390-07A9F6B96387}"/>
              </a:ext>
            </a:extLst>
          </p:cNvPr>
          <p:cNvSpPr txBox="1"/>
          <p:nvPr/>
        </p:nvSpPr>
        <p:spPr>
          <a:xfrm>
            <a:off x="5105161" y="4257496"/>
            <a:ext cx="3063712" cy="646331"/>
          </a:xfrm>
          <a:prstGeom prst="rect">
            <a:avLst/>
          </a:prstGeom>
          <a:noFill/>
        </p:spPr>
        <p:txBody>
          <a:bodyPr wrap="square" rtlCol="0">
            <a:spAutoFit/>
          </a:bodyPr>
          <a:lstStyle/>
          <a:p>
            <a:pPr algn="ctr"/>
            <a:r>
              <a:rPr lang="en-US" dirty="0"/>
              <a:t>Time-since-infection methods</a:t>
            </a:r>
          </a:p>
        </p:txBody>
      </p:sp>
      <p:sp>
        <p:nvSpPr>
          <p:cNvPr id="12" name="TextBox 11">
            <a:extLst>
              <a:ext uri="{FF2B5EF4-FFF2-40B4-BE49-F238E27FC236}">
                <a16:creationId xmlns:a16="http://schemas.microsoft.com/office/drawing/2014/main" id="{758AF78B-C183-ED6F-DCE0-AF8D1C531A29}"/>
              </a:ext>
            </a:extLst>
          </p:cNvPr>
          <p:cNvSpPr txBox="1"/>
          <p:nvPr/>
        </p:nvSpPr>
        <p:spPr>
          <a:xfrm>
            <a:off x="8595648" y="4118996"/>
            <a:ext cx="3063712" cy="923330"/>
          </a:xfrm>
          <a:prstGeom prst="rect">
            <a:avLst/>
          </a:prstGeom>
          <a:noFill/>
        </p:spPr>
        <p:txBody>
          <a:bodyPr wrap="square" rtlCol="0">
            <a:spAutoFit/>
          </a:bodyPr>
          <a:lstStyle/>
          <a:p>
            <a:pPr algn="ctr"/>
            <a:r>
              <a:rPr lang="en-US" dirty="0"/>
              <a:t>Multi-antigen </a:t>
            </a:r>
          </a:p>
          <a:p>
            <a:pPr algn="ctr"/>
            <a:r>
              <a:rPr lang="en-US" dirty="0"/>
              <a:t>time-since-infection methods</a:t>
            </a:r>
          </a:p>
        </p:txBody>
      </p:sp>
      <p:sp>
        <p:nvSpPr>
          <p:cNvPr id="13" name="TextBox 12">
            <a:extLst>
              <a:ext uri="{FF2B5EF4-FFF2-40B4-BE49-F238E27FC236}">
                <a16:creationId xmlns:a16="http://schemas.microsoft.com/office/drawing/2014/main" id="{1CC4D1A9-F38D-6BDD-7590-8A9FBE200023}"/>
              </a:ext>
            </a:extLst>
          </p:cNvPr>
          <p:cNvSpPr txBox="1"/>
          <p:nvPr/>
        </p:nvSpPr>
        <p:spPr>
          <a:xfrm>
            <a:off x="7311821" y="3621926"/>
            <a:ext cx="2126252" cy="646331"/>
          </a:xfrm>
          <a:prstGeom prst="rect">
            <a:avLst/>
          </a:prstGeom>
          <a:noFill/>
        </p:spPr>
        <p:txBody>
          <a:bodyPr wrap="square" rtlCol="0">
            <a:spAutoFit/>
          </a:bodyPr>
          <a:lstStyle/>
          <a:p>
            <a:pPr algn="ctr"/>
            <a:r>
              <a:rPr lang="en-US" dirty="0"/>
              <a:t>Machine learning approaches</a:t>
            </a:r>
          </a:p>
        </p:txBody>
      </p:sp>
      <p:sp>
        <p:nvSpPr>
          <p:cNvPr id="14" name="TextBox 13">
            <a:extLst>
              <a:ext uri="{FF2B5EF4-FFF2-40B4-BE49-F238E27FC236}">
                <a16:creationId xmlns:a16="http://schemas.microsoft.com/office/drawing/2014/main" id="{9356D379-AFBA-3960-818F-EAE3209DD705}"/>
              </a:ext>
            </a:extLst>
          </p:cNvPr>
          <p:cNvSpPr txBox="1"/>
          <p:nvPr/>
        </p:nvSpPr>
        <p:spPr>
          <a:xfrm>
            <a:off x="0" y="6562292"/>
            <a:ext cx="4613031" cy="261610"/>
          </a:xfrm>
          <a:prstGeom prst="rect">
            <a:avLst/>
          </a:prstGeom>
          <a:noFill/>
        </p:spPr>
        <p:txBody>
          <a:bodyPr wrap="square" rtlCol="0">
            <a:spAutoFit/>
          </a:bodyPr>
          <a:lstStyle/>
          <a:p>
            <a:r>
              <a:rPr lang="en-GB" sz="1100" b="0" i="1" dirty="0">
                <a:solidFill>
                  <a:srgbClr val="333333"/>
                </a:solidFill>
                <a:effectLst/>
              </a:rPr>
              <a:t>Hay, J., Routledge, I., &amp; Takahashi, S. 2023. </a:t>
            </a:r>
            <a:r>
              <a:rPr lang="en-GB" sz="1100" b="0" i="1" dirty="0" err="1">
                <a:solidFill>
                  <a:srgbClr val="333333"/>
                </a:solidFill>
                <a:effectLst/>
              </a:rPr>
              <a:t>osf.io</a:t>
            </a:r>
            <a:r>
              <a:rPr lang="en-GB" sz="1100" b="0" i="1" dirty="0">
                <a:solidFill>
                  <a:srgbClr val="333333"/>
                </a:solidFill>
                <a:effectLst/>
              </a:rPr>
              <a:t>/</a:t>
            </a:r>
            <a:r>
              <a:rPr lang="en-GB" sz="1100" b="0" i="1" dirty="0" err="1">
                <a:solidFill>
                  <a:srgbClr val="333333"/>
                </a:solidFill>
                <a:effectLst/>
              </a:rPr>
              <a:t>kqdsn</a:t>
            </a:r>
            <a:endParaRPr lang="en-US" sz="1100" i="1" dirty="0"/>
          </a:p>
        </p:txBody>
      </p:sp>
      <p:pic>
        <p:nvPicPr>
          <p:cNvPr id="3" name="Picture 2" descr="Saki Takahashi | IDD">
            <a:extLst>
              <a:ext uri="{FF2B5EF4-FFF2-40B4-BE49-F238E27FC236}">
                <a16:creationId xmlns:a16="http://schemas.microsoft.com/office/drawing/2014/main" id="{0C7F4208-678A-7C48-0D29-A7EF853D2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5090" y="91123"/>
            <a:ext cx="1123723" cy="111872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F291A4-7D45-65DE-E0EA-F2E1D582D82F}"/>
              </a:ext>
            </a:extLst>
          </p:cNvPr>
          <p:cNvSpPr txBox="1"/>
          <p:nvPr/>
        </p:nvSpPr>
        <p:spPr>
          <a:xfrm>
            <a:off x="8947814" y="1284651"/>
            <a:ext cx="3657601" cy="276999"/>
          </a:xfrm>
          <a:prstGeom prst="rect">
            <a:avLst/>
          </a:prstGeom>
          <a:noFill/>
        </p:spPr>
        <p:txBody>
          <a:bodyPr wrap="square" rtlCol="0">
            <a:spAutoFit/>
          </a:bodyPr>
          <a:lstStyle/>
          <a:p>
            <a:pPr algn="ctr"/>
            <a:r>
              <a:rPr lang="en-US" sz="1200" i="1" dirty="0"/>
              <a:t>Saki Takahashi and Isobel Routledge</a:t>
            </a:r>
          </a:p>
        </p:txBody>
      </p:sp>
      <p:pic>
        <p:nvPicPr>
          <p:cNvPr id="19" name="Picture 4" descr="Isobel Routledge">
            <a:extLst>
              <a:ext uri="{FF2B5EF4-FFF2-40B4-BE49-F238E27FC236}">
                <a16:creationId xmlns:a16="http://schemas.microsoft.com/office/drawing/2014/main" id="{AE6D26B2-27DA-DB5D-7CD7-4A62DBFF35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6615" y="91123"/>
            <a:ext cx="1123723" cy="1123723"/>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6F35CE76-D8F0-B6CA-22B3-EF2ED008C9BE}"/>
              </a:ext>
            </a:extLst>
          </p:cNvPr>
          <p:cNvSpPr>
            <a:spLocks noGrp="1"/>
          </p:cNvSpPr>
          <p:nvPr>
            <p:ph type="title"/>
          </p:nvPr>
        </p:nvSpPr>
        <p:spPr>
          <a:xfrm>
            <a:off x="277922" y="70736"/>
            <a:ext cx="10596563" cy="701675"/>
          </a:xfrm>
        </p:spPr>
        <p:txBody>
          <a:bodyPr/>
          <a:lstStyle/>
          <a:p>
            <a:r>
              <a:rPr lang="en-US" dirty="0"/>
              <a:t>Current landscape of </a:t>
            </a:r>
            <a:r>
              <a:rPr lang="en-US" dirty="0" err="1"/>
              <a:t>serodynamics</a:t>
            </a:r>
            <a:r>
              <a:rPr lang="en-US" dirty="0"/>
              <a:t> methods</a:t>
            </a:r>
          </a:p>
        </p:txBody>
      </p:sp>
    </p:spTree>
    <p:extLst>
      <p:ext uri="{BB962C8B-B14F-4D97-AF65-F5344CB8AC3E}">
        <p14:creationId xmlns:p14="http://schemas.microsoft.com/office/powerpoint/2010/main" val="11267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2C01-243F-1CEE-F74F-F83CF3B40A3A}"/>
              </a:ext>
            </a:extLst>
          </p:cNvPr>
          <p:cNvSpPr>
            <a:spLocks noGrp="1"/>
          </p:cNvSpPr>
          <p:nvPr>
            <p:ph type="title"/>
          </p:nvPr>
        </p:nvSpPr>
        <p:spPr/>
        <p:txBody>
          <a:bodyPr/>
          <a:lstStyle/>
          <a:p>
            <a:r>
              <a:rPr lang="en-US" dirty="0"/>
              <a:t>Some key immunology terms</a:t>
            </a:r>
          </a:p>
        </p:txBody>
      </p:sp>
      <p:sp>
        <p:nvSpPr>
          <p:cNvPr id="3" name="Content Placeholder 2">
            <a:extLst>
              <a:ext uri="{FF2B5EF4-FFF2-40B4-BE49-F238E27FC236}">
                <a16:creationId xmlns:a16="http://schemas.microsoft.com/office/drawing/2014/main" id="{3E4C9CF0-46D5-7F4C-93B4-07831391E12A}"/>
              </a:ext>
            </a:extLst>
          </p:cNvPr>
          <p:cNvSpPr>
            <a:spLocks noGrp="1"/>
          </p:cNvSpPr>
          <p:nvPr>
            <p:ph idx="1"/>
          </p:nvPr>
        </p:nvSpPr>
        <p:spPr>
          <a:xfrm>
            <a:off x="838200" y="1471295"/>
            <a:ext cx="7162800" cy="4557546"/>
          </a:xfrm>
        </p:spPr>
        <p:txBody>
          <a:bodyPr>
            <a:noAutofit/>
          </a:bodyPr>
          <a:lstStyle/>
          <a:p>
            <a:r>
              <a:rPr lang="en-US" b="1" dirty="0">
                <a:solidFill>
                  <a:schemeClr val="accent6"/>
                </a:solidFill>
              </a:rPr>
              <a:t>Serology: </a:t>
            </a:r>
            <a:r>
              <a:rPr lang="en-US" dirty="0"/>
              <a:t>measurement of biomarkers related to a pathogen from serum or other sample (plasma sample)</a:t>
            </a:r>
          </a:p>
          <a:p>
            <a:r>
              <a:rPr lang="en-US" b="1" dirty="0">
                <a:solidFill>
                  <a:schemeClr val="accent6"/>
                </a:solidFill>
              </a:rPr>
              <a:t>Antibody:</a:t>
            </a:r>
            <a:r>
              <a:rPr lang="en-US" dirty="0"/>
              <a:t> large, Y-shaped protein which binds to antigen (the “variable” end) and can be bound by effector cells (the “Fc” end)</a:t>
            </a:r>
          </a:p>
          <a:p>
            <a:r>
              <a:rPr lang="en-US" b="1" dirty="0">
                <a:solidFill>
                  <a:schemeClr val="accent6"/>
                </a:solidFill>
              </a:rPr>
              <a:t>Antigen:</a:t>
            </a:r>
            <a:r>
              <a:rPr lang="en-US" dirty="0"/>
              <a:t> overall protein target of the immune system (e.g., histidine rich protein 2 in malaria)</a:t>
            </a:r>
          </a:p>
          <a:p>
            <a:r>
              <a:rPr lang="en-US" b="1" dirty="0">
                <a:solidFill>
                  <a:schemeClr val="accent6"/>
                </a:solidFill>
              </a:rPr>
              <a:t>Epitope: </a:t>
            </a:r>
            <a:r>
              <a:rPr lang="en-US" dirty="0"/>
              <a:t>specific part of an antigen bound by an antibody (i.e., a short amino acid sequence)</a:t>
            </a:r>
          </a:p>
          <a:p>
            <a:r>
              <a:rPr lang="en-US" b="1" dirty="0">
                <a:solidFill>
                  <a:schemeClr val="accent6"/>
                </a:solidFill>
              </a:rPr>
              <a:t>Immunoglobulin:</a:t>
            </a:r>
            <a:r>
              <a:rPr lang="en-US" dirty="0"/>
              <a:t> there are 5 different isotypes (classes) of antibody which show up at different points post infection. We usually measure </a:t>
            </a:r>
            <a:r>
              <a:rPr lang="en-US" u="sng" dirty="0"/>
              <a:t>IgG</a:t>
            </a:r>
            <a:r>
              <a:rPr lang="en-US" dirty="0"/>
              <a:t>, which is a good long-lived marker. </a:t>
            </a:r>
            <a:r>
              <a:rPr lang="en-US" u="sng" dirty="0"/>
              <a:t>IgM</a:t>
            </a:r>
            <a:r>
              <a:rPr lang="en-US" dirty="0"/>
              <a:t> only shows up through primary infection. </a:t>
            </a:r>
            <a:r>
              <a:rPr lang="en-US" u="sng" dirty="0"/>
              <a:t>IgA</a:t>
            </a:r>
            <a:r>
              <a:rPr lang="en-US" dirty="0"/>
              <a:t> shows up on mucosal surfaces.</a:t>
            </a:r>
          </a:p>
        </p:txBody>
      </p:sp>
      <p:grpSp>
        <p:nvGrpSpPr>
          <p:cNvPr id="7" name="Group 6">
            <a:extLst>
              <a:ext uri="{FF2B5EF4-FFF2-40B4-BE49-F238E27FC236}">
                <a16:creationId xmlns:a16="http://schemas.microsoft.com/office/drawing/2014/main" id="{6E35B40F-CF69-07DC-B610-254CF7706BAF}"/>
              </a:ext>
            </a:extLst>
          </p:cNvPr>
          <p:cNvGrpSpPr/>
          <p:nvPr/>
        </p:nvGrpSpPr>
        <p:grpSpPr>
          <a:xfrm>
            <a:off x="8166100" y="1825625"/>
            <a:ext cx="3594932" cy="3581854"/>
            <a:chOff x="8273226" y="69469"/>
            <a:chExt cx="3792828" cy="3779030"/>
          </a:xfrm>
        </p:grpSpPr>
        <p:pic>
          <p:nvPicPr>
            <p:cNvPr id="2054" name="Picture 6" descr="Details are in the caption following the image">
              <a:extLst>
                <a:ext uri="{FF2B5EF4-FFF2-40B4-BE49-F238E27FC236}">
                  <a16:creationId xmlns:a16="http://schemas.microsoft.com/office/drawing/2014/main" id="{A76B8971-8D84-5A6F-9642-19E5F56F92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4" r="41289" b="50000"/>
            <a:stretch/>
          </p:blipFill>
          <p:spPr bwMode="auto">
            <a:xfrm>
              <a:off x="8430277" y="198258"/>
              <a:ext cx="3526307"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18C1C5E-6488-07C0-C3B8-C05E11D405E5}"/>
                </a:ext>
              </a:extLst>
            </p:cNvPr>
            <p:cNvSpPr/>
            <p:nvPr/>
          </p:nvSpPr>
          <p:spPr>
            <a:xfrm>
              <a:off x="8273226" y="69469"/>
              <a:ext cx="3792828" cy="379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94FD00C-6A13-499B-C7F9-E72820A04EC6}"/>
                </a:ext>
              </a:extLst>
            </p:cNvPr>
            <p:cNvSpPr/>
            <p:nvPr/>
          </p:nvSpPr>
          <p:spPr>
            <a:xfrm>
              <a:off x="8273226" y="3590923"/>
              <a:ext cx="3792828" cy="257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3EEFCEE-923F-5F8A-43AD-2A892A4256CE}"/>
                </a:ext>
              </a:extLst>
            </p:cNvPr>
            <p:cNvSpPr/>
            <p:nvPr/>
          </p:nvSpPr>
          <p:spPr>
            <a:xfrm>
              <a:off x="10118955" y="1915933"/>
              <a:ext cx="446311" cy="379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AE426781-C287-81B2-EBC5-5BDC07EF0A80}"/>
              </a:ext>
            </a:extLst>
          </p:cNvPr>
          <p:cNvSpPr txBox="1"/>
          <p:nvPr/>
        </p:nvSpPr>
        <p:spPr>
          <a:xfrm>
            <a:off x="0" y="6611779"/>
            <a:ext cx="6934200" cy="246221"/>
          </a:xfrm>
          <a:prstGeom prst="rect">
            <a:avLst/>
          </a:prstGeom>
          <a:noFill/>
        </p:spPr>
        <p:txBody>
          <a:bodyPr wrap="square" rtlCol="0">
            <a:spAutoFit/>
          </a:bodyPr>
          <a:lstStyle/>
          <a:p>
            <a:r>
              <a:rPr lang="en-US" sz="1000" i="1" dirty="0"/>
              <a:t>Knight et al. Immunological Reviews 2020 </a:t>
            </a:r>
            <a:r>
              <a:rPr lang="en-US" sz="1000" i="1" dirty="0">
                <a:hlinkClick r:id="rId4"/>
              </a:rPr>
              <a:t>https://doi.org/10.1111/imr.12900</a:t>
            </a:r>
            <a:endParaRPr lang="en-US" sz="1000" i="1" dirty="0"/>
          </a:p>
        </p:txBody>
      </p:sp>
      <p:sp>
        <p:nvSpPr>
          <p:cNvPr id="10" name="TextBox 9">
            <a:extLst>
              <a:ext uri="{FF2B5EF4-FFF2-40B4-BE49-F238E27FC236}">
                <a16:creationId xmlns:a16="http://schemas.microsoft.com/office/drawing/2014/main" id="{FED6C998-4488-4032-67C6-42FDF73971C9}"/>
              </a:ext>
            </a:extLst>
          </p:cNvPr>
          <p:cNvSpPr txBox="1"/>
          <p:nvPr/>
        </p:nvSpPr>
        <p:spPr>
          <a:xfrm>
            <a:off x="7884169" y="1332662"/>
            <a:ext cx="2521176" cy="307777"/>
          </a:xfrm>
          <a:prstGeom prst="rect">
            <a:avLst/>
          </a:prstGeom>
          <a:noFill/>
        </p:spPr>
        <p:txBody>
          <a:bodyPr wrap="square">
            <a:spAutoFit/>
          </a:bodyPr>
          <a:lstStyle/>
          <a:p>
            <a:pPr algn="ctr"/>
            <a:r>
              <a:rPr lang="en-US" sz="1400" dirty="0">
                <a:solidFill>
                  <a:schemeClr val="accent6"/>
                </a:solidFill>
              </a:rPr>
              <a:t>Antigen (influenza HA)</a:t>
            </a:r>
            <a:endParaRPr lang="en-US" sz="1400" dirty="0"/>
          </a:p>
        </p:txBody>
      </p:sp>
      <p:sp>
        <p:nvSpPr>
          <p:cNvPr id="11" name="TextBox 10">
            <a:extLst>
              <a:ext uri="{FF2B5EF4-FFF2-40B4-BE49-F238E27FC236}">
                <a16:creationId xmlns:a16="http://schemas.microsoft.com/office/drawing/2014/main" id="{6DC0E6D4-9D9F-2D20-B8E7-B3ECAAFA52CE}"/>
              </a:ext>
            </a:extLst>
          </p:cNvPr>
          <p:cNvSpPr txBox="1"/>
          <p:nvPr/>
        </p:nvSpPr>
        <p:spPr>
          <a:xfrm>
            <a:off x="9617097" y="1918834"/>
            <a:ext cx="1112722" cy="307777"/>
          </a:xfrm>
          <a:prstGeom prst="rect">
            <a:avLst/>
          </a:prstGeom>
          <a:noFill/>
        </p:spPr>
        <p:txBody>
          <a:bodyPr wrap="square">
            <a:spAutoFit/>
          </a:bodyPr>
          <a:lstStyle/>
          <a:p>
            <a:pPr algn="ctr"/>
            <a:r>
              <a:rPr lang="en-US" sz="1400" dirty="0">
                <a:solidFill>
                  <a:schemeClr val="accent6"/>
                </a:solidFill>
              </a:rPr>
              <a:t>Epitope</a:t>
            </a:r>
            <a:endParaRPr lang="en-US" sz="1400" dirty="0"/>
          </a:p>
        </p:txBody>
      </p:sp>
      <p:sp>
        <p:nvSpPr>
          <p:cNvPr id="12" name="TextBox 11">
            <a:extLst>
              <a:ext uri="{FF2B5EF4-FFF2-40B4-BE49-F238E27FC236}">
                <a16:creationId xmlns:a16="http://schemas.microsoft.com/office/drawing/2014/main" id="{FADA5D4D-B9D0-F9F7-DA89-6967A05B8AC8}"/>
              </a:ext>
            </a:extLst>
          </p:cNvPr>
          <p:cNvSpPr txBox="1"/>
          <p:nvPr/>
        </p:nvSpPr>
        <p:spPr>
          <a:xfrm>
            <a:off x="10940071" y="1737996"/>
            <a:ext cx="1112722" cy="523220"/>
          </a:xfrm>
          <a:prstGeom prst="rect">
            <a:avLst/>
          </a:prstGeom>
          <a:noFill/>
        </p:spPr>
        <p:txBody>
          <a:bodyPr wrap="square">
            <a:spAutoFit/>
          </a:bodyPr>
          <a:lstStyle/>
          <a:p>
            <a:pPr algn="ctr"/>
            <a:r>
              <a:rPr lang="en-US" sz="1400" dirty="0">
                <a:solidFill>
                  <a:schemeClr val="accent6"/>
                </a:solidFill>
              </a:rPr>
              <a:t>Variable region</a:t>
            </a:r>
            <a:endParaRPr lang="en-US" sz="1400" dirty="0"/>
          </a:p>
        </p:txBody>
      </p:sp>
      <p:cxnSp>
        <p:nvCxnSpPr>
          <p:cNvPr id="14" name="Straight Arrow Connector 13">
            <a:extLst>
              <a:ext uri="{FF2B5EF4-FFF2-40B4-BE49-F238E27FC236}">
                <a16:creationId xmlns:a16="http://schemas.microsoft.com/office/drawing/2014/main" id="{6B2E5354-B063-329E-ACE9-2F041435293C}"/>
              </a:ext>
            </a:extLst>
          </p:cNvPr>
          <p:cNvCxnSpPr>
            <a:cxnSpLocks/>
          </p:cNvCxnSpPr>
          <p:nvPr/>
        </p:nvCxnSpPr>
        <p:spPr>
          <a:xfrm flipH="1">
            <a:off x="9362003" y="2101303"/>
            <a:ext cx="466283" cy="125308"/>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8" name="Left Brace 17">
            <a:extLst>
              <a:ext uri="{FF2B5EF4-FFF2-40B4-BE49-F238E27FC236}">
                <a16:creationId xmlns:a16="http://schemas.microsoft.com/office/drawing/2014/main" id="{48E9F050-5938-0747-4934-27069E7CF6E5}"/>
              </a:ext>
            </a:extLst>
          </p:cNvPr>
          <p:cNvSpPr/>
          <p:nvPr/>
        </p:nvSpPr>
        <p:spPr>
          <a:xfrm rot="5400000">
            <a:off x="9004683" y="953049"/>
            <a:ext cx="221115" cy="1600569"/>
          </a:xfrm>
          <a:prstGeom prst="leftBrace">
            <a:avLst/>
          </a:prstGeom>
          <a:ln w="127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22F69136-CA95-EEED-B611-BB790B7D3FDD}"/>
              </a:ext>
            </a:extLst>
          </p:cNvPr>
          <p:cNvCxnSpPr>
            <a:cxnSpLocks/>
            <a:stCxn id="12" idx="2"/>
          </p:cNvCxnSpPr>
          <p:nvPr/>
        </p:nvCxnSpPr>
        <p:spPr>
          <a:xfrm flipH="1">
            <a:off x="11433028" y="2261216"/>
            <a:ext cx="63404" cy="107362"/>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714F068-5769-E273-FD81-614890C9F850}"/>
              </a:ext>
            </a:extLst>
          </p:cNvPr>
          <p:cNvSpPr txBox="1"/>
          <p:nvPr/>
        </p:nvSpPr>
        <p:spPr>
          <a:xfrm>
            <a:off x="11079278" y="3493428"/>
            <a:ext cx="1112722" cy="523220"/>
          </a:xfrm>
          <a:prstGeom prst="rect">
            <a:avLst/>
          </a:prstGeom>
          <a:noFill/>
        </p:spPr>
        <p:txBody>
          <a:bodyPr wrap="square">
            <a:spAutoFit/>
          </a:bodyPr>
          <a:lstStyle/>
          <a:p>
            <a:pPr algn="ctr"/>
            <a:r>
              <a:rPr lang="en-US" sz="1400" dirty="0">
                <a:solidFill>
                  <a:schemeClr val="accent6"/>
                </a:solidFill>
              </a:rPr>
              <a:t>Fc</a:t>
            </a:r>
          </a:p>
          <a:p>
            <a:pPr algn="ctr"/>
            <a:r>
              <a:rPr lang="en-US" sz="1400" dirty="0">
                <a:solidFill>
                  <a:schemeClr val="accent6"/>
                </a:solidFill>
              </a:rPr>
              <a:t>region</a:t>
            </a:r>
            <a:endParaRPr lang="en-US" sz="1400" dirty="0"/>
          </a:p>
        </p:txBody>
      </p:sp>
      <p:cxnSp>
        <p:nvCxnSpPr>
          <p:cNvPr id="25" name="Straight Arrow Connector 24">
            <a:extLst>
              <a:ext uri="{FF2B5EF4-FFF2-40B4-BE49-F238E27FC236}">
                <a16:creationId xmlns:a16="http://schemas.microsoft.com/office/drawing/2014/main" id="{64C55187-F4BB-16E1-84C2-98AF7F753024}"/>
              </a:ext>
            </a:extLst>
          </p:cNvPr>
          <p:cNvCxnSpPr>
            <a:cxnSpLocks/>
          </p:cNvCxnSpPr>
          <p:nvPr/>
        </p:nvCxnSpPr>
        <p:spPr>
          <a:xfrm flipH="1" flipV="1">
            <a:off x="11353800" y="3429000"/>
            <a:ext cx="142632" cy="143737"/>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9" name="Slide Number Placeholder 28">
            <a:extLst>
              <a:ext uri="{FF2B5EF4-FFF2-40B4-BE49-F238E27FC236}">
                <a16:creationId xmlns:a16="http://schemas.microsoft.com/office/drawing/2014/main" id="{80D7CE46-3832-5385-7282-9E7DF5961A91}"/>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80</a:t>
            </a:fld>
            <a:endParaRPr lang="en-US"/>
          </a:p>
        </p:txBody>
      </p:sp>
    </p:spTree>
    <p:extLst>
      <p:ext uri="{BB962C8B-B14F-4D97-AF65-F5344CB8AC3E}">
        <p14:creationId xmlns:p14="http://schemas.microsoft.com/office/powerpoint/2010/main" val="19149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2C01-243F-1CEE-F74F-F83CF3B40A3A}"/>
              </a:ext>
            </a:extLst>
          </p:cNvPr>
          <p:cNvSpPr>
            <a:spLocks noGrp="1"/>
          </p:cNvSpPr>
          <p:nvPr>
            <p:ph type="title"/>
          </p:nvPr>
        </p:nvSpPr>
        <p:spPr/>
        <p:txBody>
          <a:bodyPr/>
          <a:lstStyle/>
          <a:p>
            <a:r>
              <a:rPr lang="en-US" dirty="0"/>
              <a:t>Some key immunology terms</a:t>
            </a:r>
          </a:p>
        </p:txBody>
      </p:sp>
      <p:sp>
        <p:nvSpPr>
          <p:cNvPr id="3" name="Content Placeholder 2">
            <a:extLst>
              <a:ext uri="{FF2B5EF4-FFF2-40B4-BE49-F238E27FC236}">
                <a16:creationId xmlns:a16="http://schemas.microsoft.com/office/drawing/2014/main" id="{3E4C9CF0-46D5-7F4C-93B4-07831391E12A}"/>
              </a:ext>
            </a:extLst>
          </p:cNvPr>
          <p:cNvSpPr>
            <a:spLocks noGrp="1"/>
          </p:cNvSpPr>
          <p:nvPr>
            <p:ph idx="1"/>
          </p:nvPr>
        </p:nvSpPr>
        <p:spPr>
          <a:xfrm>
            <a:off x="838200" y="1414145"/>
            <a:ext cx="6311900" cy="4283075"/>
          </a:xfrm>
        </p:spPr>
        <p:txBody>
          <a:bodyPr>
            <a:normAutofit/>
          </a:bodyPr>
          <a:lstStyle/>
          <a:p>
            <a:r>
              <a:rPr lang="en-US" b="1" dirty="0">
                <a:solidFill>
                  <a:schemeClr val="accent6"/>
                </a:solidFill>
              </a:rPr>
              <a:t>Assay: </a:t>
            </a:r>
            <a:r>
              <a:rPr lang="en-US" dirty="0"/>
              <a:t>lab tool/technique to process and analyze substance of interest</a:t>
            </a:r>
          </a:p>
          <a:p>
            <a:r>
              <a:rPr lang="en-US" b="1" dirty="0">
                <a:solidFill>
                  <a:schemeClr val="accent6"/>
                </a:solidFill>
              </a:rPr>
              <a:t>Biomarker/analyte/antibody level:</a:t>
            </a:r>
            <a:r>
              <a:rPr lang="en-US" dirty="0"/>
              <a:t> some quantitative measure of the assay target</a:t>
            </a:r>
          </a:p>
          <a:p>
            <a:r>
              <a:rPr lang="en-US" b="1" dirty="0">
                <a:solidFill>
                  <a:schemeClr val="accent6"/>
                </a:solidFill>
              </a:rPr>
              <a:t>Titer: </a:t>
            </a:r>
            <a:r>
              <a:rPr lang="en-US" dirty="0"/>
              <a:t>X-fold dilution series of the sample. The reported value is usually the highest dilution (weakest concentration) that still performs some biological function (e.g., neutralizes virus in an assay)</a:t>
            </a:r>
          </a:p>
          <a:p>
            <a:r>
              <a:rPr lang="en-US" b="1" dirty="0">
                <a:solidFill>
                  <a:schemeClr val="accent6"/>
                </a:solidFill>
              </a:rPr>
              <a:t>Affinity:</a:t>
            </a:r>
            <a:r>
              <a:rPr lang="en-US" dirty="0"/>
              <a:t> measure of biochemical binding strength between an antibody and an epitope</a:t>
            </a:r>
          </a:p>
          <a:p>
            <a:r>
              <a:rPr lang="en-US" b="1" dirty="0">
                <a:solidFill>
                  <a:schemeClr val="accent6"/>
                </a:solidFill>
              </a:rPr>
              <a:t>Avidity:</a:t>
            </a:r>
            <a:r>
              <a:rPr lang="en-US" dirty="0"/>
              <a:t> avidity over lots of antibody/epitope interactions</a:t>
            </a:r>
          </a:p>
          <a:p>
            <a:endParaRPr lang="en-US" dirty="0"/>
          </a:p>
        </p:txBody>
      </p:sp>
      <p:sp>
        <p:nvSpPr>
          <p:cNvPr id="9" name="TextBox 8">
            <a:extLst>
              <a:ext uri="{FF2B5EF4-FFF2-40B4-BE49-F238E27FC236}">
                <a16:creationId xmlns:a16="http://schemas.microsoft.com/office/drawing/2014/main" id="{4619B262-4A3F-CD73-2362-BCD146C21A13}"/>
              </a:ext>
            </a:extLst>
          </p:cNvPr>
          <p:cNvSpPr txBox="1"/>
          <p:nvPr/>
        </p:nvSpPr>
        <p:spPr>
          <a:xfrm>
            <a:off x="0" y="6611779"/>
            <a:ext cx="6934200" cy="246221"/>
          </a:xfrm>
          <a:prstGeom prst="rect">
            <a:avLst/>
          </a:prstGeom>
          <a:noFill/>
        </p:spPr>
        <p:txBody>
          <a:bodyPr wrap="square" rtlCol="0">
            <a:spAutoFit/>
          </a:bodyPr>
          <a:lstStyle/>
          <a:p>
            <a:r>
              <a:rPr lang="en-US" sz="1000" i="1" dirty="0"/>
              <a:t>Image from https://</a:t>
            </a:r>
            <a:r>
              <a:rPr lang="en-US" sz="1000" i="1" dirty="0" err="1"/>
              <a:t>www.virology.ws</a:t>
            </a:r>
            <a:r>
              <a:rPr lang="en-US" sz="1000" i="1" dirty="0"/>
              <a:t>/2009/05/27/influenza-hemagglutination-inhibition-assay/</a:t>
            </a:r>
          </a:p>
        </p:txBody>
      </p:sp>
      <p:sp>
        <p:nvSpPr>
          <p:cNvPr id="10" name="TextBox 9">
            <a:extLst>
              <a:ext uri="{FF2B5EF4-FFF2-40B4-BE49-F238E27FC236}">
                <a16:creationId xmlns:a16="http://schemas.microsoft.com/office/drawing/2014/main" id="{05005684-1E9A-9544-0692-2DC8D83AF832}"/>
              </a:ext>
            </a:extLst>
          </p:cNvPr>
          <p:cNvSpPr txBox="1"/>
          <p:nvPr/>
        </p:nvSpPr>
        <p:spPr>
          <a:xfrm>
            <a:off x="7627809" y="1330326"/>
            <a:ext cx="3962400" cy="369332"/>
          </a:xfrm>
          <a:prstGeom prst="rect">
            <a:avLst/>
          </a:prstGeom>
          <a:noFill/>
        </p:spPr>
        <p:txBody>
          <a:bodyPr wrap="square" rtlCol="0">
            <a:spAutoFit/>
          </a:bodyPr>
          <a:lstStyle/>
          <a:p>
            <a:r>
              <a:rPr lang="en-US" i="1" dirty="0" err="1"/>
              <a:t>Haemagglutination</a:t>
            </a:r>
            <a:r>
              <a:rPr lang="en-US" i="1" dirty="0"/>
              <a:t> inhibition assay</a:t>
            </a:r>
          </a:p>
        </p:txBody>
      </p:sp>
      <p:pic>
        <p:nvPicPr>
          <p:cNvPr id="3078" name="Picture 6" descr="hemagglutination">
            <a:extLst>
              <a:ext uri="{FF2B5EF4-FFF2-40B4-BE49-F238E27FC236}">
                <a16:creationId xmlns:a16="http://schemas.microsoft.com/office/drawing/2014/main" id="{7688E361-66F0-86FA-B1AB-8923C0591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861" y="1929951"/>
            <a:ext cx="4473348" cy="3251461"/>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58BE3F79-906F-B134-E925-44EEC9FFD47D}"/>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81</a:t>
            </a:fld>
            <a:endParaRPr lang="en-US"/>
          </a:p>
        </p:txBody>
      </p:sp>
    </p:spTree>
    <p:extLst>
      <p:ext uri="{BB962C8B-B14F-4D97-AF65-F5344CB8AC3E}">
        <p14:creationId xmlns:p14="http://schemas.microsoft.com/office/powerpoint/2010/main" val="179925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A4888-BBBE-5826-8277-A7FB81E69FAA}"/>
              </a:ext>
            </a:extLst>
          </p:cNvPr>
          <p:cNvSpPr>
            <a:spLocks noGrp="1"/>
          </p:cNvSpPr>
          <p:nvPr>
            <p:ph type="title"/>
          </p:nvPr>
        </p:nvSpPr>
        <p:spPr/>
        <p:txBody>
          <a:bodyPr/>
          <a:lstStyle/>
          <a:p>
            <a:r>
              <a:rPr lang="en-US" dirty="0"/>
              <a:t>Types of data</a:t>
            </a:r>
          </a:p>
        </p:txBody>
      </p:sp>
      <p:sp>
        <p:nvSpPr>
          <p:cNvPr id="6" name="TextBox 5">
            <a:extLst>
              <a:ext uri="{FF2B5EF4-FFF2-40B4-BE49-F238E27FC236}">
                <a16:creationId xmlns:a16="http://schemas.microsoft.com/office/drawing/2014/main" id="{BCF450DF-F61C-6128-566B-5A4B06BD53EB}"/>
              </a:ext>
            </a:extLst>
          </p:cNvPr>
          <p:cNvSpPr txBox="1"/>
          <p:nvPr/>
        </p:nvSpPr>
        <p:spPr>
          <a:xfrm>
            <a:off x="6937" y="6090766"/>
            <a:ext cx="6777041" cy="400110"/>
          </a:xfrm>
          <a:prstGeom prst="rect">
            <a:avLst/>
          </a:prstGeom>
          <a:noFill/>
        </p:spPr>
        <p:txBody>
          <a:bodyPr wrap="square" rtlCol="0">
            <a:spAutoFit/>
          </a:bodyPr>
          <a:lstStyle/>
          <a:p>
            <a:r>
              <a:rPr lang="en-US" sz="1000" i="1" dirty="0"/>
              <a:t>(Top) Lateral flow test used in REACT 2: Wong et al. Communications Medicine 2022 https://</a:t>
            </a:r>
            <a:r>
              <a:rPr lang="en-US" sz="1000" i="1" dirty="0" err="1"/>
              <a:t>doi.org</a:t>
            </a:r>
            <a:r>
              <a:rPr lang="en-US" sz="1000" i="1" dirty="0"/>
              <a:t>/10.1038/s43856-022-00146-z</a:t>
            </a:r>
          </a:p>
        </p:txBody>
      </p:sp>
      <p:pic>
        <p:nvPicPr>
          <p:cNvPr id="22534" name="Picture 6" descr="Machine learning to support visual auditing of home-based lateral flow  immunoassay self-test results for SARS-CoV-2 antibodies | Communications  Medicine">
            <a:extLst>
              <a:ext uri="{FF2B5EF4-FFF2-40B4-BE49-F238E27FC236}">
                <a16:creationId xmlns:a16="http://schemas.microsoft.com/office/drawing/2014/main" id="{87B5EB73-9733-1DFE-1B9E-257F72C1F0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458"/>
          <a:stretch/>
        </p:blipFill>
        <p:spPr bwMode="auto">
          <a:xfrm>
            <a:off x="8323245" y="259042"/>
            <a:ext cx="3253830" cy="198857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22ABC8DB-7ACF-DD43-B1FC-8D42EE744A79}"/>
              </a:ext>
            </a:extLst>
          </p:cNvPr>
          <p:cNvSpPr>
            <a:spLocks noGrp="1"/>
          </p:cNvSpPr>
          <p:nvPr>
            <p:ph idx="1"/>
          </p:nvPr>
        </p:nvSpPr>
        <p:spPr>
          <a:xfrm>
            <a:off x="316089" y="1253330"/>
            <a:ext cx="7261770" cy="5238909"/>
          </a:xfrm>
        </p:spPr>
        <p:txBody>
          <a:bodyPr>
            <a:noAutofit/>
          </a:bodyPr>
          <a:lstStyle/>
          <a:p>
            <a:r>
              <a:rPr lang="en-US" b="1" dirty="0">
                <a:solidFill>
                  <a:schemeClr val="accent6"/>
                </a:solidFill>
              </a:rPr>
              <a:t>Binary serostatus </a:t>
            </a:r>
          </a:p>
          <a:p>
            <a:pPr lvl="1"/>
            <a:r>
              <a:rPr lang="en-US" dirty="0"/>
              <a:t>e.g., lateral flow test, binarized HI titer</a:t>
            </a:r>
          </a:p>
          <a:p>
            <a:r>
              <a:rPr lang="en-US" b="1" dirty="0">
                <a:solidFill>
                  <a:schemeClr val="accent6"/>
                </a:solidFill>
              </a:rPr>
              <a:t>Categorical serostatus </a:t>
            </a:r>
            <a:r>
              <a:rPr lang="en-US" dirty="0"/>
              <a:t>(naïve, low titer, high titer </a:t>
            </a:r>
            <a:r>
              <a:rPr lang="en-US" dirty="0" err="1"/>
              <a:t>etc</a:t>
            </a:r>
            <a:r>
              <a:rPr lang="en-US" dirty="0"/>
              <a:t>) </a:t>
            </a:r>
          </a:p>
          <a:p>
            <a:pPr lvl="1"/>
            <a:r>
              <a:rPr lang="en-US" dirty="0"/>
              <a:t>e.g., N-component mixture model applied to titer distribution</a:t>
            </a:r>
          </a:p>
          <a:p>
            <a:endParaRPr lang="en-US" dirty="0"/>
          </a:p>
          <a:p>
            <a:endParaRPr lang="en-US" dirty="0"/>
          </a:p>
        </p:txBody>
      </p:sp>
      <p:sp>
        <p:nvSpPr>
          <p:cNvPr id="10" name="Slide Number Placeholder 9">
            <a:extLst>
              <a:ext uri="{FF2B5EF4-FFF2-40B4-BE49-F238E27FC236}">
                <a16:creationId xmlns:a16="http://schemas.microsoft.com/office/drawing/2014/main" id="{005A1B24-ECEB-2489-8949-A972B714915B}"/>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82</a:t>
            </a:fld>
            <a:endParaRPr lang="en-US"/>
          </a:p>
        </p:txBody>
      </p:sp>
    </p:spTree>
    <p:extLst>
      <p:ext uri="{BB962C8B-B14F-4D97-AF65-F5344CB8AC3E}">
        <p14:creationId xmlns:p14="http://schemas.microsoft.com/office/powerpoint/2010/main" val="359605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A4888-BBBE-5826-8277-A7FB81E69FAA}"/>
              </a:ext>
            </a:extLst>
          </p:cNvPr>
          <p:cNvSpPr>
            <a:spLocks noGrp="1"/>
          </p:cNvSpPr>
          <p:nvPr>
            <p:ph type="title"/>
          </p:nvPr>
        </p:nvSpPr>
        <p:spPr/>
        <p:txBody>
          <a:bodyPr/>
          <a:lstStyle/>
          <a:p>
            <a:r>
              <a:rPr lang="en-US" dirty="0"/>
              <a:t>Types of data</a:t>
            </a:r>
          </a:p>
        </p:txBody>
      </p:sp>
      <p:sp>
        <p:nvSpPr>
          <p:cNvPr id="6" name="TextBox 5">
            <a:extLst>
              <a:ext uri="{FF2B5EF4-FFF2-40B4-BE49-F238E27FC236}">
                <a16:creationId xmlns:a16="http://schemas.microsoft.com/office/drawing/2014/main" id="{BCF450DF-F61C-6128-566B-5A4B06BD53EB}"/>
              </a:ext>
            </a:extLst>
          </p:cNvPr>
          <p:cNvSpPr txBox="1"/>
          <p:nvPr/>
        </p:nvSpPr>
        <p:spPr>
          <a:xfrm>
            <a:off x="6937" y="6090766"/>
            <a:ext cx="6777041" cy="553998"/>
          </a:xfrm>
          <a:prstGeom prst="rect">
            <a:avLst/>
          </a:prstGeom>
          <a:noFill/>
        </p:spPr>
        <p:txBody>
          <a:bodyPr wrap="square" rtlCol="0">
            <a:spAutoFit/>
          </a:bodyPr>
          <a:lstStyle/>
          <a:p>
            <a:r>
              <a:rPr lang="en-US" sz="1000" i="1" dirty="0"/>
              <a:t>(Top) Lateral flow test used in REACT 2: Wong et al. Communications Medicine 2022 https://</a:t>
            </a:r>
            <a:r>
              <a:rPr lang="en-US" sz="1000" i="1" dirty="0" err="1"/>
              <a:t>doi.org</a:t>
            </a:r>
            <a:r>
              <a:rPr lang="en-US" sz="1000" i="1" dirty="0"/>
              <a:t>/10.1038/s43856-022-00146-z </a:t>
            </a:r>
          </a:p>
          <a:p>
            <a:r>
              <a:rPr lang="en-US" sz="1000" i="1" dirty="0"/>
              <a:t>(Middle) Example IgG ELISA measurements: </a:t>
            </a:r>
            <a:r>
              <a:rPr lang="en-US" sz="1000" i="1" dirty="0" err="1"/>
              <a:t>Rassheed</a:t>
            </a:r>
            <a:r>
              <a:rPr lang="en-US" sz="1000" i="1" dirty="0"/>
              <a:t> et al. PNAS 2019 https://</a:t>
            </a:r>
            <a:r>
              <a:rPr lang="en-US" sz="1000" i="1" dirty="0" err="1"/>
              <a:t>doi.org</a:t>
            </a:r>
            <a:r>
              <a:rPr lang="en-US" sz="1000" i="1" dirty="0"/>
              <a:t>/10.1073/pnas.1905570116</a:t>
            </a:r>
          </a:p>
        </p:txBody>
      </p:sp>
      <p:pic>
        <p:nvPicPr>
          <p:cNvPr id="22538" name="Picture 10">
            <a:extLst>
              <a:ext uri="{FF2B5EF4-FFF2-40B4-BE49-F238E27FC236}">
                <a16:creationId xmlns:a16="http://schemas.microsoft.com/office/drawing/2014/main" id="{4F60A8DF-1E6D-38ED-B292-29D50CAA5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5678" y="2619128"/>
            <a:ext cx="3121797" cy="21657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achine learning to support visual auditing of home-based lateral flow  immunoassay self-test results for SARS-CoV-2 antibodies | Communications  Medicine">
            <a:extLst>
              <a:ext uri="{FF2B5EF4-FFF2-40B4-BE49-F238E27FC236}">
                <a16:creationId xmlns:a16="http://schemas.microsoft.com/office/drawing/2014/main" id="{98E0827D-CE3E-6B63-719E-C7040EBBF3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458"/>
          <a:stretch/>
        </p:blipFill>
        <p:spPr bwMode="auto">
          <a:xfrm>
            <a:off x="8323245" y="259042"/>
            <a:ext cx="3253830" cy="198857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B6A01D95-A1AB-8432-FBEB-D4D1CBC1C377}"/>
              </a:ext>
            </a:extLst>
          </p:cNvPr>
          <p:cNvSpPr>
            <a:spLocks noGrp="1"/>
          </p:cNvSpPr>
          <p:nvPr>
            <p:ph idx="1"/>
          </p:nvPr>
        </p:nvSpPr>
        <p:spPr>
          <a:xfrm>
            <a:off x="316089" y="1253330"/>
            <a:ext cx="7261770" cy="5238909"/>
          </a:xfrm>
        </p:spPr>
        <p:txBody>
          <a:bodyPr>
            <a:noAutofit/>
          </a:bodyPr>
          <a:lstStyle/>
          <a:p>
            <a:r>
              <a:rPr lang="en-US" b="1" dirty="0">
                <a:solidFill>
                  <a:schemeClr val="accent6"/>
                </a:solidFill>
              </a:rPr>
              <a:t>Binary serostatus </a:t>
            </a:r>
          </a:p>
          <a:p>
            <a:pPr lvl="1"/>
            <a:r>
              <a:rPr lang="en-US" dirty="0"/>
              <a:t>e.g., lateral flow test, binarized HI titer</a:t>
            </a:r>
          </a:p>
          <a:p>
            <a:r>
              <a:rPr lang="en-US" b="1" dirty="0">
                <a:solidFill>
                  <a:schemeClr val="accent6"/>
                </a:solidFill>
              </a:rPr>
              <a:t>Categorical serostatus </a:t>
            </a:r>
            <a:r>
              <a:rPr lang="en-US" dirty="0"/>
              <a:t>(naïve, low titer, high titer </a:t>
            </a:r>
            <a:r>
              <a:rPr lang="en-US" dirty="0" err="1"/>
              <a:t>etc</a:t>
            </a:r>
            <a:r>
              <a:rPr lang="en-US" dirty="0"/>
              <a:t>) </a:t>
            </a:r>
          </a:p>
          <a:p>
            <a:pPr lvl="1"/>
            <a:r>
              <a:rPr lang="en-US" dirty="0"/>
              <a:t>e.g., N-component mixture model applied to titer distribution</a:t>
            </a:r>
          </a:p>
          <a:p>
            <a:r>
              <a:rPr lang="en-US" b="1" dirty="0">
                <a:solidFill>
                  <a:schemeClr val="accent6"/>
                </a:solidFill>
              </a:rPr>
              <a:t>Single-target (semi-)quantitative titer</a:t>
            </a:r>
            <a:r>
              <a:rPr lang="en-US" dirty="0"/>
              <a:t>/level/neutralization</a:t>
            </a:r>
          </a:p>
          <a:p>
            <a:pPr lvl="1"/>
            <a:r>
              <a:rPr lang="en-US" dirty="0"/>
              <a:t>e.g., ELISA optical density, fold dilution</a:t>
            </a:r>
          </a:p>
          <a:p>
            <a:endParaRPr lang="en-US" dirty="0"/>
          </a:p>
          <a:p>
            <a:endParaRPr lang="en-US" dirty="0"/>
          </a:p>
        </p:txBody>
      </p:sp>
      <p:sp>
        <p:nvSpPr>
          <p:cNvPr id="9" name="Slide Number Placeholder 8">
            <a:extLst>
              <a:ext uri="{FF2B5EF4-FFF2-40B4-BE49-F238E27FC236}">
                <a16:creationId xmlns:a16="http://schemas.microsoft.com/office/drawing/2014/main" id="{61B55F7D-4D0D-78DC-88F7-D9A2303648D7}"/>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83</a:t>
            </a:fld>
            <a:endParaRPr lang="en-US"/>
          </a:p>
        </p:txBody>
      </p:sp>
    </p:spTree>
    <p:extLst>
      <p:ext uri="{BB962C8B-B14F-4D97-AF65-F5344CB8AC3E}">
        <p14:creationId xmlns:p14="http://schemas.microsoft.com/office/powerpoint/2010/main" val="8609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A4888-BBBE-5826-8277-A7FB81E69FAA}"/>
              </a:ext>
            </a:extLst>
          </p:cNvPr>
          <p:cNvSpPr>
            <a:spLocks noGrp="1"/>
          </p:cNvSpPr>
          <p:nvPr>
            <p:ph type="title"/>
          </p:nvPr>
        </p:nvSpPr>
        <p:spPr/>
        <p:txBody>
          <a:bodyPr/>
          <a:lstStyle/>
          <a:p>
            <a:r>
              <a:rPr lang="en-US" dirty="0"/>
              <a:t>Types of data</a:t>
            </a:r>
          </a:p>
        </p:txBody>
      </p:sp>
      <p:sp>
        <p:nvSpPr>
          <p:cNvPr id="3" name="Content Placeholder 2">
            <a:extLst>
              <a:ext uri="{FF2B5EF4-FFF2-40B4-BE49-F238E27FC236}">
                <a16:creationId xmlns:a16="http://schemas.microsoft.com/office/drawing/2014/main" id="{6C804CB5-700D-510F-3A24-99A3C2908D3F}"/>
              </a:ext>
            </a:extLst>
          </p:cNvPr>
          <p:cNvSpPr>
            <a:spLocks noGrp="1"/>
          </p:cNvSpPr>
          <p:nvPr>
            <p:ph idx="1"/>
          </p:nvPr>
        </p:nvSpPr>
        <p:spPr>
          <a:xfrm>
            <a:off x="316089" y="1253330"/>
            <a:ext cx="7261770" cy="5238909"/>
          </a:xfrm>
        </p:spPr>
        <p:txBody>
          <a:bodyPr>
            <a:noAutofit/>
          </a:bodyPr>
          <a:lstStyle/>
          <a:p>
            <a:r>
              <a:rPr lang="en-US" b="1" dirty="0">
                <a:solidFill>
                  <a:schemeClr val="accent6"/>
                </a:solidFill>
              </a:rPr>
              <a:t>Binary serostatus </a:t>
            </a:r>
          </a:p>
          <a:p>
            <a:pPr lvl="1"/>
            <a:r>
              <a:rPr lang="en-US" dirty="0"/>
              <a:t>e.g., lateral flow test, binarized HI titer</a:t>
            </a:r>
          </a:p>
          <a:p>
            <a:r>
              <a:rPr lang="en-US" b="1" dirty="0">
                <a:solidFill>
                  <a:schemeClr val="accent6"/>
                </a:solidFill>
              </a:rPr>
              <a:t>Categorical serostatus </a:t>
            </a:r>
            <a:r>
              <a:rPr lang="en-US" dirty="0"/>
              <a:t>(naïve, low titer, high titer </a:t>
            </a:r>
            <a:r>
              <a:rPr lang="en-US" dirty="0" err="1"/>
              <a:t>etc</a:t>
            </a:r>
            <a:r>
              <a:rPr lang="en-US" dirty="0"/>
              <a:t>) </a:t>
            </a:r>
          </a:p>
          <a:p>
            <a:pPr lvl="1"/>
            <a:r>
              <a:rPr lang="en-US" dirty="0"/>
              <a:t>e.g., N-component mixture model applied to titer distribution</a:t>
            </a:r>
          </a:p>
          <a:p>
            <a:r>
              <a:rPr lang="en-US" b="1" dirty="0">
                <a:solidFill>
                  <a:schemeClr val="accent6"/>
                </a:solidFill>
              </a:rPr>
              <a:t>Single-target (semi-)quantitative titer</a:t>
            </a:r>
            <a:r>
              <a:rPr lang="en-US" dirty="0"/>
              <a:t>/level/neutralization</a:t>
            </a:r>
          </a:p>
          <a:p>
            <a:pPr lvl="1"/>
            <a:r>
              <a:rPr lang="en-US" dirty="0"/>
              <a:t>e.g., ELISA optical density, fold dilution</a:t>
            </a:r>
          </a:p>
          <a:p>
            <a:r>
              <a:rPr lang="en-US" b="1" dirty="0">
                <a:solidFill>
                  <a:schemeClr val="accent6"/>
                </a:solidFill>
              </a:rPr>
              <a:t>Multiplex (1) multiple titers</a:t>
            </a:r>
            <a:r>
              <a:rPr lang="en-US" dirty="0"/>
              <a:t>/measurements to various epitopes from same or different pathogen </a:t>
            </a:r>
          </a:p>
          <a:p>
            <a:pPr lvl="1"/>
            <a:r>
              <a:rPr lang="en-US" dirty="0"/>
              <a:t>e.g., ELISA panels, HI panels for influenza</a:t>
            </a:r>
          </a:p>
          <a:p>
            <a:r>
              <a:rPr lang="en-US" b="1" dirty="0">
                <a:solidFill>
                  <a:schemeClr val="accent6"/>
                </a:solidFill>
              </a:rPr>
              <a:t>Multiplex (2) single assay </a:t>
            </a:r>
            <a:r>
              <a:rPr lang="en-US" dirty="0"/>
              <a:t>giving measurement of multiple biomarkers </a:t>
            </a:r>
          </a:p>
          <a:p>
            <a:pPr lvl="1"/>
            <a:r>
              <a:rPr lang="en-US" dirty="0"/>
              <a:t>e.g., protein microarray, </a:t>
            </a:r>
            <a:r>
              <a:rPr lang="en-US" dirty="0" err="1"/>
              <a:t>PhIP</a:t>
            </a:r>
            <a:r>
              <a:rPr lang="en-US" dirty="0"/>
              <a:t>-Seq/</a:t>
            </a:r>
            <a:r>
              <a:rPr lang="en-US" dirty="0" err="1"/>
              <a:t>VirScan</a:t>
            </a:r>
            <a:endParaRPr lang="en-US" dirty="0"/>
          </a:p>
          <a:p>
            <a:endParaRPr lang="en-US" dirty="0"/>
          </a:p>
          <a:p>
            <a:endParaRPr lang="en-US" dirty="0"/>
          </a:p>
        </p:txBody>
      </p:sp>
      <p:pic>
        <p:nvPicPr>
          <p:cNvPr id="22532" name="Picture 4" descr="Comprehensive serological profiling of human populations using a synthetic  human virome | Science">
            <a:extLst>
              <a:ext uri="{FF2B5EF4-FFF2-40B4-BE49-F238E27FC236}">
                <a16:creationId xmlns:a16="http://schemas.microsoft.com/office/drawing/2014/main" id="{24E5D6B7-9D70-02FB-9089-3F1588471F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381" r="33670" b="29143"/>
          <a:stretch/>
        </p:blipFill>
        <p:spPr bwMode="auto">
          <a:xfrm>
            <a:off x="6780914" y="4946630"/>
            <a:ext cx="5209079" cy="16902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CF450DF-F61C-6128-566B-5A4B06BD53EB}"/>
              </a:ext>
            </a:extLst>
          </p:cNvPr>
          <p:cNvSpPr txBox="1"/>
          <p:nvPr/>
        </p:nvSpPr>
        <p:spPr>
          <a:xfrm>
            <a:off x="6937" y="6090766"/>
            <a:ext cx="6777041" cy="707886"/>
          </a:xfrm>
          <a:prstGeom prst="rect">
            <a:avLst/>
          </a:prstGeom>
          <a:noFill/>
        </p:spPr>
        <p:txBody>
          <a:bodyPr wrap="square" rtlCol="0">
            <a:spAutoFit/>
          </a:bodyPr>
          <a:lstStyle/>
          <a:p>
            <a:r>
              <a:rPr lang="en-US" sz="1000" i="1" dirty="0"/>
              <a:t>(Top) Lateral flow test used in REACT 2: Wong et al. Communications Medicine 2022 https://</a:t>
            </a:r>
            <a:r>
              <a:rPr lang="en-US" sz="1000" i="1" dirty="0" err="1"/>
              <a:t>doi.org</a:t>
            </a:r>
            <a:r>
              <a:rPr lang="en-US" sz="1000" i="1" dirty="0"/>
              <a:t>/10.1038/s43856-022-00146-z </a:t>
            </a:r>
          </a:p>
          <a:p>
            <a:r>
              <a:rPr lang="en-US" sz="1000" i="1" dirty="0"/>
              <a:t>(Middle) Example IgG ELISA measurements: </a:t>
            </a:r>
            <a:r>
              <a:rPr lang="en-US" sz="1000" i="1" dirty="0" err="1"/>
              <a:t>Rassheed</a:t>
            </a:r>
            <a:r>
              <a:rPr lang="en-US" sz="1000" i="1" dirty="0"/>
              <a:t> et al. PNAS 2019 https://</a:t>
            </a:r>
            <a:r>
              <a:rPr lang="en-US" sz="1000" i="1" dirty="0" err="1"/>
              <a:t>doi.org</a:t>
            </a:r>
            <a:r>
              <a:rPr lang="en-US" sz="1000" i="1" dirty="0"/>
              <a:t>/10.1073/pnas.1905570116</a:t>
            </a:r>
          </a:p>
          <a:p>
            <a:r>
              <a:rPr lang="en-US" sz="1000" i="1" dirty="0"/>
              <a:t>(Bottom) Example </a:t>
            </a:r>
            <a:r>
              <a:rPr lang="en-US" sz="1000" i="1" dirty="0" err="1"/>
              <a:t>VirScan</a:t>
            </a:r>
            <a:r>
              <a:rPr lang="en-US" sz="1000" i="1" dirty="0"/>
              <a:t> output: Xu et al. Science 2015 DOI: 10.1126/science.aaa0698</a:t>
            </a:r>
          </a:p>
        </p:txBody>
      </p:sp>
      <p:pic>
        <p:nvPicPr>
          <p:cNvPr id="22538" name="Picture 10">
            <a:extLst>
              <a:ext uri="{FF2B5EF4-FFF2-40B4-BE49-F238E27FC236}">
                <a16:creationId xmlns:a16="http://schemas.microsoft.com/office/drawing/2014/main" id="{4F60A8DF-1E6D-38ED-B292-29D50CAA5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5678" y="2619128"/>
            <a:ext cx="3121797" cy="21657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achine learning to support visual auditing of home-based lateral flow  immunoassay self-test results for SARS-CoV-2 antibodies | Communications  Medicine">
            <a:extLst>
              <a:ext uri="{FF2B5EF4-FFF2-40B4-BE49-F238E27FC236}">
                <a16:creationId xmlns:a16="http://schemas.microsoft.com/office/drawing/2014/main" id="{8539F910-F9DA-CA22-7C74-DECD7B489E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7458"/>
          <a:stretch/>
        </p:blipFill>
        <p:spPr bwMode="auto">
          <a:xfrm>
            <a:off x="8323245" y="259042"/>
            <a:ext cx="3253830" cy="198857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B08D1BBD-2E4E-A578-A95E-CD22DB8DCC47}"/>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84</a:t>
            </a:fld>
            <a:endParaRPr lang="en-US"/>
          </a:p>
        </p:txBody>
      </p:sp>
    </p:spTree>
    <p:extLst>
      <p:ext uri="{BB962C8B-B14F-4D97-AF65-F5344CB8AC3E}">
        <p14:creationId xmlns:p14="http://schemas.microsoft.com/office/powerpoint/2010/main" val="12670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CC9E4-0A39-F832-77F5-1304622F3F32}"/>
              </a:ext>
            </a:extLst>
          </p:cNvPr>
          <p:cNvSpPr>
            <a:spLocks noGrp="1"/>
          </p:cNvSpPr>
          <p:nvPr>
            <p:ph type="title"/>
          </p:nvPr>
        </p:nvSpPr>
        <p:spPr>
          <a:xfrm>
            <a:off x="261259" y="-6638"/>
            <a:ext cx="10515600" cy="1325563"/>
          </a:xfrm>
        </p:spPr>
        <p:txBody>
          <a:bodyPr>
            <a:normAutofit/>
          </a:bodyPr>
          <a:lstStyle/>
          <a:p>
            <a:r>
              <a:rPr lang="en-US" sz="2800" dirty="0"/>
              <a:t>A general framework for serological data generation</a:t>
            </a:r>
          </a:p>
        </p:txBody>
      </p:sp>
      <p:pic>
        <p:nvPicPr>
          <p:cNvPr id="4" name="Picture 3">
            <a:extLst>
              <a:ext uri="{FF2B5EF4-FFF2-40B4-BE49-F238E27FC236}">
                <a16:creationId xmlns:a16="http://schemas.microsoft.com/office/drawing/2014/main" id="{09FFC6EA-B216-745C-9C64-ADDE2EB14166}"/>
              </a:ext>
            </a:extLst>
          </p:cNvPr>
          <p:cNvPicPr>
            <a:picLocks noChangeAspect="1"/>
          </p:cNvPicPr>
          <p:nvPr/>
        </p:nvPicPr>
        <p:blipFill rotWithShape="1">
          <a:blip r:embed="rId3"/>
          <a:srcRect l="82592" t="78290" r="1779" b="6221"/>
          <a:stretch/>
        </p:blipFill>
        <p:spPr>
          <a:xfrm>
            <a:off x="7876903" y="5551713"/>
            <a:ext cx="992777" cy="830997"/>
          </a:xfrm>
          <a:prstGeom prst="rect">
            <a:avLst/>
          </a:prstGeom>
        </p:spPr>
      </p:pic>
      <p:sp>
        <p:nvSpPr>
          <p:cNvPr id="11" name="TextBox 10">
            <a:extLst>
              <a:ext uri="{FF2B5EF4-FFF2-40B4-BE49-F238E27FC236}">
                <a16:creationId xmlns:a16="http://schemas.microsoft.com/office/drawing/2014/main" id="{0B804808-1435-8A36-2172-E3875DECA8F0}"/>
              </a:ext>
            </a:extLst>
          </p:cNvPr>
          <p:cNvSpPr txBox="1"/>
          <p:nvPr/>
        </p:nvSpPr>
        <p:spPr>
          <a:xfrm>
            <a:off x="9110356" y="5676535"/>
            <a:ext cx="2090057" cy="584775"/>
          </a:xfrm>
          <a:prstGeom prst="rect">
            <a:avLst/>
          </a:prstGeom>
          <a:solidFill>
            <a:schemeClr val="bg1"/>
          </a:solidFill>
        </p:spPr>
        <p:txBody>
          <a:bodyPr wrap="square" rtlCol="0">
            <a:spAutoFit/>
          </a:bodyPr>
          <a:lstStyle/>
          <a:p>
            <a:pPr algn="ctr"/>
            <a:r>
              <a:rPr lang="en-US" sz="1600" dirty="0">
                <a:solidFill>
                  <a:schemeClr val="accent6"/>
                </a:solidFill>
                <a:latin typeface="Helvetica" pitchFamily="2" charset="0"/>
              </a:rPr>
              <a:t>Snapshot serological measurement</a:t>
            </a:r>
          </a:p>
        </p:txBody>
      </p:sp>
      <p:pic>
        <p:nvPicPr>
          <p:cNvPr id="5" name="Picture 4" descr="A picture containing graphical user interface&#10;&#10;Description automatically generated">
            <a:extLst>
              <a:ext uri="{FF2B5EF4-FFF2-40B4-BE49-F238E27FC236}">
                <a16:creationId xmlns:a16="http://schemas.microsoft.com/office/drawing/2014/main" id="{A2FBC4F7-BBF3-97B9-7F9A-25F59A727E3D}"/>
              </a:ext>
            </a:extLst>
          </p:cNvPr>
          <p:cNvPicPr>
            <a:picLocks noChangeAspect="1"/>
          </p:cNvPicPr>
          <p:nvPr/>
        </p:nvPicPr>
        <p:blipFill rotWithShape="1">
          <a:blip r:embed="rId4"/>
          <a:srcRect t="18113" r="87740" b="54201"/>
          <a:stretch/>
        </p:blipFill>
        <p:spPr>
          <a:xfrm>
            <a:off x="9282577" y="3098570"/>
            <a:ext cx="1389002" cy="2274098"/>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BB5CE5C0-6906-8082-8FA4-BB4CF4B7A84A}"/>
              </a:ext>
            </a:extLst>
          </p:cNvPr>
          <p:cNvPicPr>
            <a:picLocks noChangeAspect="1"/>
          </p:cNvPicPr>
          <p:nvPr/>
        </p:nvPicPr>
        <p:blipFill rotWithShape="1">
          <a:blip r:embed="rId4"/>
          <a:srcRect l="5989" t="38959" r="91044" b="54902"/>
          <a:stretch/>
        </p:blipFill>
        <p:spPr>
          <a:xfrm>
            <a:off x="9734342" y="2154582"/>
            <a:ext cx="195943" cy="293914"/>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3A891B03-2516-C6BB-B481-E2E6704494EF}"/>
              </a:ext>
            </a:extLst>
          </p:cNvPr>
          <p:cNvPicPr>
            <a:picLocks noChangeAspect="1"/>
          </p:cNvPicPr>
          <p:nvPr/>
        </p:nvPicPr>
        <p:blipFill rotWithShape="1">
          <a:blip r:embed="rId4"/>
          <a:srcRect l="5989" t="38959" r="91044" b="54902"/>
          <a:stretch/>
        </p:blipFill>
        <p:spPr>
          <a:xfrm>
            <a:off x="9886742" y="2306982"/>
            <a:ext cx="195943" cy="293914"/>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C243611E-7FD3-3078-4555-3B7864132A76}"/>
              </a:ext>
            </a:extLst>
          </p:cNvPr>
          <p:cNvPicPr>
            <a:picLocks noChangeAspect="1"/>
          </p:cNvPicPr>
          <p:nvPr/>
        </p:nvPicPr>
        <p:blipFill rotWithShape="1">
          <a:blip r:embed="rId4"/>
          <a:srcRect l="5989" t="38959" r="91044" b="54902"/>
          <a:stretch/>
        </p:blipFill>
        <p:spPr>
          <a:xfrm>
            <a:off x="9897627" y="1891672"/>
            <a:ext cx="195943" cy="293914"/>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2ED2DF87-3BD7-E727-59EE-19146422AE39}"/>
              </a:ext>
            </a:extLst>
          </p:cNvPr>
          <p:cNvPicPr>
            <a:picLocks noChangeAspect="1"/>
          </p:cNvPicPr>
          <p:nvPr/>
        </p:nvPicPr>
        <p:blipFill rotWithShape="1">
          <a:blip r:embed="rId4"/>
          <a:srcRect l="5989" t="38959" r="91044" b="54902"/>
          <a:stretch/>
        </p:blipFill>
        <p:spPr>
          <a:xfrm>
            <a:off x="10224198" y="2341717"/>
            <a:ext cx="195943" cy="293914"/>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D1954563-B117-8223-2D95-011DA4C17C3B}"/>
              </a:ext>
            </a:extLst>
          </p:cNvPr>
          <p:cNvPicPr>
            <a:picLocks noChangeAspect="1"/>
          </p:cNvPicPr>
          <p:nvPr/>
        </p:nvPicPr>
        <p:blipFill rotWithShape="1">
          <a:blip r:embed="rId4"/>
          <a:srcRect l="5989" t="38959" r="91044" b="54902"/>
          <a:stretch/>
        </p:blipFill>
        <p:spPr>
          <a:xfrm>
            <a:off x="10235084" y="2003367"/>
            <a:ext cx="195943" cy="293914"/>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4D8DA041-552C-5A66-2E64-F74318F79A12}"/>
              </a:ext>
            </a:extLst>
          </p:cNvPr>
          <p:cNvPicPr>
            <a:picLocks noChangeAspect="1"/>
          </p:cNvPicPr>
          <p:nvPr/>
        </p:nvPicPr>
        <p:blipFill rotWithShape="1">
          <a:blip r:embed="rId4"/>
          <a:srcRect l="5989" t="38959" r="91044" b="54902"/>
          <a:stretch/>
        </p:blipFill>
        <p:spPr>
          <a:xfrm>
            <a:off x="9995599" y="2575335"/>
            <a:ext cx="195943" cy="293914"/>
          </a:xfrm>
          <a:prstGeom prst="rect">
            <a:avLst/>
          </a:prstGeom>
        </p:spPr>
      </p:pic>
      <p:cxnSp>
        <p:nvCxnSpPr>
          <p:cNvPr id="13" name="Straight Connector 12">
            <a:extLst>
              <a:ext uri="{FF2B5EF4-FFF2-40B4-BE49-F238E27FC236}">
                <a16:creationId xmlns:a16="http://schemas.microsoft.com/office/drawing/2014/main" id="{0BB3A434-1E4E-4D6A-5650-DA1517BCA1FD}"/>
              </a:ext>
            </a:extLst>
          </p:cNvPr>
          <p:cNvCxnSpPr>
            <a:endCxn id="5" idx="3"/>
          </p:cNvCxnSpPr>
          <p:nvPr/>
        </p:nvCxnSpPr>
        <p:spPr>
          <a:xfrm>
            <a:off x="9715822" y="4235619"/>
            <a:ext cx="955757"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BE1176-982D-CFCB-F2DA-BBC5CF66DF2A}"/>
              </a:ext>
            </a:extLst>
          </p:cNvPr>
          <p:cNvSpPr txBox="1"/>
          <p:nvPr/>
        </p:nvSpPr>
        <p:spPr>
          <a:xfrm rot="16200000">
            <a:off x="8605857" y="3911929"/>
            <a:ext cx="1624263" cy="369332"/>
          </a:xfrm>
          <a:prstGeom prst="rect">
            <a:avLst/>
          </a:prstGeom>
          <a:solidFill>
            <a:schemeClr val="bg1"/>
          </a:solidFill>
        </p:spPr>
        <p:txBody>
          <a:bodyPr wrap="square" rtlCol="0">
            <a:spAutoFit/>
          </a:bodyPr>
          <a:lstStyle/>
          <a:p>
            <a:pPr algn="ctr"/>
            <a:r>
              <a:rPr lang="en-US" dirty="0">
                <a:latin typeface="Helvetica" pitchFamily="2" charset="0"/>
              </a:rPr>
              <a:t>Antibody level</a:t>
            </a:r>
          </a:p>
        </p:txBody>
      </p:sp>
      <p:sp>
        <p:nvSpPr>
          <p:cNvPr id="16" name="Slide Number Placeholder 15">
            <a:extLst>
              <a:ext uri="{FF2B5EF4-FFF2-40B4-BE49-F238E27FC236}">
                <a16:creationId xmlns:a16="http://schemas.microsoft.com/office/drawing/2014/main" id="{78A14092-96B4-1DF2-28A7-7B7C9B7980A5}"/>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85</a:t>
            </a:fld>
            <a:endParaRPr lang="en-US"/>
          </a:p>
        </p:txBody>
      </p:sp>
    </p:spTree>
    <p:extLst>
      <p:ext uri="{BB962C8B-B14F-4D97-AF65-F5344CB8AC3E}">
        <p14:creationId xmlns:p14="http://schemas.microsoft.com/office/powerpoint/2010/main" val="392075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CC9E4-0A39-F832-77F5-1304622F3F32}"/>
              </a:ext>
            </a:extLst>
          </p:cNvPr>
          <p:cNvSpPr>
            <a:spLocks noGrp="1"/>
          </p:cNvSpPr>
          <p:nvPr>
            <p:ph type="title"/>
          </p:nvPr>
        </p:nvSpPr>
        <p:spPr>
          <a:xfrm>
            <a:off x="261259" y="-6638"/>
            <a:ext cx="10515600" cy="1325563"/>
          </a:xfrm>
        </p:spPr>
        <p:txBody>
          <a:bodyPr>
            <a:normAutofit/>
          </a:bodyPr>
          <a:lstStyle/>
          <a:p>
            <a:r>
              <a:rPr lang="en-US" sz="2800" dirty="0"/>
              <a:t>A general framework for serological data generation</a:t>
            </a:r>
          </a:p>
        </p:txBody>
      </p:sp>
      <p:pic>
        <p:nvPicPr>
          <p:cNvPr id="4" name="Picture 3">
            <a:extLst>
              <a:ext uri="{FF2B5EF4-FFF2-40B4-BE49-F238E27FC236}">
                <a16:creationId xmlns:a16="http://schemas.microsoft.com/office/drawing/2014/main" id="{09FFC6EA-B216-745C-9C64-ADDE2EB14166}"/>
              </a:ext>
            </a:extLst>
          </p:cNvPr>
          <p:cNvPicPr>
            <a:picLocks noChangeAspect="1"/>
          </p:cNvPicPr>
          <p:nvPr/>
        </p:nvPicPr>
        <p:blipFill rotWithShape="1">
          <a:blip r:embed="rId3"/>
          <a:srcRect t="75292"/>
          <a:stretch/>
        </p:blipFill>
        <p:spPr>
          <a:xfrm>
            <a:off x="2630385" y="5390869"/>
            <a:ext cx="6352309" cy="1325563"/>
          </a:xfrm>
          <a:prstGeom prst="rect">
            <a:avLst/>
          </a:prstGeom>
        </p:spPr>
      </p:pic>
      <p:sp>
        <p:nvSpPr>
          <p:cNvPr id="10" name="TextBox 9">
            <a:extLst>
              <a:ext uri="{FF2B5EF4-FFF2-40B4-BE49-F238E27FC236}">
                <a16:creationId xmlns:a16="http://schemas.microsoft.com/office/drawing/2014/main" id="{25C7A077-067E-FACA-0FB1-23F141E58691}"/>
              </a:ext>
            </a:extLst>
          </p:cNvPr>
          <p:cNvSpPr txBox="1"/>
          <p:nvPr/>
        </p:nvSpPr>
        <p:spPr>
          <a:xfrm>
            <a:off x="540328" y="5676536"/>
            <a:ext cx="2090057" cy="584775"/>
          </a:xfrm>
          <a:prstGeom prst="rect">
            <a:avLst/>
          </a:prstGeom>
          <a:solidFill>
            <a:schemeClr val="bg1"/>
          </a:solidFill>
        </p:spPr>
        <p:txBody>
          <a:bodyPr wrap="square" rtlCol="0">
            <a:spAutoFit/>
          </a:bodyPr>
          <a:lstStyle/>
          <a:p>
            <a:pPr algn="ctr"/>
            <a:r>
              <a:rPr lang="en-US" sz="1600" dirty="0">
                <a:solidFill>
                  <a:schemeClr val="accent6"/>
                </a:solidFill>
                <a:latin typeface="Helvetica" pitchFamily="2" charset="0"/>
              </a:rPr>
              <a:t>Latent immunological state</a:t>
            </a:r>
          </a:p>
        </p:txBody>
      </p:sp>
      <p:sp>
        <p:nvSpPr>
          <p:cNvPr id="11" name="TextBox 10">
            <a:extLst>
              <a:ext uri="{FF2B5EF4-FFF2-40B4-BE49-F238E27FC236}">
                <a16:creationId xmlns:a16="http://schemas.microsoft.com/office/drawing/2014/main" id="{0B804808-1435-8A36-2172-E3875DECA8F0}"/>
              </a:ext>
            </a:extLst>
          </p:cNvPr>
          <p:cNvSpPr txBox="1"/>
          <p:nvPr/>
        </p:nvSpPr>
        <p:spPr>
          <a:xfrm>
            <a:off x="9110356" y="5676535"/>
            <a:ext cx="2090057" cy="830997"/>
          </a:xfrm>
          <a:prstGeom prst="rect">
            <a:avLst/>
          </a:prstGeom>
          <a:solidFill>
            <a:schemeClr val="bg1"/>
          </a:solidFill>
        </p:spPr>
        <p:txBody>
          <a:bodyPr wrap="square" rtlCol="0">
            <a:spAutoFit/>
          </a:bodyPr>
          <a:lstStyle/>
          <a:p>
            <a:pPr algn="ctr"/>
            <a:r>
              <a:rPr lang="en-US" sz="1600" dirty="0">
                <a:solidFill>
                  <a:schemeClr val="accent6"/>
                </a:solidFill>
                <a:latin typeface="Helvetica" pitchFamily="2" charset="0"/>
              </a:rPr>
              <a:t>Snapshot serological measurement</a:t>
            </a:r>
          </a:p>
          <a:p>
            <a:pPr algn="ctr"/>
            <a:r>
              <a:rPr lang="en-US" sz="1600" dirty="0">
                <a:solidFill>
                  <a:schemeClr val="accent6"/>
                </a:solidFill>
                <a:latin typeface="Helvetica" pitchFamily="2" charset="0"/>
              </a:rPr>
              <a:t>TSI=t-j</a:t>
            </a:r>
          </a:p>
        </p:txBody>
      </p:sp>
      <p:sp>
        <p:nvSpPr>
          <p:cNvPr id="12" name="TextBox 11">
            <a:extLst>
              <a:ext uri="{FF2B5EF4-FFF2-40B4-BE49-F238E27FC236}">
                <a16:creationId xmlns:a16="http://schemas.microsoft.com/office/drawing/2014/main" id="{BD210395-0B37-07CB-50D5-DCAAA94B0194}"/>
              </a:ext>
            </a:extLst>
          </p:cNvPr>
          <p:cNvSpPr txBox="1"/>
          <p:nvPr/>
        </p:nvSpPr>
        <p:spPr>
          <a:xfrm>
            <a:off x="3629641" y="4878390"/>
            <a:ext cx="734786" cy="369332"/>
          </a:xfrm>
          <a:prstGeom prst="rect">
            <a:avLst/>
          </a:prstGeom>
          <a:noFill/>
        </p:spPr>
        <p:txBody>
          <a:bodyPr wrap="square" rtlCol="0">
            <a:spAutoFit/>
          </a:bodyPr>
          <a:lstStyle/>
          <a:p>
            <a:r>
              <a:rPr lang="en-US" dirty="0">
                <a:latin typeface="Helvetica" pitchFamily="2" charset="0"/>
              </a:rPr>
              <a:t>Time</a:t>
            </a:r>
          </a:p>
        </p:txBody>
      </p:sp>
      <p:cxnSp>
        <p:nvCxnSpPr>
          <p:cNvPr id="14" name="Straight Arrow Connector 13">
            <a:extLst>
              <a:ext uri="{FF2B5EF4-FFF2-40B4-BE49-F238E27FC236}">
                <a16:creationId xmlns:a16="http://schemas.microsoft.com/office/drawing/2014/main" id="{53DC30D1-9243-791B-B9E9-C7540558A9A5}"/>
              </a:ext>
            </a:extLst>
          </p:cNvPr>
          <p:cNvCxnSpPr/>
          <p:nvPr/>
        </p:nvCxnSpPr>
        <p:spPr>
          <a:xfrm>
            <a:off x="4364427" y="5079385"/>
            <a:ext cx="346314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31BDFC8-9D69-C17A-112C-A26E52A726B6}"/>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86</a:t>
            </a:fld>
            <a:endParaRPr lang="en-US"/>
          </a:p>
        </p:txBody>
      </p:sp>
    </p:spTree>
    <p:extLst>
      <p:ext uri="{BB962C8B-B14F-4D97-AF65-F5344CB8AC3E}">
        <p14:creationId xmlns:p14="http://schemas.microsoft.com/office/powerpoint/2010/main" val="196191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CC9E4-0A39-F832-77F5-1304622F3F32}"/>
              </a:ext>
            </a:extLst>
          </p:cNvPr>
          <p:cNvSpPr>
            <a:spLocks noGrp="1"/>
          </p:cNvSpPr>
          <p:nvPr>
            <p:ph type="title"/>
          </p:nvPr>
        </p:nvSpPr>
        <p:spPr>
          <a:xfrm>
            <a:off x="261259" y="-6638"/>
            <a:ext cx="10515600" cy="1325563"/>
          </a:xfrm>
        </p:spPr>
        <p:txBody>
          <a:bodyPr>
            <a:normAutofit/>
          </a:bodyPr>
          <a:lstStyle/>
          <a:p>
            <a:r>
              <a:rPr lang="en-US" sz="2800" dirty="0"/>
              <a:t>A general framework for serological data generation</a:t>
            </a:r>
          </a:p>
        </p:txBody>
      </p:sp>
      <p:pic>
        <p:nvPicPr>
          <p:cNvPr id="4" name="Picture 3">
            <a:extLst>
              <a:ext uri="{FF2B5EF4-FFF2-40B4-BE49-F238E27FC236}">
                <a16:creationId xmlns:a16="http://schemas.microsoft.com/office/drawing/2014/main" id="{09FFC6EA-B216-745C-9C64-ADDE2EB14166}"/>
              </a:ext>
            </a:extLst>
          </p:cNvPr>
          <p:cNvPicPr>
            <a:picLocks noChangeAspect="1"/>
          </p:cNvPicPr>
          <p:nvPr/>
        </p:nvPicPr>
        <p:blipFill rotWithShape="1">
          <a:blip r:embed="rId3"/>
          <a:srcRect t="59287"/>
          <a:stretch/>
        </p:blipFill>
        <p:spPr>
          <a:xfrm>
            <a:off x="2630385" y="4532243"/>
            <a:ext cx="6352309" cy="2184190"/>
          </a:xfrm>
          <a:prstGeom prst="rect">
            <a:avLst/>
          </a:prstGeom>
        </p:spPr>
      </p:pic>
      <p:sp>
        <p:nvSpPr>
          <p:cNvPr id="9" name="TextBox 8">
            <a:extLst>
              <a:ext uri="{FF2B5EF4-FFF2-40B4-BE49-F238E27FC236}">
                <a16:creationId xmlns:a16="http://schemas.microsoft.com/office/drawing/2014/main" id="{D2B84E33-B12C-88A3-ABB5-2ADA0AE9E824}"/>
              </a:ext>
            </a:extLst>
          </p:cNvPr>
          <p:cNvSpPr txBox="1"/>
          <p:nvPr/>
        </p:nvSpPr>
        <p:spPr>
          <a:xfrm>
            <a:off x="419591" y="4717273"/>
            <a:ext cx="2788970" cy="584775"/>
          </a:xfrm>
          <a:prstGeom prst="rect">
            <a:avLst/>
          </a:prstGeom>
          <a:solidFill>
            <a:schemeClr val="bg1"/>
          </a:solidFill>
        </p:spPr>
        <p:txBody>
          <a:bodyPr wrap="square" rtlCol="0">
            <a:spAutoFit/>
          </a:bodyPr>
          <a:lstStyle/>
          <a:p>
            <a:pPr algn="ctr"/>
            <a:r>
              <a:rPr lang="en-US" sz="1600" dirty="0">
                <a:solidFill>
                  <a:schemeClr val="accent6"/>
                </a:solidFill>
                <a:latin typeface="Helvetica" pitchFamily="2" charset="0"/>
              </a:rPr>
              <a:t>Immunity as a function of latent immunological state</a:t>
            </a:r>
          </a:p>
        </p:txBody>
      </p:sp>
      <p:sp>
        <p:nvSpPr>
          <p:cNvPr id="10" name="TextBox 9">
            <a:extLst>
              <a:ext uri="{FF2B5EF4-FFF2-40B4-BE49-F238E27FC236}">
                <a16:creationId xmlns:a16="http://schemas.microsoft.com/office/drawing/2014/main" id="{25C7A077-067E-FACA-0FB1-23F141E58691}"/>
              </a:ext>
            </a:extLst>
          </p:cNvPr>
          <p:cNvSpPr txBox="1"/>
          <p:nvPr/>
        </p:nvSpPr>
        <p:spPr>
          <a:xfrm>
            <a:off x="540328" y="5676536"/>
            <a:ext cx="2090057" cy="584775"/>
          </a:xfrm>
          <a:prstGeom prst="rect">
            <a:avLst/>
          </a:prstGeom>
          <a:solidFill>
            <a:schemeClr val="bg1"/>
          </a:solidFill>
        </p:spPr>
        <p:txBody>
          <a:bodyPr wrap="square" rtlCol="0">
            <a:spAutoFit/>
          </a:bodyPr>
          <a:lstStyle/>
          <a:p>
            <a:pPr algn="ctr"/>
            <a:r>
              <a:rPr lang="en-US" sz="1600" dirty="0">
                <a:solidFill>
                  <a:schemeClr val="accent6"/>
                </a:solidFill>
                <a:latin typeface="Helvetica" pitchFamily="2" charset="0"/>
              </a:rPr>
              <a:t>Latent immunological state</a:t>
            </a:r>
          </a:p>
        </p:txBody>
      </p:sp>
      <p:sp>
        <p:nvSpPr>
          <p:cNvPr id="11" name="TextBox 10">
            <a:extLst>
              <a:ext uri="{FF2B5EF4-FFF2-40B4-BE49-F238E27FC236}">
                <a16:creationId xmlns:a16="http://schemas.microsoft.com/office/drawing/2014/main" id="{0B804808-1435-8A36-2172-E3875DECA8F0}"/>
              </a:ext>
            </a:extLst>
          </p:cNvPr>
          <p:cNvSpPr txBox="1"/>
          <p:nvPr/>
        </p:nvSpPr>
        <p:spPr>
          <a:xfrm>
            <a:off x="9110356" y="5676535"/>
            <a:ext cx="2090057" cy="830997"/>
          </a:xfrm>
          <a:prstGeom prst="rect">
            <a:avLst/>
          </a:prstGeom>
          <a:solidFill>
            <a:schemeClr val="bg1"/>
          </a:solidFill>
        </p:spPr>
        <p:txBody>
          <a:bodyPr wrap="square" rtlCol="0">
            <a:spAutoFit/>
          </a:bodyPr>
          <a:lstStyle/>
          <a:p>
            <a:pPr algn="ctr"/>
            <a:r>
              <a:rPr lang="en-US" sz="1600" dirty="0">
                <a:solidFill>
                  <a:schemeClr val="accent6"/>
                </a:solidFill>
                <a:latin typeface="Helvetica" pitchFamily="2" charset="0"/>
              </a:rPr>
              <a:t>Snapshot serological measurement</a:t>
            </a:r>
          </a:p>
          <a:p>
            <a:pPr algn="ctr"/>
            <a:r>
              <a:rPr lang="en-US" sz="1600" dirty="0">
                <a:solidFill>
                  <a:schemeClr val="accent6"/>
                </a:solidFill>
                <a:latin typeface="Helvetica" pitchFamily="2" charset="0"/>
              </a:rPr>
              <a:t>TSI=t-j</a:t>
            </a:r>
          </a:p>
        </p:txBody>
      </p:sp>
      <p:sp>
        <p:nvSpPr>
          <p:cNvPr id="5" name="Slide Number Placeholder 4">
            <a:extLst>
              <a:ext uri="{FF2B5EF4-FFF2-40B4-BE49-F238E27FC236}">
                <a16:creationId xmlns:a16="http://schemas.microsoft.com/office/drawing/2014/main" id="{7AF6A936-F302-FAEA-89A8-1DA073BB3E9A}"/>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87</a:t>
            </a:fld>
            <a:endParaRPr lang="en-US"/>
          </a:p>
        </p:txBody>
      </p:sp>
    </p:spTree>
    <p:extLst>
      <p:ext uri="{BB962C8B-B14F-4D97-AF65-F5344CB8AC3E}">
        <p14:creationId xmlns:p14="http://schemas.microsoft.com/office/powerpoint/2010/main" val="273974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CC9E4-0A39-F832-77F5-1304622F3F32}"/>
              </a:ext>
            </a:extLst>
          </p:cNvPr>
          <p:cNvSpPr>
            <a:spLocks noGrp="1"/>
          </p:cNvSpPr>
          <p:nvPr>
            <p:ph type="title"/>
          </p:nvPr>
        </p:nvSpPr>
        <p:spPr>
          <a:xfrm>
            <a:off x="261259" y="-6638"/>
            <a:ext cx="10515600" cy="1325563"/>
          </a:xfrm>
        </p:spPr>
        <p:txBody>
          <a:bodyPr>
            <a:normAutofit/>
          </a:bodyPr>
          <a:lstStyle/>
          <a:p>
            <a:r>
              <a:rPr lang="en-US" sz="2800" dirty="0"/>
              <a:t>A general framework for serological data generation</a:t>
            </a:r>
          </a:p>
        </p:txBody>
      </p:sp>
      <p:pic>
        <p:nvPicPr>
          <p:cNvPr id="4" name="Picture 3">
            <a:extLst>
              <a:ext uri="{FF2B5EF4-FFF2-40B4-BE49-F238E27FC236}">
                <a16:creationId xmlns:a16="http://schemas.microsoft.com/office/drawing/2014/main" id="{09FFC6EA-B216-745C-9C64-ADDE2EB14166}"/>
              </a:ext>
            </a:extLst>
          </p:cNvPr>
          <p:cNvPicPr>
            <a:picLocks noChangeAspect="1"/>
          </p:cNvPicPr>
          <p:nvPr/>
        </p:nvPicPr>
        <p:blipFill rotWithShape="1">
          <a:blip r:embed="rId3"/>
          <a:srcRect t="41501"/>
          <a:stretch/>
        </p:blipFill>
        <p:spPr>
          <a:xfrm>
            <a:off x="2630385" y="3578087"/>
            <a:ext cx="6352309" cy="3138346"/>
          </a:xfrm>
          <a:prstGeom prst="rect">
            <a:avLst/>
          </a:prstGeom>
        </p:spPr>
      </p:pic>
      <p:sp>
        <p:nvSpPr>
          <p:cNvPr id="7" name="TextBox 6">
            <a:extLst>
              <a:ext uri="{FF2B5EF4-FFF2-40B4-BE49-F238E27FC236}">
                <a16:creationId xmlns:a16="http://schemas.microsoft.com/office/drawing/2014/main" id="{3678D60B-6C81-91AB-B434-E34133457845}"/>
              </a:ext>
            </a:extLst>
          </p:cNvPr>
          <p:cNvSpPr txBox="1"/>
          <p:nvPr/>
        </p:nvSpPr>
        <p:spPr>
          <a:xfrm>
            <a:off x="553686" y="3815744"/>
            <a:ext cx="3501242" cy="584775"/>
          </a:xfrm>
          <a:prstGeom prst="rect">
            <a:avLst/>
          </a:prstGeom>
          <a:noFill/>
        </p:spPr>
        <p:txBody>
          <a:bodyPr wrap="square" rtlCol="0">
            <a:spAutoFit/>
          </a:bodyPr>
          <a:lstStyle/>
          <a:p>
            <a:pPr algn="ctr"/>
            <a:r>
              <a:rPr lang="en-US" sz="1600" dirty="0">
                <a:solidFill>
                  <a:schemeClr val="accent6"/>
                </a:solidFill>
                <a:latin typeface="Helvetica" pitchFamily="2" charset="0"/>
              </a:rPr>
              <a:t>Bernoulli trials for </a:t>
            </a:r>
            <a:r>
              <a:rPr lang="en-US" sz="1600" i="1" dirty="0">
                <a:solidFill>
                  <a:schemeClr val="accent6"/>
                </a:solidFill>
                <a:latin typeface="Helvetica" pitchFamily="2" charset="0"/>
              </a:rPr>
              <a:t>successful</a:t>
            </a:r>
            <a:r>
              <a:rPr lang="en-US" sz="1600" dirty="0">
                <a:solidFill>
                  <a:schemeClr val="accent6"/>
                </a:solidFill>
                <a:latin typeface="Helvetica" pitchFamily="2" charset="0"/>
              </a:rPr>
              <a:t> infection events</a:t>
            </a:r>
          </a:p>
        </p:txBody>
      </p:sp>
      <p:sp>
        <p:nvSpPr>
          <p:cNvPr id="8" name="TextBox 7">
            <a:extLst>
              <a:ext uri="{FF2B5EF4-FFF2-40B4-BE49-F238E27FC236}">
                <a16:creationId xmlns:a16="http://schemas.microsoft.com/office/drawing/2014/main" id="{1027CC4D-9C5E-75BF-6275-1F584DC55964}"/>
              </a:ext>
            </a:extLst>
          </p:cNvPr>
          <p:cNvSpPr txBox="1"/>
          <p:nvPr/>
        </p:nvSpPr>
        <p:spPr>
          <a:xfrm>
            <a:off x="8690758" y="3767759"/>
            <a:ext cx="3501242" cy="584775"/>
          </a:xfrm>
          <a:prstGeom prst="rect">
            <a:avLst/>
          </a:prstGeom>
          <a:noFill/>
        </p:spPr>
        <p:txBody>
          <a:bodyPr wrap="square" rtlCol="0">
            <a:spAutoFit/>
          </a:bodyPr>
          <a:lstStyle/>
          <a:p>
            <a:pPr algn="ctr"/>
            <a:r>
              <a:rPr lang="en-US" sz="1600" dirty="0">
                <a:solidFill>
                  <a:schemeClr val="accent6"/>
                </a:solidFill>
                <a:latin typeface="Helvetica" pitchFamily="2" charset="0"/>
              </a:rPr>
              <a:t>Parameters governing the within-host process</a:t>
            </a:r>
          </a:p>
        </p:txBody>
      </p:sp>
      <p:sp>
        <p:nvSpPr>
          <p:cNvPr id="9" name="TextBox 8">
            <a:extLst>
              <a:ext uri="{FF2B5EF4-FFF2-40B4-BE49-F238E27FC236}">
                <a16:creationId xmlns:a16="http://schemas.microsoft.com/office/drawing/2014/main" id="{D2B84E33-B12C-88A3-ABB5-2ADA0AE9E824}"/>
              </a:ext>
            </a:extLst>
          </p:cNvPr>
          <p:cNvSpPr txBox="1"/>
          <p:nvPr/>
        </p:nvSpPr>
        <p:spPr>
          <a:xfrm>
            <a:off x="419591" y="4717273"/>
            <a:ext cx="2788970" cy="584775"/>
          </a:xfrm>
          <a:prstGeom prst="rect">
            <a:avLst/>
          </a:prstGeom>
          <a:solidFill>
            <a:schemeClr val="bg1"/>
          </a:solidFill>
        </p:spPr>
        <p:txBody>
          <a:bodyPr wrap="square" rtlCol="0">
            <a:spAutoFit/>
          </a:bodyPr>
          <a:lstStyle/>
          <a:p>
            <a:pPr algn="ctr"/>
            <a:r>
              <a:rPr lang="en-US" sz="1600" dirty="0">
                <a:solidFill>
                  <a:schemeClr val="accent6"/>
                </a:solidFill>
                <a:latin typeface="Helvetica" pitchFamily="2" charset="0"/>
              </a:rPr>
              <a:t>Immunity as a function of latent immunological state</a:t>
            </a:r>
          </a:p>
        </p:txBody>
      </p:sp>
      <p:sp>
        <p:nvSpPr>
          <p:cNvPr id="10" name="TextBox 9">
            <a:extLst>
              <a:ext uri="{FF2B5EF4-FFF2-40B4-BE49-F238E27FC236}">
                <a16:creationId xmlns:a16="http://schemas.microsoft.com/office/drawing/2014/main" id="{25C7A077-067E-FACA-0FB1-23F141E58691}"/>
              </a:ext>
            </a:extLst>
          </p:cNvPr>
          <p:cNvSpPr txBox="1"/>
          <p:nvPr/>
        </p:nvSpPr>
        <p:spPr>
          <a:xfrm>
            <a:off x="540328" y="5676536"/>
            <a:ext cx="2090057" cy="584775"/>
          </a:xfrm>
          <a:prstGeom prst="rect">
            <a:avLst/>
          </a:prstGeom>
          <a:solidFill>
            <a:schemeClr val="bg1"/>
          </a:solidFill>
        </p:spPr>
        <p:txBody>
          <a:bodyPr wrap="square" rtlCol="0">
            <a:spAutoFit/>
          </a:bodyPr>
          <a:lstStyle/>
          <a:p>
            <a:pPr algn="ctr"/>
            <a:r>
              <a:rPr lang="en-US" sz="1600" dirty="0">
                <a:solidFill>
                  <a:schemeClr val="accent6"/>
                </a:solidFill>
                <a:latin typeface="Helvetica" pitchFamily="2" charset="0"/>
              </a:rPr>
              <a:t>Latent immunological state</a:t>
            </a:r>
          </a:p>
        </p:txBody>
      </p:sp>
      <p:sp>
        <p:nvSpPr>
          <p:cNvPr id="11" name="TextBox 10">
            <a:extLst>
              <a:ext uri="{FF2B5EF4-FFF2-40B4-BE49-F238E27FC236}">
                <a16:creationId xmlns:a16="http://schemas.microsoft.com/office/drawing/2014/main" id="{0B804808-1435-8A36-2172-E3875DECA8F0}"/>
              </a:ext>
            </a:extLst>
          </p:cNvPr>
          <p:cNvSpPr txBox="1"/>
          <p:nvPr/>
        </p:nvSpPr>
        <p:spPr>
          <a:xfrm>
            <a:off x="9110356" y="5676535"/>
            <a:ext cx="2090057" cy="830997"/>
          </a:xfrm>
          <a:prstGeom prst="rect">
            <a:avLst/>
          </a:prstGeom>
          <a:solidFill>
            <a:schemeClr val="bg1"/>
          </a:solidFill>
        </p:spPr>
        <p:txBody>
          <a:bodyPr wrap="square" rtlCol="0">
            <a:spAutoFit/>
          </a:bodyPr>
          <a:lstStyle/>
          <a:p>
            <a:pPr algn="ctr"/>
            <a:r>
              <a:rPr lang="en-US" sz="1600" dirty="0">
                <a:solidFill>
                  <a:schemeClr val="accent6"/>
                </a:solidFill>
                <a:latin typeface="Helvetica" pitchFamily="2" charset="0"/>
              </a:rPr>
              <a:t>Snapshot serological measurement</a:t>
            </a:r>
          </a:p>
          <a:p>
            <a:pPr algn="ctr"/>
            <a:r>
              <a:rPr lang="en-US" sz="1600" dirty="0">
                <a:solidFill>
                  <a:schemeClr val="accent6"/>
                </a:solidFill>
                <a:latin typeface="Helvetica" pitchFamily="2" charset="0"/>
              </a:rPr>
              <a:t>TSI=t-j</a:t>
            </a:r>
          </a:p>
        </p:txBody>
      </p:sp>
      <p:sp>
        <p:nvSpPr>
          <p:cNvPr id="5" name="Slide Number Placeholder 4">
            <a:extLst>
              <a:ext uri="{FF2B5EF4-FFF2-40B4-BE49-F238E27FC236}">
                <a16:creationId xmlns:a16="http://schemas.microsoft.com/office/drawing/2014/main" id="{AB6E4F5C-8F22-1198-EF61-555AE102C269}"/>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88</a:t>
            </a:fld>
            <a:endParaRPr lang="en-US"/>
          </a:p>
        </p:txBody>
      </p:sp>
    </p:spTree>
    <p:extLst>
      <p:ext uri="{BB962C8B-B14F-4D97-AF65-F5344CB8AC3E}">
        <p14:creationId xmlns:p14="http://schemas.microsoft.com/office/powerpoint/2010/main" val="319597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CC9E4-0A39-F832-77F5-1304622F3F32}"/>
              </a:ext>
            </a:extLst>
          </p:cNvPr>
          <p:cNvSpPr>
            <a:spLocks noGrp="1"/>
          </p:cNvSpPr>
          <p:nvPr>
            <p:ph type="title"/>
          </p:nvPr>
        </p:nvSpPr>
        <p:spPr>
          <a:xfrm>
            <a:off x="261259" y="-6638"/>
            <a:ext cx="10515600" cy="1325563"/>
          </a:xfrm>
        </p:spPr>
        <p:txBody>
          <a:bodyPr>
            <a:normAutofit/>
          </a:bodyPr>
          <a:lstStyle/>
          <a:p>
            <a:r>
              <a:rPr lang="en-US" sz="2800" dirty="0"/>
              <a:t>A general framework for serological data generation</a:t>
            </a:r>
          </a:p>
        </p:txBody>
      </p:sp>
      <p:pic>
        <p:nvPicPr>
          <p:cNvPr id="4" name="Picture 3">
            <a:extLst>
              <a:ext uri="{FF2B5EF4-FFF2-40B4-BE49-F238E27FC236}">
                <a16:creationId xmlns:a16="http://schemas.microsoft.com/office/drawing/2014/main" id="{09FFC6EA-B216-745C-9C64-ADDE2EB14166}"/>
              </a:ext>
            </a:extLst>
          </p:cNvPr>
          <p:cNvPicPr>
            <a:picLocks noChangeAspect="1"/>
          </p:cNvPicPr>
          <p:nvPr/>
        </p:nvPicPr>
        <p:blipFill>
          <a:blip r:embed="rId3"/>
          <a:stretch>
            <a:fillRect/>
          </a:stretch>
        </p:blipFill>
        <p:spPr>
          <a:xfrm>
            <a:off x="2630385" y="1351583"/>
            <a:ext cx="6352309" cy="5364850"/>
          </a:xfrm>
          <a:prstGeom prst="rect">
            <a:avLst/>
          </a:prstGeom>
        </p:spPr>
      </p:pic>
      <p:sp>
        <p:nvSpPr>
          <p:cNvPr id="5" name="TextBox 4">
            <a:extLst>
              <a:ext uri="{FF2B5EF4-FFF2-40B4-BE49-F238E27FC236}">
                <a16:creationId xmlns:a16="http://schemas.microsoft.com/office/drawing/2014/main" id="{FCC70F3A-CCDA-B62B-9C29-C23C236D66A7}"/>
              </a:ext>
            </a:extLst>
          </p:cNvPr>
          <p:cNvSpPr txBox="1"/>
          <p:nvPr/>
        </p:nvSpPr>
        <p:spPr>
          <a:xfrm>
            <a:off x="7985482" y="1902302"/>
            <a:ext cx="3020786" cy="338554"/>
          </a:xfrm>
          <a:prstGeom prst="rect">
            <a:avLst/>
          </a:prstGeom>
          <a:noFill/>
        </p:spPr>
        <p:txBody>
          <a:bodyPr wrap="square" rtlCol="0">
            <a:spAutoFit/>
          </a:bodyPr>
          <a:lstStyle/>
          <a:p>
            <a:pPr algn="ctr"/>
            <a:r>
              <a:rPr lang="en-US" sz="1600" dirty="0">
                <a:solidFill>
                  <a:schemeClr val="accent6"/>
                </a:solidFill>
                <a:latin typeface="Helvetica" pitchFamily="2" charset="0"/>
              </a:rPr>
              <a:t>Population-level FOI/exposure</a:t>
            </a:r>
          </a:p>
        </p:txBody>
      </p:sp>
      <p:sp>
        <p:nvSpPr>
          <p:cNvPr id="6" name="TextBox 5">
            <a:extLst>
              <a:ext uri="{FF2B5EF4-FFF2-40B4-BE49-F238E27FC236}">
                <a16:creationId xmlns:a16="http://schemas.microsoft.com/office/drawing/2014/main" id="{9786A43D-8DB9-956D-69AF-7CF96463BC2F}"/>
              </a:ext>
            </a:extLst>
          </p:cNvPr>
          <p:cNvSpPr txBox="1"/>
          <p:nvPr/>
        </p:nvSpPr>
        <p:spPr>
          <a:xfrm>
            <a:off x="7745254" y="2769492"/>
            <a:ext cx="3501242" cy="584775"/>
          </a:xfrm>
          <a:prstGeom prst="rect">
            <a:avLst/>
          </a:prstGeom>
          <a:noFill/>
        </p:spPr>
        <p:txBody>
          <a:bodyPr wrap="square" rtlCol="0">
            <a:spAutoFit/>
          </a:bodyPr>
          <a:lstStyle/>
          <a:p>
            <a:pPr algn="ctr"/>
            <a:r>
              <a:rPr lang="en-US" sz="1600" dirty="0">
                <a:solidFill>
                  <a:schemeClr val="accent6"/>
                </a:solidFill>
                <a:latin typeface="Helvetica" pitchFamily="2" charset="0"/>
              </a:rPr>
              <a:t>Bernoulli trials for </a:t>
            </a:r>
            <a:r>
              <a:rPr lang="en-US" sz="1600" i="1" dirty="0">
                <a:solidFill>
                  <a:schemeClr val="accent6"/>
                </a:solidFill>
                <a:latin typeface="Helvetica" pitchFamily="2" charset="0"/>
              </a:rPr>
              <a:t>attempted</a:t>
            </a:r>
            <a:r>
              <a:rPr lang="en-US" sz="1600" dirty="0">
                <a:solidFill>
                  <a:schemeClr val="accent6"/>
                </a:solidFill>
                <a:latin typeface="Helvetica" pitchFamily="2" charset="0"/>
              </a:rPr>
              <a:t> exposure events</a:t>
            </a:r>
          </a:p>
        </p:txBody>
      </p:sp>
      <p:sp>
        <p:nvSpPr>
          <p:cNvPr id="7" name="TextBox 6">
            <a:extLst>
              <a:ext uri="{FF2B5EF4-FFF2-40B4-BE49-F238E27FC236}">
                <a16:creationId xmlns:a16="http://schemas.microsoft.com/office/drawing/2014/main" id="{3678D60B-6C81-91AB-B434-E34133457845}"/>
              </a:ext>
            </a:extLst>
          </p:cNvPr>
          <p:cNvSpPr txBox="1"/>
          <p:nvPr/>
        </p:nvSpPr>
        <p:spPr>
          <a:xfrm>
            <a:off x="553686" y="3815744"/>
            <a:ext cx="3501242" cy="584775"/>
          </a:xfrm>
          <a:prstGeom prst="rect">
            <a:avLst/>
          </a:prstGeom>
          <a:noFill/>
        </p:spPr>
        <p:txBody>
          <a:bodyPr wrap="square" rtlCol="0">
            <a:spAutoFit/>
          </a:bodyPr>
          <a:lstStyle/>
          <a:p>
            <a:pPr algn="ctr"/>
            <a:r>
              <a:rPr lang="en-US" sz="1600" dirty="0">
                <a:solidFill>
                  <a:schemeClr val="accent6"/>
                </a:solidFill>
                <a:latin typeface="Helvetica" pitchFamily="2" charset="0"/>
              </a:rPr>
              <a:t>Bernoulli trials for </a:t>
            </a:r>
            <a:r>
              <a:rPr lang="en-US" sz="1600" i="1" dirty="0">
                <a:solidFill>
                  <a:schemeClr val="accent6"/>
                </a:solidFill>
                <a:latin typeface="Helvetica" pitchFamily="2" charset="0"/>
              </a:rPr>
              <a:t>successful</a:t>
            </a:r>
            <a:r>
              <a:rPr lang="en-US" sz="1600" dirty="0">
                <a:solidFill>
                  <a:schemeClr val="accent6"/>
                </a:solidFill>
                <a:latin typeface="Helvetica" pitchFamily="2" charset="0"/>
              </a:rPr>
              <a:t> infection events</a:t>
            </a:r>
          </a:p>
        </p:txBody>
      </p:sp>
      <p:sp>
        <p:nvSpPr>
          <p:cNvPr id="8" name="TextBox 7">
            <a:extLst>
              <a:ext uri="{FF2B5EF4-FFF2-40B4-BE49-F238E27FC236}">
                <a16:creationId xmlns:a16="http://schemas.microsoft.com/office/drawing/2014/main" id="{1027CC4D-9C5E-75BF-6275-1F584DC55964}"/>
              </a:ext>
            </a:extLst>
          </p:cNvPr>
          <p:cNvSpPr txBox="1"/>
          <p:nvPr/>
        </p:nvSpPr>
        <p:spPr>
          <a:xfrm>
            <a:off x="8690758" y="3767759"/>
            <a:ext cx="3501242" cy="584775"/>
          </a:xfrm>
          <a:prstGeom prst="rect">
            <a:avLst/>
          </a:prstGeom>
          <a:noFill/>
        </p:spPr>
        <p:txBody>
          <a:bodyPr wrap="square" rtlCol="0">
            <a:spAutoFit/>
          </a:bodyPr>
          <a:lstStyle/>
          <a:p>
            <a:pPr algn="ctr"/>
            <a:r>
              <a:rPr lang="en-US" sz="1600" dirty="0">
                <a:solidFill>
                  <a:schemeClr val="accent6"/>
                </a:solidFill>
                <a:latin typeface="Helvetica" pitchFamily="2" charset="0"/>
              </a:rPr>
              <a:t>Parameters governing the within-host process</a:t>
            </a:r>
          </a:p>
        </p:txBody>
      </p:sp>
      <p:sp>
        <p:nvSpPr>
          <p:cNvPr id="9" name="TextBox 8">
            <a:extLst>
              <a:ext uri="{FF2B5EF4-FFF2-40B4-BE49-F238E27FC236}">
                <a16:creationId xmlns:a16="http://schemas.microsoft.com/office/drawing/2014/main" id="{D2B84E33-B12C-88A3-ABB5-2ADA0AE9E824}"/>
              </a:ext>
            </a:extLst>
          </p:cNvPr>
          <p:cNvSpPr txBox="1"/>
          <p:nvPr/>
        </p:nvSpPr>
        <p:spPr>
          <a:xfrm>
            <a:off x="419591" y="4717273"/>
            <a:ext cx="2788970" cy="584775"/>
          </a:xfrm>
          <a:prstGeom prst="rect">
            <a:avLst/>
          </a:prstGeom>
          <a:solidFill>
            <a:schemeClr val="bg1"/>
          </a:solidFill>
        </p:spPr>
        <p:txBody>
          <a:bodyPr wrap="square" rtlCol="0">
            <a:spAutoFit/>
          </a:bodyPr>
          <a:lstStyle/>
          <a:p>
            <a:pPr algn="ctr"/>
            <a:r>
              <a:rPr lang="en-US" sz="1600" dirty="0">
                <a:solidFill>
                  <a:schemeClr val="accent6"/>
                </a:solidFill>
                <a:latin typeface="Helvetica" pitchFamily="2" charset="0"/>
              </a:rPr>
              <a:t>Immunity as a function of latent immunological state</a:t>
            </a:r>
          </a:p>
        </p:txBody>
      </p:sp>
      <p:sp>
        <p:nvSpPr>
          <p:cNvPr id="10" name="TextBox 9">
            <a:extLst>
              <a:ext uri="{FF2B5EF4-FFF2-40B4-BE49-F238E27FC236}">
                <a16:creationId xmlns:a16="http://schemas.microsoft.com/office/drawing/2014/main" id="{25C7A077-067E-FACA-0FB1-23F141E58691}"/>
              </a:ext>
            </a:extLst>
          </p:cNvPr>
          <p:cNvSpPr txBox="1"/>
          <p:nvPr/>
        </p:nvSpPr>
        <p:spPr>
          <a:xfrm>
            <a:off x="540328" y="5676536"/>
            <a:ext cx="2090057" cy="584775"/>
          </a:xfrm>
          <a:prstGeom prst="rect">
            <a:avLst/>
          </a:prstGeom>
          <a:solidFill>
            <a:schemeClr val="bg1"/>
          </a:solidFill>
        </p:spPr>
        <p:txBody>
          <a:bodyPr wrap="square" rtlCol="0">
            <a:spAutoFit/>
          </a:bodyPr>
          <a:lstStyle/>
          <a:p>
            <a:pPr algn="ctr"/>
            <a:r>
              <a:rPr lang="en-US" sz="1600" dirty="0">
                <a:solidFill>
                  <a:schemeClr val="accent6"/>
                </a:solidFill>
                <a:latin typeface="Helvetica" pitchFamily="2" charset="0"/>
              </a:rPr>
              <a:t>Latent immunological state</a:t>
            </a:r>
          </a:p>
        </p:txBody>
      </p:sp>
      <p:sp>
        <p:nvSpPr>
          <p:cNvPr id="11" name="TextBox 10">
            <a:extLst>
              <a:ext uri="{FF2B5EF4-FFF2-40B4-BE49-F238E27FC236}">
                <a16:creationId xmlns:a16="http://schemas.microsoft.com/office/drawing/2014/main" id="{0B804808-1435-8A36-2172-E3875DECA8F0}"/>
              </a:ext>
            </a:extLst>
          </p:cNvPr>
          <p:cNvSpPr txBox="1"/>
          <p:nvPr/>
        </p:nvSpPr>
        <p:spPr>
          <a:xfrm>
            <a:off x="9110356" y="5676535"/>
            <a:ext cx="2090057" cy="830997"/>
          </a:xfrm>
          <a:prstGeom prst="rect">
            <a:avLst/>
          </a:prstGeom>
          <a:solidFill>
            <a:schemeClr val="bg1"/>
          </a:solidFill>
        </p:spPr>
        <p:txBody>
          <a:bodyPr wrap="square" rtlCol="0">
            <a:spAutoFit/>
          </a:bodyPr>
          <a:lstStyle/>
          <a:p>
            <a:pPr algn="ctr"/>
            <a:r>
              <a:rPr lang="en-US" sz="1600" dirty="0">
                <a:solidFill>
                  <a:schemeClr val="accent6"/>
                </a:solidFill>
                <a:latin typeface="Helvetica" pitchFamily="2" charset="0"/>
              </a:rPr>
              <a:t>Snapshot serological measurement</a:t>
            </a:r>
          </a:p>
          <a:p>
            <a:pPr algn="ctr"/>
            <a:r>
              <a:rPr lang="en-US" sz="1600" dirty="0">
                <a:solidFill>
                  <a:schemeClr val="accent6"/>
                </a:solidFill>
                <a:latin typeface="Helvetica" pitchFamily="2" charset="0"/>
              </a:rPr>
              <a:t>TSI=t-j</a:t>
            </a:r>
          </a:p>
        </p:txBody>
      </p:sp>
      <p:sp>
        <p:nvSpPr>
          <p:cNvPr id="12" name="Slide Number Placeholder 11">
            <a:extLst>
              <a:ext uri="{FF2B5EF4-FFF2-40B4-BE49-F238E27FC236}">
                <a16:creationId xmlns:a16="http://schemas.microsoft.com/office/drawing/2014/main" id="{1A3F331C-54D2-CEA4-E15B-3D73F5D7BE67}"/>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89</a:t>
            </a:fld>
            <a:endParaRPr lang="en-US"/>
          </a:p>
        </p:txBody>
      </p:sp>
    </p:spTree>
    <p:extLst>
      <p:ext uri="{BB962C8B-B14F-4D97-AF65-F5344CB8AC3E}">
        <p14:creationId xmlns:p14="http://schemas.microsoft.com/office/powerpoint/2010/main" val="341509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B69F4EE-9CB7-80B6-EBA5-83B54FBDA2EE}"/>
              </a:ext>
            </a:extLst>
          </p:cNvPr>
          <p:cNvSpPr txBox="1"/>
          <p:nvPr/>
        </p:nvSpPr>
        <p:spPr>
          <a:xfrm>
            <a:off x="363062" y="3621926"/>
            <a:ext cx="2300141" cy="646331"/>
          </a:xfrm>
          <a:prstGeom prst="rect">
            <a:avLst/>
          </a:prstGeom>
          <a:noFill/>
        </p:spPr>
        <p:txBody>
          <a:bodyPr wrap="square" rtlCol="0">
            <a:spAutoFit/>
          </a:bodyPr>
          <a:lstStyle/>
          <a:p>
            <a:pPr algn="ctr"/>
            <a:r>
              <a:rPr lang="en-US" b="1" dirty="0">
                <a:solidFill>
                  <a:schemeClr val="accent2"/>
                </a:solidFill>
              </a:rPr>
              <a:t>Serocatalytic </a:t>
            </a:r>
          </a:p>
          <a:p>
            <a:pPr algn="ctr"/>
            <a:r>
              <a:rPr lang="en-US" b="1" dirty="0">
                <a:solidFill>
                  <a:schemeClr val="accent2"/>
                </a:solidFill>
              </a:rPr>
              <a:t>models</a:t>
            </a:r>
          </a:p>
        </p:txBody>
      </p:sp>
      <p:sp>
        <p:nvSpPr>
          <p:cNvPr id="22" name="Rectangle 21">
            <a:extLst>
              <a:ext uri="{FF2B5EF4-FFF2-40B4-BE49-F238E27FC236}">
                <a16:creationId xmlns:a16="http://schemas.microsoft.com/office/drawing/2014/main" id="{1C65E5C0-06EF-8F88-54A8-DA1521673C20}"/>
              </a:ext>
            </a:extLst>
          </p:cNvPr>
          <p:cNvSpPr/>
          <p:nvPr/>
        </p:nvSpPr>
        <p:spPr>
          <a:xfrm>
            <a:off x="763571" y="3621926"/>
            <a:ext cx="1517716" cy="635570"/>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0B86B55D-3AF9-B8DC-4CC3-39E7B5C02BE6}"/>
              </a:ext>
            </a:extLst>
          </p:cNvPr>
          <p:cNvSpPr>
            <a:spLocks noGrp="1"/>
          </p:cNvSpPr>
          <p:nvPr>
            <p:ph type="sldNum" sz="quarter" idx="10"/>
          </p:nvPr>
        </p:nvSpPr>
        <p:spPr/>
        <p:txBody>
          <a:bodyPr/>
          <a:lstStyle/>
          <a:p>
            <a:fld id="{7CC3F808-C7E8-4131-9EFE-B613B7BC3B90}" type="slidenum">
              <a:rPr lang="en-GB" smtClean="0"/>
              <a:pPr/>
              <a:t>9</a:t>
            </a:fld>
            <a:endParaRPr lang="en-GB" dirty="0"/>
          </a:p>
        </p:txBody>
      </p:sp>
      <p:sp>
        <p:nvSpPr>
          <p:cNvPr id="5" name="Left-right Arrow 4">
            <a:extLst>
              <a:ext uri="{FF2B5EF4-FFF2-40B4-BE49-F238E27FC236}">
                <a16:creationId xmlns:a16="http://schemas.microsoft.com/office/drawing/2014/main" id="{882BA083-C51F-0F33-2516-E3B5463FC5CF}"/>
              </a:ext>
            </a:extLst>
          </p:cNvPr>
          <p:cNvSpPr/>
          <p:nvPr/>
        </p:nvSpPr>
        <p:spPr>
          <a:xfrm>
            <a:off x="1238356" y="4892512"/>
            <a:ext cx="9715287" cy="716437"/>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Complexity</a:t>
            </a:r>
          </a:p>
        </p:txBody>
      </p:sp>
      <p:sp>
        <p:nvSpPr>
          <p:cNvPr id="6" name="TextBox 5">
            <a:extLst>
              <a:ext uri="{FF2B5EF4-FFF2-40B4-BE49-F238E27FC236}">
                <a16:creationId xmlns:a16="http://schemas.microsoft.com/office/drawing/2014/main" id="{728F5C49-8A5F-E63F-90CB-8D0F2DA7212E}"/>
              </a:ext>
            </a:extLst>
          </p:cNvPr>
          <p:cNvSpPr txBox="1"/>
          <p:nvPr/>
        </p:nvSpPr>
        <p:spPr>
          <a:xfrm>
            <a:off x="282805" y="5656081"/>
            <a:ext cx="1932494" cy="369332"/>
          </a:xfrm>
          <a:prstGeom prst="rect">
            <a:avLst/>
          </a:prstGeom>
          <a:noFill/>
        </p:spPr>
        <p:txBody>
          <a:bodyPr wrap="square" rtlCol="0">
            <a:spAutoFit/>
          </a:bodyPr>
          <a:lstStyle/>
          <a:p>
            <a:r>
              <a:rPr lang="en-US" b="1" dirty="0">
                <a:solidFill>
                  <a:schemeClr val="accent6"/>
                </a:solidFill>
              </a:rPr>
              <a:t>Less complex</a:t>
            </a:r>
          </a:p>
        </p:txBody>
      </p:sp>
      <p:sp>
        <p:nvSpPr>
          <p:cNvPr id="7" name="TextBox 6">
            <a:extLst>
              <a:ext uri="{FF2B5EF4-FFF2-40B4-BE49-F238E27FC236}">
                <a16:creationId xmlns:a16="http://schemas.microsoft.com/office/drawing/2014/main" id="{12512197-84FA-F555-7EA1-C1EDDE88839C}"/>
              </a:ext>
            </a:extLst>
          </p:cNvPr>
          <p:cNvSpPr txBox="1"/>
          <p:nvPr/>
        </p:nvSpPr>
        <p:spPr>
          <a:xfrm>
            <a:off x="10069734" y="5656081"/>
            <a:ext cx="1932494" cy="369332"/>
          </a:xfrm>
          <a:prstGeom prst="rect">
            <a:avLst/>
          </a:prstGeom>
          <a:noFill/>
        </p:spPr>
        <p:txBody>
          <a:bodyPr wrap="square" rtlCol="0">
            <a:spAutoFit/>
          </a:bodyPr>
          <a:lstStyle/>
          <a:p>
            <a:r>
              <a:rPr lang="en-US" b="1" dirty="0">
                <a:solidFill>
                  <a:schemeClr val="accent6"/>
                </a:solidFill>
              </a:rPr>
              <a:t>More complex</a:t>
            </a:r>
          </a:p>
        </p:txBody>
      </p:sp>
      <p:sp>
        <p:nvSpPr>
          <p:cNvPr id="9" name="TextBox 8">
            <a:extLst>
              <a:ext uri="{FF2B5EF4-FFF2-40B4-BE49-F238E27FC236}">
                <a16:creationId xmlns:a16="http://schemas.microsoft.com/office/drawing/2014/main" id="{5FEA85CB-8841-567F-2CDB-13F0B8A43FC4}"/>
              </a:ext>
            </a:extLst>
          </p:cNvPr>
          <p:cNvSpPr txBox="1"/>
          <p:nvPr/>
        </p:nvSpPr>
        <p:spPr>
          <a:xfrm>
            <a:off x="1579537" y="4257496"/>
            <a:ext cx="3063712" cy="646331"/>
          </a:xfrm>
          <a:prstGeom prst="rect">
            <a:avLst/>
          </a:prstGeom>
          <a:noFill/>
        </p:spPr>
        <p:txBody>
          <a:bodyPr wrap="square" rtlCol="0">
            <a:spAutoFit/>
          </a:bodyPr>
          <a:lstStyle/>
          <a:p>
            <a:pPr algn="ctr"/>
            <a:r>
              <a:rPr lang="en-US" dirty="0">
                <a:solidFill>
                  <a:schemeClr val="bg2"/>
                </a:solidFill>
              </a:rPr>
              <a:t>Mixture/latent class </a:t>
            </a:r>
          </a:p>
          <a:p>
            <a:pPr algn="ctr"/>
            <a:r>
              <a:rPr lang="en-US" dirty="0">
                <a:solidFill>
                  <a:schemeClr val="bg2"/>
                </a:solidFill>
              </a:rPr>
              <a:t>models</a:t>
            </a:r>
          </a:p>
        </p:txBody>
      </p:sp>
      <p:sp>
        <p:nvSpPr>
          <p:cNvPr id="10" name="TextBox 9">
            <a:extLst>
              <a:ext uri="{FF2B5EF4-FFF2-40B4-BE49-F238E27FC236}">
                <a16:creationId xmlns:a16="http://schemas.microsoft.com/office/drawing/2014/main" id="{315235D4-24B6-EA2A-6992-3D75C6DDE998}"/>
              </a:ext>
            </a:extLst>
          </p:cNvPr>
          <p:cNvSpPr txBox="1"/>
          <p:nvPr/>
        </p:nvSpPr>
        <p:spPr>
          <a:xfrm>
            <a:off x="3342957" y="3621926"/>
            <a:ext cx="3063712" cy="646331"/>
          </a:xfrm>
          <a:prstGeom prst="rect">
            <a:avLst/>
          </a:prstGeom>
          <a:noFill/>
        </p:spPr>
        <p:txBody>
          <a:bodyPr wrap="square" rtlCol="0">
            <a:spAutoFit/>
          </a:bodyPr>
          <a:lstStyle/>
          <a:p>
            <a:pPr algn="ctr"/>
            <a:r>
              <a:rPr lang="en-US" dirty="0">
                <a:solidFill>
                  <a:schemeClr val="bg2"/>
                </a:solidFill>
              </a:rPr>
              <a:t>Antibody acquisition </a:t>
            </a:r>
          </a:p>
          <a:p>
            <a:pPr algn="ctr"/>
            <a:r>
              <a:rPr lang="en-US" dirty="0">
                <a:solidFill>
                  <a:schemeClr val="bg2"/>
                </a:solidFill>
              </a:rPr>
              <a:t>models</a:t>
            </a:r>
          </a:p>
        </p:txBody>
      </p:sp>
      <p:sp>
        <p:nvSpPr>
          <p:cNvPr id="11" name="TextBox 10">
            <a:extLst>
              <a:ext uri="{FF2B5EF4-FFF2-40B4-BE49-F238E27FC236}">
                <a16:creationId xmlns:a16="http://schemas.microsoft.com/office/drawing/2014/main" id="{D577E121-2F42-1B19-A390-07A9F6B96387}"/>
              </a:ext>
            </a:extLst>
          </p:cNvPr>
          <p:cNvSpPr txBox="1"/>
          <p:nvPr/>
        </p:nvSpPr>
        <p:spPr>
          <a:xfrm>
            <a:off x="5105161" y="4257496"/>
            <a:ext cx="3063712" cy="646331"/>
          </a:xfrm>
          <a:prstGeom prst="rect">
            <a:avLst/>
          </a:prstGeom>
          <a:noFill/>
        </p:spPr>
        <p:txBody>
          <a:bodyPr wrap="square" rtlCol="0">
            <a:spAutoFit/>
          </a:bodyPr>
          <a:lstStyle/>
          <a:p>
            <a:pPr algn="ctr"/>
            <a:r>
              <a:rPr lang="en-US" dirty="0">
                <a:solidFill>
                  <a:schemeClr val="bg2"/>
                </a:solidFill>
              </a:rPr>
              <a:t>Time-since-infection methods</a:t>
            </a:r>
          </a:p>
        </p:txBody>
      </p:sp>
      <p:sp>
        <p:nvSpPr>
          <p:cNvPr id="12" name="TextBox 11">
            <a:extLst>
              <a:ext uri="{FF2B5EF4-FFF2-40B4-BE49-F238E27FC236}">
                <a16:creationId xmlns:a16="http://schemas.microsoft.com/office/drawing/2014/main" id="{758AF78B-C183-ED6F-DCE0-AF8D1C531A29}"/>
              </a:ext>
            </a:extLst>
          </p:cNvPr>
          <p:cNvSpPr txBox="1"/>
          <p:nvPr/>
        </p:nvSpPr>
        <p:spPr>
          <a:xfrm>
            <a:off x="8595648" y="4118996"/>
            <a:ext cx="3063712" cy="923330"/>
          </a:xfrm>
          <a:prstGeom prst="rect">
            <a:avLst/>
          </a:prstGeom>
          <a:noFill/>
        </p:spPr>
        <p:txBody>
          <a:bodyPr wrap="square" rtlCol="0">
            <a:spAutoFit/>
          </a:bodyPr>
          <a:lstStyle/>
          <a:p>
            <a:pPr algn="ctr"/>
            <a:r>
              <a:rPr lang="en-US" dirty="0">
                <a:solidFill>
                  <a:schemeClr val="bg2"/>
                </a:solidFill>
              </a:rPr>
              <a:t>Multi-antigen </a:t>
            </a:r>
          </a:p>
          <a:p>
            <a:pPr algn="ctr"/>
            <a:r>
              <a:rPr lang="en-US" dirty="0">
                <a:solidFill>
                  <a:schemeClr val="bg2"/>
                </a:solidFill>
              </a:rPr>
              <a:t>time-since-infection methods</a:t>
            </a:r>
          </a:p>
        </p:txBody>
      </p:sp>
      <p:sp>
        <p:nvSpPr>
          <p:cNvPr id="13" name="TextBox 12">
            <a:extLst>
              <a:ext uri="{FF2B5EF4-FFF2-40B4-BE49-F238E27FC236}">
                <a16:creationId xmlns:a16="http://schemas.microsoft.com/office/drawing/2014/main" id="{1CC4D1A9-F38D-6BDD-7590-8A9FBE200023}"/>
              </a:ext>
            </a:extLst>
          </p:cNvPr>
          <p:cNvSpPr txBox="1"/>
          <p:nvPr/>
        </p:nvSpPr>
        <p:spPr>
          <a:xfrm>
            <a:off x="7311821" y="3621926"/>
            <a:ext cx="2126252" cy="646331"/>
          </a:xfrm>
          <a:prstGeom prst="rect">
            <a:avLst/>
          </a:prstGeom>
          <a:noFill/>
        </p:spPr>
        <p:txBody>
          <a:bodyPr wrap="square" rtlCol="0">
            <a:spAutoFit/>
          </a:bodyPr>
          <a:lstStyle/>
          <a:p>
            <a:pPr algn="ctr"/>
            <a:r>
              <a:rPr lang="en-US" dirty="0">
                <a:solidFill>
                  <a:schemeClr val="bg2"/>
                </a:solidFill>
              </a:rPr>
              <a:t>Machine learning approaches</a:t>
            </a:r>
          </a:p>
        </p:txBody>
      </p:sp>
      <p:grpSp>
        <p:nvGrpSpPr>
          <p:cNvPr id="17" name="Group 16">
            <a:extLst>
              <a:ext uri="{FF2B5EF4-FFF2-40B4-BE49-F238E27FC236}">
                <a16:creationId xmlns:a16="http://schemas.microsoft.com/office/drawing/2014/main" id="{837F9820-B700-A113-E385-89FA8CE64FED}"/>
              </a:ext>
            </a:extLst>
          </p:cNvPr>
          <p:cNvGrpSpPr/>
          <p:nvPr/>
        </p:nvGrpSpPr>
        <p:grpSpPr>
          <a:xfrm>
            <a:off x="1394928" y="1044734"/>
            <a:ext cx="7548019" cy="2577191"/>
            <a:chOff x="1783797" y="1154699"/>
            <a:chExt cx="7548019" cy="2577191"/>
          </a:xfrm>
        </p:grpSpPr>
        <p:pic>
          <p:nvPicPr>
            <p:cNvPr id="3" name="Picture 2">
              <a:extLst>
                <a:ext uri="{FF2B5EF4-FFF2-40B4-BE49-F238E27FC236}">
                  <a16:creationId xmlns:a16="http://schemas.microsoft.com/office/drawing/2014/main" id="{1AC03211-CEC8-AAAD-8EB4-DAB9AFAB4581}"/>
                </a:ext>
              </a:extLst>
            </p:cNvPr>
            <p:cNvPicPr>
              <a:picLocks noChangeAspect="1"/>
            </p:cNvPicPr>
            <p:nvPr/>
          </p:nvPicPr>
          <p:blipFill>
            <a:blip r:embed="rId2"/>
            <a:stretch>
              <a:fillRect/>
            </a:stretch>
          </p:blipFill>
          <p:spPr>
            <a:xfrm>
              <a:off x="1783797" y="1154699"/>
              <a:ext cx="5134826" cy="2231409"/>
            </a:xfrm>
            <a:prstGeom prst="rect">
              <a:avLst/>
            </a:prstGeom>
          </p:spPr>
        </p:pic>
        <p:pic>
          <p:nvPicPr>
            <p:cNvPr id="15" name="Picture 14">
              <a:extLst>
                <a:ext uri="{FF2B5EF4-FFF2-40B4-BE49-F238E27FC236}">
                  <a16:creationId xmlns:a16="http://schemas.microsoft.com/office/drawing/2014/main" id="{F71A9031-21BB-07BF-ED3D-B3852E8CDE4B}"/>
                </a:ext>
              </a:extLst>
            </p:cNvPr>
            <p:cNvPicPr>
              <a:picLocks noChangeAspect="1"/>
            </p:cNvPicPr>
            <p:nvPr/>
          </p:nvPicPr>
          <p:blipFill>
            <a:blip r:embed="rId3"/>
            <a:stretch>
              <a:fillRect/>
            </a:stretch>
          </p:blipFill>
          <p:spPr>
            <a:xfrm>
              <a:off x="6278784" y="1262807"/>
              <a:ext cx="3053032" cy="2469083"/>
            </a:xfrm>
            <a:prstGeom prst="rect">
              <a:avLst/>
            </a:prstGeom>
          </p:spPr>
        </p:pic>
      </p:grpSp>
      <p:pic>
        <p:nvPicPr>
          <p:cNvPr id="23" name="Picture 22">
            <a:extLst>
              <a:ext uri="{FF2B5EF4-FFF2-40B4-BE49-F238E27FC236}">
                <a16:creationId xmlns:a16="http://schemas.microsoft.com/office/drawing/2014/main" id="{86E74341-0BC4-F5F8-A010-3B5162D4EBA0}"/>
              </a:ext>
            </a:extLst>
          </p:cNvPr>
          <p:cNvPicPr>
            <a:picLocks noChangeAspect="1"/>
          </p:cNvPicPr>
          <p:nvPr/>
        </p:nvPicPr>
        <p:blipFill>
          <a:blip r:embed="rId4"/>
          <a:stretch>
            <a:fillRect/>
          </a:stretch>
        </p:blipFill>
        <p:spPr>
          <a:xfrm>
            <a:off x="8742584" y="1924486"/>
            <a:ext cx="2654300" cy="723900"/>
          </a:xfrm>
          <a:prstGeom prst="rect">
            <a:avLst/>
          </a:prstGeom>
        </p:spPr>
      </p:pic>
      <p:sp>
        <p:nvSpPr>
          <p:cNvPr id="24" name="TextBox 23">
            <a:extLst>
              <a:ext uri="{FF2B5EF4-FFF2-40B4-BE49-F238E27FC236}">
                <a16:creationId xmlns:a16="http://schemas.microsoft.com/office/drawing/2014/main" id="{CFE069CF-85C2-0343-93AF-9B994764D133}"/>
              </a:ext>
            </a:extLst>
          </p:cNvPr>
          <p:cNvSpPr txBox="1"/>
          <p:nvPr/>
        </p:nvSpPr>
        <p:spPr>
          <a:xfrm>
            <a:off x="2038715" y="3189806"/>
            <a:ext cx="3559464" cy="246221"/>
          </a:xfrm>
          <a:prstGeom prst="rect">
            <a:avLst/>
          </a:prstGeom>
          <a:noFill/>
        </p:spPr>
        <p:txBody>
          <a:bodyPr wrap="square" rtlCol="0">
            <a:spAutoFit/>
          </a:bodyPr>
          <a:lstStyle/>
          <a:p>
            <a:r>
              <a:rPr lang="en-US" sz="1000" i="1" dirty="0"/>
              <a:t>Grenfell and Anderson J. </a:t>
            </a:r>
            <a:r>
              <a:rPr lang="en-US" sz="1000" i="1" dirty="0" err="1"/>
              <a:t>Hyg</a:t>
            </a:r>
            <a:r>
              <a:rPr lang="en-US" sz="1000" i="1" dirty="0"/>
              <a:t>. </a:t>
            </a:r>
            <a:r>
              <a:rPr lang="en-US" sz="1000" i="1" dirty="0" err="1"/>
              <a:t>Camb</a:t>
            </a:r>
            <a:r>
              <a:rPr lang="en-US" sz="1000" i="1" dirty="0"/>
              <a:t>. (1985) 95. 419-436</a:t>
            </a:r>
          </a:p>
        </p:txBody>
      </p:sp>
      <p:sp>
        <p:nvSpPr>
          <p:cNvPr id="28" name="TextBox 27">
            <a:extLst>
              <a:ext uri="{FF2B5EF4-FFF2-40B4-BE49-F238E27FC236}">
                <a16:creationId xmlns:a16="http://schemas.microsoft.com/office/drawing/2014/main" id="{A7EFB9EB-9E8D-A05D-D31A-9CD190E853C6}"/>
              </a:ext>
            </a:extLst>
          </p:cNvPr>
          <p:cNvSpPr txBox="1"/>
          <p:nvPr/>
        </p:nvSpPr>
        <p:spPr>
          <a:xfrm>
            <a:off x="2707651" y="1472989"/>
            <a:ext cx="1938867" cy="369332"/>
          </a:xfrm>
          <a:prstGeom prst="rect">
            <a:avLst/>
          </a:prstGeom>
          <a:noFill/>
        </p:spPr>
        <p:txBody>
          <a:bodyPr wrap="square" rtlCol="0">
            <a:spAutoFit/>
          </a:bodyPr>
          <a:lstStyle/>
          <a:p>
            <a:pPr algn="ctr"/>
            <a:r>
              <a:rPr lang="en-US" dirty="0">
                <a:solidFill>
                  <a:schemeClr val="accent2"/>
                </a:solidFill>
              </a:rPr>
              <a:t>(Measles)</a:t>
            </a:r>
          </a:p>
        </p:txBody>
      </p:sp>
      <p:sp>
        <p:nvSpPr>
          <p:cNvPr id="16" name="Title 1">
            <a:extLst>
              <a:ext uri="{FF2B5EF4-FFF2-40B4-BE49-F238E27FC236}">
                <a16:creationId xmlns:a16="http://schemas.microsoft.com/office/drawing/2014/main" id="{5531CE75-3B91-E598-3764-036AAE19FE76}"/>
              </a:ext>
            </a:extLst>
          </p:cNvPr>
          <p:cNvSpPr>
            <a:spLocks noGrp="1"/>
          </p:cNvSpPr>
          <p:nvPr>
            <p:ph type="title"/>
          </p:nvPr>
        </p:nvSpPr>
        <p:spPr>
          <a:xfrm>
            <a:off x="277922" y="70736"/>
            <a:ext cx="10596563" cy="701675"/>
          </a:xfrm>
        </p:spPr>
        <p:txBody>
          <a:bodyPr/>
          <a:lstStyle/>
          <a:p>
            <a:r>
              <a:rPr lang="en-US" dirty="0"/>
              <a:t>Current landscape of </a:t>
            </a:r>
            <a:r>
              <a:rPr lang="en-US" dirty="0" err="1"/>
              <a:t>serodynamics</a:t>
            </a:r>
            <a:r>
              <a:rPr lang="en-US" dirty="0"/>
              <a:t> methods</a:t>
            </a:r>
          </a:p>
        </p:txBody>
      </p:sp>
      <p:sp>
        <p:nvSpPr>
          <p:cNvPr id="18" name="TextBox 17">
            <a:extLst>
              <a:ext uri="{FF2B5EF4-FFF2-40B4-BE49-F238E27FC236}">
                <a16:creationId xmlns:a16="http://schemas.microsoft.com/office/drawing/2014/main" id="{5609422E-A6FB-A4A5-5645-B907A28D1C55}"/>
              </a:ext>
            </a:extLst>
          </p:cNvPr>
          <p:cNvSpPr txBox="1"/>
          <p:nvPr/>
        </p:nvSpPr>
        <p:spPr>
          <a:xfrm>
            <a:off x="0" y="6562292"/>
            <a:ext cx="4613031" cy="261610"/>
          </a:xfrm>
          <a:prstGeom prst="rect">
            <a:avLst/>
          </a:prstGeom>
          <a:noFill/>
        </p:spPr>
        <p:txBody>
          <a:bodyPr wrap="square" rtlCol="0">
            <a:spAutoFit/>
          </a:bodyPr>
          <a:lstStyle/>
          <a:p>
            <a:r>
              <a:rPr lang="en-GB" sz="1100" b="0" i="1" dirty="0">
                <a:solidFill>
                  <a:srgbClr val="333333"/>
                </a:solidFill>
                <a:effectLst/>
              </a:rPr>
              <a:t>Hay, J., Routledge, I., &amp; Takahashi, S. 2023. </a:t>
            </a:r>
            <a:r>
              <a:rPr lang="en-GB" sz="1100" b="0" i="1" dirty="0" err="1">
                <a:solidFill>
                  <a:srgbClr val="333333"/>
                </a:solidFill>
                <a:effectLst/>
              </a:rPr>
              <a:t>osf.io</a:t>
            </a:r>
            <a:r>
              <a:rPr lang="en-GB" sz="1100" b="0" i="1" dirty="0">
                <a:solidFill>
                  <a:srgbClr val="333333"/>
                </a:solidFill>
                <a:effectLst/>
              </a:rPr>
              <a:t>/</a:t>
            </a:r>
            <a:r>
              <a:rPr lang="en-GB" sz="1100" b="0" i="1" dirty="0" err="1">
                <a:solidFill>
                  <a:srgbClr val="333333"/>
                </a:solidFill>
                <a:effectLst/>
              </a:rPr>
              <a:t>kqdsn</a:t>
            </a:r>
            <a:endParaRPr lang="en-US" sz="1100" i="1" dirty="0"/>
          </a:p>
        </p:txBody>
      </p:sp>
    </p:spTree>
    <p:extLst>
      <p:ext uri="{BB962C8B-B14F-4D97-AF65-F5344CB8AC3E}">
        <p14:creationId xmlns:p14="http://schemas.microsoft.com/office/powerpoint/2010/main" val="2070886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CC9E4-0A39-F832-77F5-1304622F3F32}"/>
              </a:ext>
            </a:extLst>
          </p:cNvPr>
          <p:cNvSpPr>
            <a:spLocks noGrp="1"/>
          </p:cNvSpPr>
          <p:nvPr>
            <p:ph type="title"/>
          </p:nvPr>
        </p:nvSpPr>
        <p:spPr>
          <a:xfrm>
            <a:off x="261259" y="-6638"/>
            <a:ext cx="10515600" cy="1325563"/>
          </a:xfrm>
        </p:spPr>
        <p:txBody>
          <a:bodyPr>
            <a:normAutofit/>
          </a:bodyPr>
          <a:lstStyle/>
          <a:p>
            <a:r>
              <a:rPr lang="en-US" sz="2800" dirty="0"/>
              <a:t>A general framework for serological data generation</a:t>
            </a:r>
          </a:p>
        </p:txBody>
      </p:sp>
      <p:pic>
        <p:nvPicPr>
          <p:cNvPr id="4" name="Picture 3">
            <a:extLst>
              <a:ext uri="{FF2B5EF4-FFF2-40B4-BE49-F238E27FC236}">
                <a16:creationId xmlns:a16="http://schemas.microsoft.com/office/drawing/2014/main" id="{09FFC6EA-B216-745C-9C64-ADDE2EB14166}"/>
              </a:ext>
            </a:extLst>
          </p:cNvPr>
          <p:cNvPicPr>
            <a:picLocks noChangeAspect="1"/>
          </p:cNvPicPr>
          <p:nvPr/>
        </p:nvPicPr>
        <p:blipFill>
          <a:blip r:embed="rId3"/>
          <a:stretch>
            <a:fillRect/>
          </a:stretch>
        </p:blipFill>
        <p:spPr>
          <a:xfrm>
            <a:off x="2630385" y="1351583"/>
            <a:ext cx="6352309" cy="5364850"/>
          </a:xfrm>
          <a:prstGeom prst="rect">
            <a:avLst/>
          </a:prstGeom>
        </p:spPr>
      </p:pic>
      <p:sp>
        <p:nvSpPr>
          <p:cNvPr id="5" name="TextBox 4">
            <a:extLst>
              <a:ext uri="{FF2B5EF4-FFF2-40B4-BE49-F238E27FC236}">
                <a16:creationId xmlns:a16="http://schemas.microsoft.com/office/drawing/2014/main" id="{FCC70F3A-CCDA-B62B-9C29-C23C236D66A7}"/>
              </a:ext>
            </a:extLst>
          </p:cNvPr>
          <p:cNvSpPr txBox="1"/>
          <p:nvPr/>
        </p:nvSpPr>
        <p:spPr>
          <a:xfrm>
            <a:off x="7985482" y="1902302"/>
            <a:ext cx="3020786" cy="338554"/>
          </a:xfrm>
          <a:prstGeom prst="rect">
            <a:avLst/>
          </a:prstGeom>
          <a:noFill/>
        </p:spPr>
        <p:txBody>
          <a:bodyPr wrap="square" rtlCol="0">
            <a:spAutoFit/>
          </a:bodyPr>
          <a:lstStyle/>
          <a:p>
            <a:pPr algn="ctr"/>
            <a:r>
              <a:rPr lang="en-US" sz="1600" dirty="0">
                <a:solidFill>
                  <a:schemeClr val="accent6"/>
                </a:solidFill>
                <a:latin typeface="Helvetica" pitchFamily="2" charset="0"/>
              </a:rPr>
              <a:t>Population-level FOI/exposure</a:t>
            </a:r>
          </a:p>
        </p:txBody>
      </p:sp>
      <p:sp>
        <p:nvSpPr>
          <p:cNvPr id="8" name="TextBox 7">
            <a:extLst>
              <a:ext uri="{FF2B5EF4-FFF2-40B4-BE49-F238E27FC236}">
                <a16:creationId xmlns:a16="http://schemas.microsoft.com/office/drawing/2014/main" id="{1027CC4D-9C5E-75BF-6275-1F584DC55964}"/>
              </a:ext>
            </a:extLst>
          </p:cNvPr>
          <p:cNvSpPr txBox="1"/>
          <p:nvPr/>
        </p:nvSpPr>
        <p:spPr>
          <a:xfrm>
            <a:off x="8690758" y="3767759"/>
            <a:ext cx="3501242" cy="584775"/>
          </a:xfrm>
          <a:prstGeom prst="rect">
            <a:avLst/>
          </a:prstGeom>
          <a:noFill/>
        </p:spPr>
        <p:txBody>
          <a:bodyPr wrap="square" rtlCol="0">
            <a:spAutoFit/>
          </a:bodyPr>
          <a:lstStyle/>
          <a:p>
            <a:pPr algn="ctr"/>
            <a:r>
              <a:rPr lang="en-US" sz="1600" dirty="0">
                <a:solidFill>
                  <a:schemeClr val="accent6"/>
                </a:solidFill>
                <a:latin typeface="Helvetica" pitchFamily="2" charset="0"/>
              </a:rPr>
              <a:t>Parameters governing the within-host process</a:t>
            </a:r>
          </a:p>
        </p:txBody>
      </p:sp>
      <p:sp>
        <p:nvSpPr>
          <p:cNvPr id="9" name="TextBox 8">
            <a:extLst>
              <a:ext uri="{FF2B5EF4-FFF2-40B4-BE49-F238E27FC236}">
                <a16:creationId xmlns:a16="http://schemas.microsoft.com/office/drawing/2014/main" id="{D2B84E33-B12C-88A3-ABB5-2ADA0AE9E824}"/>
              </a:ext>
            </a:extLst>
          </p:cNvPr>
          <p:cNvSpPr txBox="1"/>
          <p:nvPr/>
        </p:nvSpPr>
        <p:spPr>
          <a:xfrm>
            <a:off x="419591" y="4717273"/>
            <a:ext cx="2788970" cy="584775"/>
          </a:xfrm>
          <a:prstGeom prst="rect">
            <a:avLst/>
          </a:prstGeom>
          <a:solidFill>
            <a:schemeClr val="bg1"/>
          </a:solidFill>
        </p:spPr>
        <p:txBody>
          <a:bodyPr wrap="square" rtlCol="0">
            <a:spAutoFit/>
          </a:bodyPr>
          <a:lstStyle/>
          <a:p>
            <a:pPr algn="ctr"/>
            <a:r>
              <a:rPr lang="en-US" sz="1600" dirty="0">
                <a:solidFill>
                  <a:schemeClr val="accent6"/>
                </a:solidFill>
                <a:latin typeface="Helvetica" pitchFamily="2" charset="0"/>
              </a:rPr>
              <a:t>Immunity as a function of latent immunological state</a:t>
            </a:r>
          </a:p>
        </p:txBody>
      </p:sp>
      <p:sp>
        <p:nvSpPr>
          <p:cNvPr id="10" name="TextBox 9">
            <a:extLst>
              <a:ext uri="{FF2B5EF4-FFF2-40B4-BE49-F238E27FC236}">
                <a16:creationId xmlns:a16="http://schemas.microsoft.com/office/drawing/2014/main" id="{25C7A077-067E-FACA-0FB1-23F141E58691}"/>
              </a:ext>
            </a:extLst>
          </p:cNvPr>
          <p:cNvSpPr txBox="1"/>
          <p:nvPr/>
        </p:nvSpPr>
        <p:spPr>
          <a:xfrm>
            <a:off x="540328" y="5676536"/>
            <a:ext cx="2090057" cy="584775"/>
          </a:xfrm>
          <a:prstGeom prst="rect">
            <a:avLst/>
          </a:prstGeom>
          <a:solidFill>
            <a:schemeClr val="bg1"/>
          </a:solidFill>
        </p:spPr>
        <p:txBody>
          <a:bodyPr wrap="square" rtlCol="0">
            <a:spAutoFit/>
          </a:bodyPr>
          <a:lstStyle/>
          <a:p>
            <a:pPr algn="ctr"/>
            <a:r>
              <a:rPr lang="en-US" sz="1600" dirty="0">
                <a:solidFill>
                  <a:schemeClr val="accent6"/>
                </a:solidFill>
                <a:latin typeface="Helvetica" pitchFamily="2" charset="0"/>
              </a:rPr>
              <a:t>Latent immunological state</a:t>
            </a:r>
          </a:p>
        </p:txBody>
      </p:sp>
      <p:sp>
        <p:nvSpPr>
          <p:cNvPr id="11" name="TextBox 10">
            <a:extLst>
              <a:ext uri="{FF2B5EF4-FFF2-40B4-BE49-F238E27FC236}">
                <a16:creationId xmlns:a16="http://schemas.microsoft.com/office/drawing/2014/main" id="{0B804808-1435-8A36-2172-E3875DECA8F0}"/>
              </a:ext>
            </a:extLst>
          </p:cNvPr>
          <p:cNvSpPr txBox="1"/>
          <p:nvPr/>
        </p:nvSpPr>
        <p:spPr>
          <a:xfrm>
            <a:off x="9110356" y="5676535"/>
            <a:ext cx="2090057" cy="830997"/>
          </a:xfrm>
          <a:prstGeom prst="rect">
            <a:avLst/>
          </a:prstGeom>
          <a:solidFill>
            <a:schemeClr val="bg1"/>
          </a:solidFill>
        </p:spPr>
        <p:txBody>
          <a:bodyPr wrap="square" rtlCol="0">
            <a:spAutoFit/>
          </a:bodyPr>
          <a:lstStyle/>
          <a:p>
            <a:pPr algn="ctr"/>
            <a:r>
              <a:rPr lang="en-US" sz="1600" dirty="0">
                <a:solidFill>
                  <a:schemeClr val="accent6"/>
                </a:solidFill>
                <a:latin typeface="Helvetica" pitchFamily="2" charset="0"/>
              </a:rPr>
              <a:t>Snapshot serological measurement</a:t>
            </a:r>
          </a:p>
          <a:p>
            <a:pPr algn="ctr"/>
            <a:r>
              <a:rPr lang="en-US" sz="1600" dirty="0">
                <a:solidFill>
                  <a:schemeClr val="accent6"/>
                </a:solidFill>
                <a:latin typeface="Helvetica" pitchFamily="2" charset="0"/>
              </a:rPr>
              <a:t>TSI=t-j</a:t>
            </a:r>
          </a:p>
        </p:txBody>
      </p:sp>
      <p:sp>
        <p:nvSpPr>
          <p:cNvPr id="16" name="TextBox 15">
            <a:extLst>
              <a:ext uri="{FF2B5EF4-FFF2-40B4-BE49-F238E27FC236}">
                <a16:creationId xmlns:a16="http://schemas.microsoft.com/office/drawing/2014/main" id="{86993C1C-2E88-5643-63DB-83D0E0C55404}"/>
              </a:ext>
            </a:extLst>
          </p:cNvPr>
          <p:cNvSpPr txBox="1"/>
          <p:nvPr/>
        </p:nvSpPr>
        <p:spPr>
          <a:xfrm>
            <a:off x="201505" y="1701728"/>
            <a:ext cx="4205603" cy="1200329"/>
          </a:xfrm>
          <a:prstGeom prst="rect">
            <a:avLst/>
          </a:prstGeom>
          <a:noFill/>
        </p:spPr>
        <p:txBody>
          <a:bodyPr wrap="square" rtlCol="0">
            <a:spAutoFit/>
          </a:bodyPr>
          <a:lstStyle/>
          <a:p>
            <a:r>
              <a:rPr lang="en-US" sz="1600" b="1" dirty="0">
                <a:latin typeface="Helvetica" pitchFamily="2" charset="0"/>
              </a:rPr>
              <a:t>Not original, but fairly recent:</a:t>
            </a:r>
          </a:p>
          <a:p>
            <a:pPr marL="285750" indent="-285750">
              <a:buFont typeface="Arial" panose="020B0604020202020204" pitchFamily="34" charset="0"/>
              <a:buChar char="•"/>
            </a:pPr>
            <a:r>
              <a:rPr lang="en-US" sz="1400" i="1" dirty="0">
                <a:latin typeface="Helvetica" pitchFamily="2" charset="0"/>
              </a:rPr>
              <a:t>Hay et al. PLOS Comp Biol 2020</a:t>
            </a:r>
          </a:p>
          <a:p>
            <a:pPr marL="285750" indent="-285750">
              <a:buFont typeface="Arial" panose="020B0604020202020204" pitchFamily="34" charset="0"/>
              <a:buChar char="•"/>
            </a:pPr>
            <a:r>
              <a:rPr lang="en-US" sz="1400" i="1" dirty="0" err="1">
                <a:latin typeface="Helvetica" pitchFamily="2" charset="0"/>
              </a:rPr>
              <a:t>Rydevik</a:t>
            </a:r>
            <a:r>
              <a:rPr lang="en-US" sz="1400" i="1" dirty="0">
                <a:latin typeface="Helvetica" pitchFamily="2" charset="0"/>
              </a:rPr>
              <a:t> PLOS Comp Biol 2016</a:t>
            </a:r>
          </a:p>
          <a:p>
            <a:pPr marL="285750" indent="-285750">
              <a:buFont typeface="Arial" panose="020B0604020202020204" pitchFamily="34" charset="0"/>
              <a:buChar char="•"/>
            </a:pPr>
            <a:r>
              <a:rPr lang="en-US" sz="1400" i="1" dirty="0" err="1">
                <a:latin typeface="Helvetica" pitchFamily="2" charset="0"/>
              </a:rPr>
              <a:t>Borremans</a:t>
            </a:r>
            <a:r>
              <a:rPr lang="en-US" sz="1400" i="1" dirty="0">
                <a:latin typeface="Helvetica" pitchFamily="2" charset="0"/>
              </a:rPr>
              <a:t> et al. PLOS Comp </a:t>
            </a:r>
            <a:r>
              <a:rPr lang="en-US" sz="1400" i="1">
                <a:latin typeface="Helvetica" pitchFamily="2" charset="0"/>
              </a:rPr>
              <a:t>Biol 2016</a:t>
            </a:r>
            <a:endParaRPr lang="en-US" sz="1400" i="1" dirty="0">
              <a:latin typeface="Helvetica" pitchFamily="2" charset="0"/>
            </a:endParaRPr>
          </a:p>
          <a:p>
            <a:pPr marL="285750" indent="-285750">
              <a:buFont typeface="Arial" panose="020B0604020202020204" pitchFamily="34" charset="0"/>
              <a:buChar char="•"/>
            </a:pPr>
            <a:r>
              <a:rPr lang="en-US" sz="1400" i="1" dirty="0">
                <a:latin typeface="Helvetica" pitchFamily="2" charset="0"/>
              </a:rPr>
              <a:t>Pepin et al. Ecology Letters 2017</a:t>
            </a:r>
          </a:p>
        </p:txBody>
      </p:sp>
      <p:sp>
        <p:nvSpPr>
          <p:cNvPr id="12" name="TextBox 11">
            <a:extLst>
              <a:ext uri="{FF2B5EF4-FFF2-40B4-BE49-F238E27FC236}">
                <a16:creationId xmlns:a16="http://schemas.microsoft.com/office/drawing/2014/main" id="{A470F37F-8E82-F357-D39E-29E3B5B85B9C}"/>
              </a:ext>
            </a:extLst>
          </p:cNvPr>
          <p:cNvSpPr txBox="1"/>
          <p:nvPr/>
        </p:nvSpPr>
        <p:spPr>
          <a:xfrm>
            <a:off x="7745254" y="2769492"/>
            <a:ext cx="3501242" cy="584775"/>
          </a:xfrm>
          <a:prstGeom prst="rect">
            <a:avLst/>
          </a:prstGeom>
          <a:noFill/>
        </p:spPr>
        <p:txBody>
          <a:bodyPr wrap="square" rtlCol="0">
            <a:spAutoFit/>
          </a:bodyPr>
          <a:lstStyle/>
          <a:p>
            <a:pPr algn="ctr"/>
            <a:r>
              <a:rPr lang="en-US" sz="1600" dirty="0">
                <a:solidFill>
                  <a:schemeClr val="accent6"/>
                </a:solidFill>
                <a:latin typeface="Helvetica" pitchFamily="2" charset="0"/>
              </a:rPr>
              <a:t>Bernoulli trials for </a:t>
            </a:r>
            <a:r>
              <a:rPr lang="en-US" sz="1600" i="1" dirty="0">
                <a:solidFill>
                  <a:schemeClr val="accent6"/>
                </a:solidFill>
                <a:latin typeface="Helvetica" pitchFamily="2" charset="0"/>
              </a:rPr>
              <a:t>attempted</a:t>
            </a:r>
            <a:r>
              <a:rPr lang="en-US" sz="1600" dirty="0">
                <a:solidFill>
                  <a:schemeClr val="accent6"/>
                </a:solidFill>
                <a:latin typeface="Helvetica" pitchFamily="2" charset="0"/>
              </a:rPr>
              <a:t> exposure events</a:t>
            </a:r>
          </a:p>
        </p:txBody>
      </p:sp>
      <p:sp>
        <p:nvSpPr>
          <p:cNvPr id="13" name="TextBox 12">
            <a:extLst>
              <a:ext uri="{FF2B5EF4-FFF2-40B4-BE49-F238E27FC236}">
                <a16:creationId xmlns:a16="http://schemas.microsoft.com/office/drawing/2014/main" id="{7DCEE02D-D19E-FDA3-6322-FFB20AF8D4B9}"/>
              </a:ext>
            </a:extLst>
          </p:cNvPr>
          <p:cNvSpPr txBox="1"/>
          <p:nvPr/>
        </p:nvSpPr>
        <p:spPr>
          <a:xfrm>
            <a:off x="553686" y="3815744"/>
            <a:ext cx="3501242" cy="584775"/>
          </a:xfrm>
          <a:prstGeom prst="rect">
            <a:avLst/>
          </a:prstGeom>
          <a:noFill/>
        </p:spPr>
        <p:txBody>
          <a:bodyPr wrap="square" rtlCol="0">
            <a:spAutoFit/>
          </a:bodyPr>
          <a:lstStyle/>
          <a:p>
            <a:pPr algn="ctr"/>
            <a:r>
              <a:rPr lang="en-US" sz="1600" dirty="0">
                <a:solidFill>
                  <a:schemeClr val="accent6"/>
                </a:solidFill>
                <a:latin typeface="Helvetica" pitchFamily="2" charset="0"/>
              </a:rPr>
              <a:t>Bernoulli trials for </a:t>
            </a:r>
            <a:r>
              <a:rPr lang="en-US" sz="1600" i="1" dirty="0">
                <a:solidFill>
                  <a:schemeClr val="accent6"/>
                </a:solidFill>
                <a:latin typeface="Helvetica" pitchFamily="2" charset="0"/>
              </a:rPr>
              <a:t>successful</a:t>
            </a:r>
            <a:r>
              <a:rPr lang="en-US" sz="1600" dirty="0">
                <a:solidFill>
                  <a:schemeClr val="accent6"/>
                </a:solidFill>
                <a:latin typeface="Helvetica" pitchFamily="2" charset="0"/>
              </a:rPr>
              <a:t> infection events</a:t>
            </a:r>
          </a:p>
        </p:txBody>
      </p:sp>
      <p:sp>
        <p:nvSpPr>
          <p:cNvPr id="14" name="Slide Number Placeholder 13">
            <a:extLst>
              <a:ext uri="{FF2B5EF4-FFF2-40B4-BE49-F238E27FC236}">
                <a16:creationId xmlns:a16="http://schemas.microsoft.com/office/drawing/2014/main" id="{4967B9CF-7811-A1C6-18B5-D2351A740AEA}"/>
              </a:ext>
            </a:extLst>
          </p:cNvPr>
          <p:cNvSpPr>
            <a:spLocks noGrp="1"/>
          </p:cNvSpPr>
          <p:nvPr>
            <p:ph type="sldNum" sz="quarter" idx="12"/>
          </p:nvPr>
        </p:nvSpPr>
        <p:spPr>
          <a:xfrm>
            <a:off x="9440095" y="65026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91EA5-FDFC-0C4E-8749-C96D70E44E54}" type="slidenum">
              <a:rPr lang="en-US" smtClean="0"/>
              <a:pPr/>
              <a:t>90</a:t>
            </a:fld>
            <a:endParaRPr lang="en-US"/>
          </a:p>
        </p:txBody>
      </p:sp>
    </p:spTree>
    <p:extLst>
      <p:ext uri="{BB962C8B-B14F-4D97-AF65-F5344CB8AC3E}">
        <p14:creationId xmlns:p14="http://schemas.microsoft.com/office/powerpoint/2010/main" val="363231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NDM Theme">
  <a:themeElements>
    <a:clrScheme name="PSI">
      <a:dk1>
        <a:srgbClr val="000000"/>
      </a:dk1>
      <a:lt1>
        <a:sysClr val="window" lastClr="FFFFFF"/>
      </a:lt1>
      <a:dk2>
        <a:srgbClr val="002147"/>
      </a:dk2>
      <a:lt2>
        <a:srgbClr val="D4D4D2"/>
      </a:lt2>
      <a:accent1>
        <a:srgbClr val="00A3C0"/>
      </a:accent1>
      <a:accent2>
        <a:srgbClr val="158045"/>
      </a:accent2>
      <a:accent3>
        <a:srgbClr val="5D9E4D"/>
      </a:accent3>
      <a:accent4>
        <a:srgbClr val="A4BE4D"/>
      </a:accent4>
      <a:accent5>
        <a:srgbClr val="F0E542"/>
      </a:accent5>
      <a:accent6>
        <a:srgbClr val="E24A51"/>
      </a:accent6>
      <a:hlink>
        <a:srgbClr val="3382CD"/>
      </a:hlink>
      <a:folHlink>
        <a:srgbClr val="C548EC"/>
      </a:folHlink>
    </a:clrScheme>
    <a:fontScheme name="ND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SI_PPT_template_MASTER" id="{16D8B3E6-B6CB-4744-9D1A-E634797BBB19}" vid="{CC799998-3713-4FB0-90DD-C9C1751485A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ab369c5-a05c-461f-99e1-15ed0fecd0da" xsi:nil="true"/>
    <lcf76f155ced4ddcb4097134ff3c332f xmlns="e600375e-0dac-43ee-9114-dcd03922427f">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8BA350413EDD947A3F6ACC23D1F4FFB" ma:contentTypeVersion="11" ma:contentTypeDescription="Create a new document." ma:contentTypeScope="" ma:versionID="573b2f5f93c56f2f000c152e96dd4673">
  <xsd:schema xmlns:xsd="http://www.w3.org/2001/XMLSchema" xmlns:xs="http://www.w3.org/2001/XMLSchema" xmlns:p="http://schemas.microsoft.com/office/2006/metadata/properties" xmlns:ns2="e600375e-0dac-43ee-9114-dcd03922427f" xmlns:ns3="1ab369c5-a05c-461f-99e1-15ed0fecd0da" targetNamespace="http://schemas.microsoft.com/office/2006/metadata/properties" ma:root="true" ma:fieldsID="17f15eb1898facc060af940538bde1c1" ns2:_="" ns3:_="">
    <xsd:import namespace="e600375e-0dac-43ee-9114-dcd03922427f"/>
    <xsd:import namespace="1ab369c5-a05c-461f-99e1-15ed0fecd0d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00375e-0dac-43ee-9114-dcd03922427f"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1eeb44a9-b924-44d0-8ed9-f8b504a4bac6"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ab369c5-a05c-461f-99e1-15ed0fecd0d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55138652-fb3e-4668-bcab-d4198cefc52f}" ma:internalName="TaxCatchAll" ma:showField="CatchAllData" ma:web="1ab369c5-a05c-461f-99e1-15ed0fecd0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B20D3C-F75E-49FB-8DE5-26556D70C6B1}">
  <ds:schemaRefs>
    <ds:schemaRef ds:uri="1ab369c5-a05c-461f-99e1-15ed0fecd0da"/>
    <ds:schemaRef ds:uri="http://www.w3.org/XML/1998/namespace"/>
    <ds:schemaRef ds:uri="http://schemas.microsoft.com/office/infopath/2007/PartnerControls"/>
    <ds:schemaRef ds:uri="http://purl.org/dc/elements/1.1/"/>
    <ds:schemaRef ds:uri="http://purl.org/dc/terms/"/>
    <ds:schemaRef ds:uri="http://schemas.microsoft.com/office/2006/documentManagement/types"/>
    <ds:schemaRef ds:uri="http://purl.org/dc/dcmitype/"/>
    <ds:schemaRef ds:uri="http://schemas.openxmlformats.org/package/2006/metadata/core-properties"/>
    <ds:schemaRef ds:uri="e600375e-0dac-43ee-9114-dcd03922427f"/>
    <ds:schemaRef ds:uri="http://schemas.microsoft.com/office/2006/metadata/properties"/>
  </ds:schemaRefs>
</ds:datastoreItem>
</file>

<file path=customXml/itemProps2.xml><?xml version="1.0" encoding="utf-8"?>
<ds:datastoreItem xmlns:ds="http://schemas.openxmlformats.org/officeDocument/2006/customXml" ds:itemID="{B0CD5D19-85EA-43C0-B7DF-32092914C0C3}">
  <ds:schemaRefs>
    <ds:schemaRef ds:uri="http://schemas.microsoft.com/sharepoint/v3/contenttype/forms"/>
  </ds:schemaRefs>
</ds:datastoreItem>
</file>

<file path=customXml/itemProps3.xml><?xml version="1.0" encoding="utf-8"?>
<ds:datastoreItem xmlns:ds="http://schemas.openxmlformats.org/officeDocument/2006/customXml" ds:itemID="{3DF0A815-CCCC-421E-9399-0360105AE2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00375e-0dac-43ee-9114-dcd03922427f"/>
    <ds:schemaRef ds:uri="1ab369c5-a05c-461f-99e1-15ed0fecd0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950</TotalTime>
  <Words>7905</Words>
  <Application>Microsoft Macintosh PowerPoint</Application>
  <PresentationFormat>Widescreen</PresentationFormat>
  <Paragraphs>1031</Paragraphs>
  <Slides>90</Slides>
  <Notes>43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90</vt:i4>
      </vt:variant>
    </vt:vector>
  </HeadingPairs>
  <TitlesOfParts>
    <vt:vector size="100" baseType="lpstr">
      <vt:lpstr>Arial</vt:lpstr>
      <vt:lpstr>BlinkMacSystemFont</vt:lpstr>
      <vt:lpstr>Calibri</vt:lpstr>
      <vt:lpstr>Cambria Math</vt:lpstr>
      <vt:lpstr>Courier</vt:lpstr>
      <vt:lpstr>Courier New</vt:lpstr>
      <vt:lpstr>Google Sans</vt:lpstr>
      <vt:lpstr>Helvetica</vt:lpstr>
      <vt:lpstr>system-ui</vt:lpstr>
      <vt:lpstr>NDM Theme</vt:lpstr>
      <vt:lpstr>Frameworks and tools for modeling serological data</vt:lpstr>
      <vt:lpstr>PowerPoint Presentation</vt:lpstr>
      <vt:lpstr>Outline (should be ~2 hours)</vt:lpstr>
      <vt:lpstr>Questions we’d like to answer with serological data</vt:lpstr>
      <vt:lpstr>Some key modeling terms</vt:lpstr>
      <vt:lpstr>Biomarker data reflect the convolution of incidence and within-host kinetics process</vt:lpstr>
      <vt:lpstr>Biomarker data reflect the convolution of incidence and within-host kinetics process</vt:lpstr>
      <vt:lpstr>Current landscape of serodynamics methods</vt:lpstr>
      <vt:lpstr>Current landscape of serodynamics methods</vt:lpstr>
      <vt:lpstr>Current landscape of serodynamics methods</vt:lpstr>
      <vt:lpstr>Current landscape of serodynamics methods</vt:lpstr>
      <vt:lpstr>PowerPoint Presentation</vt:lpstr>
      <vt:lpstr>Building an ecosystem of serodynamics tools</vt:lpstr>
      <vt:lpstr>PowerPoint Presentation</vt:lpstr>
      <vt:lpstr>Challenges for modeling</vt:lpstr>
      <vt:lpstr>How can we know if our inferences are being biased by these complex, hidden processes?</vt:lpstr>
      <vt:lpstr>Practical 1: serosim</vt:lpstr>
      <vt:lpstr>PowerPoint Presentation</vt:lpstr>
      <vt:lpstr>Use cases</vt:lpstr>
      <vt:lpstr>General ideas</vt:lpstr>
      <vt:lpstr>PowerPoint Presentation</vt:lpstr>
      <vt:lpstr>PowerPoint Presentation</vt:lpstr>
      <vt:lpstr>PowerPoint Presentation</vt:lpstr>
      <vt:lpstr>PowerPoint Presentation</vt:lpstr>
      <vt:lpstr>This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Full model</vt:lpstr>
      <vt:lpstr>PowerPoint Presentation</vt:lpstr>
      <vt:lpstr>PowerPoint Presentation</vt:lpstr>
      <vt:lpstr>PowerPoint Presentation</vt:lpstr>
      <vt:lpstr>Limitations</vt:lpstr>
      <vt:lpstr>Future directions</vt:lpstr>
      <vt:lpstr>Practical 2: Rsero</vt:lpstr>
      <vt:lpstr>Practical 3: serosolver</vt:lpstr>
      <vt:lpstr>PowerPoint Presentation</vt:lpstr>
      <vt:lpstr>serosolver case studies</vt:lpstr>
      <vt:lpstr>PowerPoint Presentation</vt:lpstr>
      <vt:lpstr>Multi-level model – serosolver </vt:lpstr>
      <vt:lpstr>Questions we’d like to answer with serological data</vt:lpstr>
      <vt:lpstr>PowerPoint Presentation</vt:lpstr>
      <vt:lpstr>serosolver case studies</vt:lpstr>
      <vt:lpstr>serosolver: example using simulated longitudinal data</vt:lpstr>
      <vt:lpstr>serosolver: example using simulated longitudinal data</vt:lpstr>
      <vt:lpstr>serosolver: example using simulated longitudinal data</vt:lpstr>
      <vt:lpstr>serosolver: example using simulated longitudinal data</vt:lpstr>
      <vt:lpstr>Re-estimating the exposure histories from our simulated data using serosolver</vt:lpstr>
      <vt:lpstr>PowerPoint Presentation</vt:lpstr>
      <vt:lpstr>Model fitting</vt:lpstr>
      <vt:lpstr>Model fitting</vt:lpstr>
      <vt:lpstr>RStudio demonstration</vt:lpstr>
      <vt:lpstr>Discussion</vt:lpstr>
      <vt:lpstr>serosolver features</vt:lpstr>
      <vt:lpstr>Acknowledgements</vt:lpstr>
      <vt:lpstr>Thank you!</vt:lpstr>
      <vt:lpstr>Seroepidemiology</vt:lpstr>
      <vt:lpstr>Seroepidemiology</vt:lpstr>
      <vt:lpstr>Some key immunology terms</vt:lpstr>
      <vt:lpstr>Some key immunology terms</vt:lpstr>
      <vt:lpstr>Types of data</vt:lpstr>
      <vt:lpstr>Types of data</vt:lpstr>
      <vt:lpstr>Types of data</vt:lpstr>
      <vt:lpstr>A general framework for serological data generation</vt:lpstr>
      <vt:lpstr>A general framework for serological data generation</vt:lpstr>
      <vt:lpstr>A general framework for serological data generation</vt:lpstr>
      <vt:lpstr>A general framework for serological data generation</vt:lpstr>
      <vt:lpstr>A general framework for serological data generation</vt:lpstr>
      <vt:lpstr>A general framework for serological data generation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Startup</dc:creator>
  <cp:lastModifiedBy>Hay, James A</cp:lastModifiedBy>
  <cp:revision>48</cp:revision>
  <cp:lastPrinted>2023-03-22T10:23:18Z</cp:lastPrinted>
  <dcterms:created xsi:type="dcterms:W3CDTF">2023-03-13T15:24:09Z</dcterms:created>
  <dcterms:modified xsi:type="dcterms:W3CDTF">2024-01-30T12:05:47Z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0x01010018BA350413EDD947A3F6ACC23D1F4FFB</vt:lpwstr>
  </property>
</Properties>
</file>